
<file path=[Content_Types].xml><?xml version="1.0" encoding="utf-8"?>
<Types xmlns="http://schemas.openxmlformats.org/package/2006/content-types">
  <Override PartName="/ppt/slides/slide6.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handoutMasterIdLst>
    <p:handoutMasterId r:id="rId30"/>
  </p:handoutMasterIdLst>
  <p:sldIdLst>
    <p:sldId id="287" r:id="rId2"/>
    <p:sldId id="288" r:id="rId3"/>
    <p:sldId id="286" r:id="rId4"/>
    <p:sldId id="292" r:id="rId5"/>
    <p:sldId id="293" r:id="rId6"/>
    <p:sldId id="294" r:id="rId7"/>
    <p:sldId id="295" r:id="rId8"/>
    <p:sldId id="296" r:id="rId9"/>
    <p:sldId id="298" r:id="rId10"/>
    <p:sldId id="299" r:id="rId11"/>
    <p:sldId id="301" r:id="rId12"/>
    <p:sldId id="302" r:id="rId13"/>
    <p:sldId id="324" r:id="rId14"/>
    <p:sldId id="304" r:id="rId15"/>
    <p:sldId id="325" r:id="rId16"/>
    <p:sldId id="326" r:id="rId17"/>
    <p:sldId id="307" r:id="rId18"/>
    <p:sldId id="308" r:id="rId19"/>
    <p:sldId id="310" r:id="rId20"/>
    <p:sldId id="311" r:id="rId21"/>
    <p:sldId id="312" r:id="rId22"/>
    <p:sldId id="313" r:id="rId23"/>
    <p:sldId id="314" r:id="rId24"/>
    <p:sldId id="315" r:id="rId25"/>
    <p:sldId id="316" r:id="rId26"/>
    <p:sldId id="319" r:id="rId27"/>
    <p:sldId id="320" r:id="rId28"/>
  </p:sldIdLst>
  <p:sldSz cx="6858000" cy="9144000" type="screen4x3"/>
  <p:notesSz cx="7104063" cy="10234613"/>
  <p:defaultTextStyle>
    <a:defPPr>
      <a:defRPr lang="de-DE"/>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70909"/>
    <a:srgbClr val="FFFF99"/>
    <a:srgbClr val="FFCCFF"/>
    <a:srgbClr val="99FFCC"/>
  </p:clrMru>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ittlere Formatvorlage 2 - Akz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ittlere Formatvorlage 2 - Akz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7524" autoAdjust="0"/>
    <p:restoredTop sz="99780" autoAdjust="0"/>
  </p:normalViewPr>
  <p:slideViewPr>
    <p:cSldViewPr showGuides="1">
      <p:cViewPr>
        <p:scale>
          <a:sx n="80" d="100"/>
          <a:sy n="80" d="100"/>
        </p:scale>
        <p:origin x="-1434" y="-174"/>
      </p:cViewPr>
      <p:guideLst>
        <p:guide orient="horz" pos="22"/>
        <p:guide pos="4319"/>
        <p:guide pos="527"/>
      </p:guideLst>
    </p:cSldViewPr>
  </p:slideViewPr>
  <p:outlineViewPr>
    <p:cViewPr>
      <p:scale>
        <a:sx n="33" d="100"/>
        <a:sy n="33" d="100"/>
      </p:scale>
      <p:origin x="0" y="0"/>
    </p:cViewPr>
  </p:outlineViewPr>
  <p:notesTextViewPr>
    <p:cViewPr>
      <p:scale>
        <a:sx n="100" d="100"/>
        <a:sy n="100" d="100"/>
      </p:scale>
      <p:origin x="0" y="0"/>
    </p:cViewPr>
  </p:notesTextViewPr>
  <p:notesViewPr>
    <p:cSldViewPr showGuides="1">
      <p:cViewPr varScale="1">
        <p:scale>
          <a:sx n="79" d="100"/>
          <a:sy n="79" d="100"/>
        </p:scale>
        <p:origin x="-1194" y="-96"/>
      </p:cViewPr>
      <p:guideLst>
        <p:guide orient="horz" pos="3224"/>
        <p:guide pos="2238"/>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3080072" cy="511981"/>
          </a:xfrm>
          <a:prstGeom prst="rect">
            <a:avLst/>
          </a:prstGeom>
          <a:noFill/>
          <a:ln w="9525">
            <a:noFill/>
            <a:miter lim="800000"/>
            <a:headEnd/>
            <a:tailEnd/>
          </a:ln>
          <a:effectLst/>
        </p:spPr>
        <p:txBody>
          <a:bodyPr vert="horz" wrap="square" lIns="94590" tIns="47296" rIns="94590" bIns="47296" numCol="1" anchor="t" anchorCtr="0" compatLnSpc="1">
            <a:prstTxWarp prst="textNoShape">
              <a:avLst/>
            </a:prstTxWarp>
          </a:bodyPr>
          <a:lstStyle>
            <a:lvl1pPr eaLnBrk="0" hangingPunct="0">
              <a:defRPr sz="1200"/>
            </a:lvl1pPr>
          </a:lstStyle>
          <a:p>
            <a:pPr>
              <a:defRPr/>
            </a:pPr>
            <a:endParaRPr lang="de-DE"/>
          </a:p>
        </p:txBody>
      </p:sp>
      <p:sp>
        <p:nvSpPr>
          <p:cNvPr id="18435" name="Rectangle 3"/>
          <p:cNvSpPr>
            <a:spLocks noGrp="1" noChangeArrowheads="1"/>
          </p:cNvSpPr>
          <p:nvPr>
            <p:ph type="dt" sz="quarter" idx="1"/>
          </p:nvPr>
        </p:nvSpPr>
        <p:spPr bwMode="auto">
          <a:xfrm>
            <a:off x="4022347" y="0"/>
            <a:ext cx="3080072" cy="511981"/>
          </a:xfrm>
          <a:prstGeom prst="rect">
            <a:avLst/>
          </a:prstGeom>
          <a:noFill/>
          <a:ln w="9525">
            <a:noFill/>
            <a:miter lim="800000"/>
            <a:headEnd/>
            <a:tailEnd/>
          </a:ln>
          <a:effectLst/>
        </p:spPr>
        <p:txBody>
          <a:bodyPr vert="horz" wrap="square" lIns="94590" tIns="47296" rIns="94590" bIns="47296" numCol="1" anchor="t" anchorCtr="0" compatLnSpc="1">
            <a:prstTxWarp prst="textNoShape">
              <a:avLst/>
            </a:prstTxWarp>
          </a:bodyPr>
          <a:lstStyle>
            <a:lvl1pPr algn="r" eaLnBrk="0" hangingPunct="0">
              <a:defRPr sz="1200"/>
            </a:lvl1pPr>
          </a:lstStyle>
          <a:p>
            <a:pPr>
              <a:defRPr/>
            </a:pPr>
            <a:fld id="{E440AA38-5C5A-4D1D-96DD-BDA952684933}" type="datetimeFigureOut">
              <a:rPr lang="de-DE"/>
              <a:pPr>
                <a:defRPr/>
              </a:pPr>
              <a:t>29.12.2015</a:t>
            </a:fld>
            <a:endParaRPr lang="de-DE"/>
          </a:p>
        </p:txBody>
      </p:sp>
      <p:sp>
        <p:nvSpPr>
          <p:cNvPr id="18436" name="Rectangle 4"/>
          <p:cNvSpPr>
            <a:spLocks noGrp="1" noChangeArrowheads="1"/>
          </p:cNvSpPr>
          <p:nvPr>
            <p:ph type="ftr" sz="quarter" idx="2"/>
          </p:nvPr>
        </p:nvSpPr>
        <p:spPr bwMode="auto">
          <a:xfrm>
            <a:off x="0" y="9722633"/>
            <a:ext cx="3080072" cy="510308"/>
          </a:xfrm>
          <a:prstGeom prst="rect">
            <a:avLst/>
          </a:prstGeom>
          <a:noFill/>
          <a:ln w="9525">
            <a:noFill/>
            <a:miter lim="800000"/>
            <a:headEnd/>
            <a:tailEnd/>
          </a:ln>
          <a:effectLst/>
        </p:spPr>
        <p:txBody>
          <a:bodyPr vert="horz" wrap="square" lIns="94590" tIns="47296" rIns="94590" bIns="47296" numCol="1" anchor="b" anchorCtr="0" compatLnSpc="1">
            <a:prstTxWarp prst="textNoShape">
              <a:avLst/>
            </a:prstTxWarp>
          </a:bodyPr>
          <a:lstStyle>
            <a:lvl1pPr eaLnBrk="0" hangingPunct="0">
              <a:defRPr sz="1200"/>
            </a:lvl1pPr>
          </a:lstStyle>
          <a:p>
            <a:pPr>
              <a:defRPr/>
            </a:pPr>
            <a:endParaRPr lang="de-DE"/>
          </a:p>
        </p:txBody>
      </p:sp>
      <p:sp>
        <p:nvSpPr>
          <p:cNvPr id="18437" name="Rectangle 5"/>
          <p:cNvSpPr>
            <a:spLocks noGrp="1" noChangeArrowheads="1"/>
          </p:cNvSpPr>
          <p:nvPr>
            <p:ph type="sldNum" sz="quarter" idx="3"/>
          </p:nvPr>
        </p:nvSpPr>
        <p:spPr bwMode="auto">
          <a:xfrm>
            <a:off x="4022347" y="9722633"/>
            <a:ext cx="3080072" cy="510308"/>
          </a:xfrm>
          <a:prstGeom prst="rect">
            <a:avLst/>
          </a:prstGeom>
          <a:noFill/>
          <a:ln w="9525">
            <a:noFill/>
            <a:miter lim="800000"/>
            <a:headEnd/>
            <a:tailEnd/>
          </a:ln>
          <a:effectLst/>
        </p:spPr>
        <p:txBody>
          <a:bodyPr vert="horz" wrap="square" lIns="94590" tIns="47296" rIns="94590" bIns="47296" numCol="1" anchor="b" anchorCtr="0" compatLnSpc="1">
            <a:prstTxWarp prst="textNoShape">
              <a:avLst/>
            </a:prstTxWarp>
          </a:bodyPr>
          <a:lstStyle>
            <a:lvl1pPr algn="r" eaLnBrk="0" hangingPunct="0">
              <a:defRPr sz="1200"/>
            </a:lvl1pPr>
          </a:lstStyle>
          <a:p>
            <a:pPr>
              <a:defRPr/>
            </a:pPr>
            <a:fld id="{F7CBB4A0-ED64-4C9F-A42E-38FDCC8581F4}" type="slidenum">
              <a:rPr lang="de-DE"/>
              <a:pPr>
                <a:defRPr/>
              </a:pPr>
              <a:t>‹Nr.›</a:t>
            </a:fld>
            <a:endParaRPr lang="de-DE"/>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80072" cy="511981"/>
          </a:xfrm>
          <a:prstGeom prst="rect">
            <a:avLst/>
          </a:prstGeom>
          <a:noFill/>
          <a:ln w="9525">
            <a:noFill/>
            <a:miter lim="800000"/>
            <a:headEnd/>
            <a:tailEnd/>
          </a:ln>
          <a:effectLst/>
        </p:spPr>
        <p:txBody>
          <a:bodyPr vert="horz" wrap="square" lIns="94590" tIns="47296" rIns="94590" bIns="47296" numCol="1" anchor="t" anchorCtr="0" compatLnSpc="1">
            <a:prstTxWarp prst="textNoShape">
              <a:avLst/>
            </a:prstTxWarp>
          </a:bodyPr>
          <a:lstStyle>
            <a:lvl1pPr eaLnBrk="0" hangingPunct="0">
              <a:defRPr sz="1200"/>
            </a:lvl1pPr>
          </a:lstStyle>
          <a:p>
            <a:pPr>
              <a:defRPr/>
            </a:pPr>
            <a:endParaRPr lang="de-DE"/>
          </a:p>
        </p:txBody>
      </p:sp>
      <p:sp>
        <p:nvSpPr>
          <p:cNvPr id="17411" name="Rectangle 3"/>
          <p:cNvSpPr>
            <a:spLocks noGrp="1" noChangeArrowheads="1"/>
          </p:cNvSpPr>
          <p:nvPr>
            <p:ph type="dt" idx="1"/>
          </p:nvPr>
        </p:nvSpPr>
        <p:spPr bwMode="auto">
          <a:xfrm>
            <a:off x="4022347" y="0"/>
            <a:ext cx="3080072" cy="511981"/>
          </a:xfrm>
          <a:prstGeom prst="rect">
            <a:avLst/>
          </a:prstGeom>
          <a:noFill/>
          <a:ln w="9525">
            <a:noFill/>
            <a:miter lim="800000"/>
            <a:headEnd/>
            <a:tailEnd/>
          </a:ln>
          <a:effectLst/>
        </p:spPr>
        <p:txBody>
          <a:bodyPr vert="horz" wrap="square" lIns="94590" tIns="47296" rIns="94590" bIns="47296" numCol="1" anchor="t" anchorCtr="0" compatLnSpc="1">
            <a:prstTxWarp prst="textNoShape">
              <a:avLst/>
            </a:prstTxWarp>
          </a:bodyPr>
          <a:lstStyle>
            <a:lvl1pPr algn="r" eaLnBrk="0" hangingPunct="0">
              <a:defRPr sz="1200"/>
            </a:lvl1pPr>
          </a:lstStyle>
          <a:p>
            <a:pPr>
              <a:defRPr/>
            </a:pPr>
            <a:fld id="{923CAD08-35F9-4E22-85F4-7FF258732CB5}" type="datetimeFigureOut">
              <a:rPr lang="de-DE"/>
              <a:pPr>
                <a:defRPr/>
              </a:pPr>
              <a:t>29.12.2015</a:t>
            </a:fld>
            <a:endParaRPr lang="de-DE"/>
          </a:p>
        </p:txBody>
      </p:sp>
      <p:sp>
        <p:nvSpPr>
          <p:cNvPr id="32772" name="Rectangle 4"/>
          <p:cNvSpPr>
            <a:spLocks noGrp="1" noRot="1" noChangeAspect="1" noChangeArrowheads="1" noTextEdit="1"/>
          </p:cNvSpPr>
          <p:nvPr>
            <p:ph type="sldImg" idx="2"/>
          </p:nvPr>
        </p:nvSpPr>
        <p:spPr bwMode="auto">
          <a:xfrm>
            <a:off x="2112963" y="768350"/>
            <a:ext cx="2878137" cy="3838575"/>
          </a:xfrm>
          <a:prstGeom prst="rect">
            <a:avLst/>
          </a:prstGeom>
          <a:noFill/>
          <a:ln w="9525">
            <a:solidFill>
              <a:srgbClr val="000000"/>
            </a:solidFill>
            <a:miter lim="800000"/>
            <a:headEnd/>
            <a:tailEnd/>
          </a:ln>
        </p:spPr>
      </p:sp>
      <p:sp>
        <p:nvSpPr>
          <p:cNvPr id="17413" name="Rectangle 5"/>
          <p:cNvSpPr>
            <a:spLocks noGrp="1" noChangeArrowheads="1"/>
          </p:cNvSpPr>
          <p:nvPr>
            <p:ph type="body" sz="quarter" idx="3"/>
          </p:nvPr>
        </p:nvSpPr>
        <p:spPr bwMode="auto">
          <a:xfrm>
            <a:off x="710407" y="4860481"/>
            <a:ext cx="5683250" cy="4606161"/>
          </a:xfrm>
          <a:prstGeom prst="rect">
            <a:avLst/>
          </a:prstGeom>
          <a:noFill/>
          <a:ln w="9525">
            <a:noFill/>
            <a:miter lim="800000"/>
            <a:headEnd/>
            <a:tailEnd/>
          </a:ln>
          <a:effectLst/>
        </p:spPr>
        <p:txBody>
          <a:bodyPr vert="horz" wrap="square" lIns="94590" tIns="47296" rIns="94590" bIns="47296" numCol="1" anchor="t" anchorCtr="0" compatLnSpc="1">
            <a:prstTxWarp prst="textNoShape">
              <a:avLst/>
            </a:prstTxWarp>
          </a:bodyPr>
          <a:lstStyle/>
          <a:p>
            <a:pPr lvl="0"/>
            <a:r>
              <a:rPr lang="de-DE" noProof="0" smtClean="0"/>
              <a:t>Textmasterformate durch Klicken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p>
        </p:txBody>
      </p:sp>
      <p:sp>
        <p:nvSpPr>
          <p:cNvPr id="17414" name="Rectangle 6"/>
          <p:cNvSpPr>
            <a:spLocks noGrp="1" noChangeArrowheads="1"/>
          </p:cNvSpPr>
          <p:nvPr>
            <p:ph type="ftr" sz="quarter" idx="4"/>
          </p:nvPr>
        </p:nvSpPr>
        <p:spPr bwMode="auto">
          <a:xfrm>
            <a:off x="0" y="9722633"/>
            <a:ext cx="3080072" cy="510308"/>
          </a:xfrm>
          <a:prstGeom prst="rect">
            <a:avLst/>
          </a:prstGeom>
          <a:noFill/>
          <a:ln w="9525">
            <a:noFill/>
            <a:miter lim="800000"/>
            <a:headEnd/>
            <a:tailEnd/>
          </a:ln>
          <a:effectLst/>
        </p:spPr>
        <p:txBody>
          <a:bodyPr vert="horz" wrap="square" lIns="94590" tIns="47296" rIns="94590" bIns="47296" numCol="1" anchor="b" anchorCtr="0" compatLnSpc="1">
            <a:prstTxWarp prst="textNoShape">
              <a:avLst/>
            </a:prstTxWarp>
          </a:bodyPr>
          <a:lstStyle>
            <a:lvl1pPr eaLnBrk="0" hangingPunct="0">
              <a:defRPr sz="1200"/>
            </a:lvl1pPr>
          </a:lstStyle>
          <a:p>
            <a:pPr>
              <a:defRPr/>
            </a:pPr>
            <a:endParaRPr lang="de-DE"/>
          </a:p>
        </p:txBody>
      </p:sp>
      <p:sp>
        <p:nvSpPr>
          <p:cNvPr id="17415" name="Rectangle 7"/>
          <p:cNvSpPr>
            <a:spLocks noGrp="1" noChangeArrowheads="1"/>
          </p:cNvSpPr>
          <p:nvPr>
            <p:ph type="sldNum" sz="quarter" idx="5"/>
          </p:nvPr>
        </p:nvSpPr>
        <p:spPr bwMode="auto">
          <a:xfrm>
            <a:off x="4022347" y="9722633"/>
            <a:ext cx="3080072" cy="510308"/>
          </a:xfrm>
          <a:prstGeom prst="rect">
            <a:avLst/>
          </a:prstGeom>
          <a:noFill/>
          <a:ln w="9525">
            <a:noFill/>
            <a:miter lim="800000"/>
            <a:headEnd/>
            <a:tailEnd/>
          </a:ln>
          <a:effectLst/>
        </p:spPr>
        <p:txBody>
          <a:bodyPr vert="horz" wrap="square" lIns="94590" tIns="47296" rIns="94590" bIns="47296" numCol="1" anchor="b" anchorCtr="0" compatLnSpc="1">
            <a:prstTxWarp prst="textNoShape">
              <a:avLst/>
            </a:prstTxWarp>
          </a:bodyPr>
          <a:lstStyle>
            <a:lvl1pPr algn="r" eaLnBrk="0" hangingPunct="0">
              <a:defRPr sz="1200"/>
            </a:lvl1pPr>
          </a:lstStyle>
          <a:p>
            <a:pPr>
              <a:defRPr/>
            </a:pPr>
            <a:fld id="{9C53E959-2EAE-40A7-90A0-3A9E67358755}" type="slidenum">
              <a:rPr lang="de-DE"/>
              <a:pPr>
                <a:defRPr/>
              </a:pPr>
              <a:t>‹Nr.›</a:t>
            </a:fld>
            <a:endParaRPr 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Folienbildplatzhalter 1"/>
          <p:cNvSpPr>
            <a:spLocks noGrp="1" noRot="1" noChangeAspect="1" noTextEdit="1"/>
          </p:cNvSpPr>
          <p:nvPr>
            <p:ph type="sldImg"/>
          </p:nvPr>
        </p:nvSpPr>
        <p:spPr>
          <a:ln/>
        </p:spPr>
      </p:sp>
      <p:sp>
        <p:nvSpPr>
          <p:cNvPr id="33795" name="Notizenplatzhalter 2"/>
          <p:cNvSpPr>
            <a:spLocks noGrp="1"/>
          </p:cNvSpPr>
          <p:nvPr>
            <p:ph type="body" idx="1"/>
          </p:nvPr>
        </p:nvSpPr>
        <p:spPr>
          <a:noFill/>
          <a:ln/>
        </p:spPr>
        <p:txBody>
          <a:bodyPr/>
          <a:lstStyle/>
          <a:p>
            <a:pPr eaLnBrk="1" hangingPunct="1"/>
            <a:endParaRPr lang="de-DE" smtClean="0"/>
          </a:p>
        </p:txBody>
      </p:sp>
      <p:sp>
        <p:nvSpPr>
          <p:cNvPr id="33796" name="Foliennummernplatzhalter 3"/>
          <p:cNvSpPr txBox="1">
            <a:spLocks noGrp="1"/>
          </p:cNvSpPr>
          <p:nvPr/>
        </p:nvSpPr>
        <p:spPr bwMode="auto">
          <a:xfrm>
            <a:off x="4022347" y="9722633"/>
            <a:ext cx="3080072" cy="510308"/>
          </a:xfrm>
          <a:prstGeom prst="rect">
            <a:avLst/>
          </a:prstGeom>
          <a:noFill/>
          <a:ln w="9525">
            <a:noFill/>
            <a:miter lim="800000"/>
            <a:headEnd/>
            <a:tailEnd/>
          </a:ln>
        </p:spPr>
        <p:txBody>
          <a:bodyPr lIns="94590" tIns="47296" rIns="94590" bIns="47296" anchor="b"/>
          <a:lstStyle/>
          <a:p>
            <a:pPr algn="r" eaLnBrk="0" hangingPunct="0"/>
            <a:fld id="{BDA7A2DD-AE7C-4658-A56A-61DF510EC2ED}" type="slidenum">
              <a:rPr lang="de-DE" sz="1200"/>
              <a:pPr algn="r" eaLnBrk="0" hangingPunct="0"/>
              <a:t>1</a:t>
            </a:fld>
            <a:endParaRPr lang="de-DE" sz="1200"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Folienbildplatzhalter 1"/>
          <p:cNvSpPr>
            <a:spLocks noGrp="1" noRot="1" noChangeAspect="1" noTextEdit="1"/>
          </p:cNvSpPr>
          <p:nvPr>
            <p:ph type="sldImg"/>
          </p:nvPr>
        </p:nvSpPr>
        <p:spPr>
          <a:ln/>
        </p:spPr>
      </p:sp>
      <p:sp>
        <p:nvSpPr>
          <p:cNvPr id="43011" name="Notizenplatzhalter 2"/>
          <p:cNvSpPr>
            <a:spLocks noGrp="1"/>
          </p:cNvSpPr>
          <p:nvPr>
            <p:ph type="body" idx="1"/>
          </p:nvPr>
        </p:nvSpPr>
        <p:spPr>
          <a:noFill/>
          <a:ln/>
        </p:spPr>
        <p:txBody>
          <a:bodyPr/>
          <a:lstStyle/>
          <a:p>
            <a:pPr eaLnBrk="1" hangingPunct="1"/>
            <a:endParaRPr lang="de-DE" smtClean="0"/>
          </a:p>
        </p:txBody>
      </p:sp>
      <p:sp>
        <p:nvSpPr>
          <p:cNvPr id="43012" name="Foliennummernplatzhalter 3"/>
          <p:cNvSpPr txBox="1">
            <a:spLocks noGrp="1"/>
          </p:cNvSpPr>
          <p:nvPr/>
        </p:nvSpPr>
        <p:spPr bwMode="auto">
          <a:xfrm>
            <a:off x="4022347" y="9722633"/>
            <a:ext cx="3080072" cy="510308"/>
          </a:xfrm>
          <a:prstGeom prst="rect">
            <a:avLst/>
          </a:prstGeom>
          <a:noFill/>
          <a:ln w="9525">
            <a:noFill/>
            <a:miter lim="800000"/>
            <a:headEnd/>
            <a:tailEnd/>
          </a:ln>
        </p:spPr>
        <p:txBody>
          <a:bodyPr lIns="94590" tIns="47296" rIns="94590" bIns="47296" anchor="b"/>
          <a:lstStyle/>
          <a:p>
            <a:pPr algn="r" eaLnBrk="0" hangingPunct="0"/>
            <a:fld id="{3B4AB78B-6795-419B-9CB2-1147F1C3997D}" type="slidenum">
              <a:rPr lang="de-DE" sz="1200"/>
              <a:pPr algn="r" eaLnBrk="0" hangingPunct="0"/>
              <a:t>10</a:t>
            </a:fld>
            <a:endParaRPr lang="de-DE" sz="1200"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Folienbildplatzhalter 1"/>
          <p:cNvSpPr>
            <a:spLocks noGrp="1" noRot="1" noChangeAspect="1" noTextEdit="1"/>
          </p:cNvSpPr>
          <p:nvPr>
            <p:ph type="sldImg"/>
          </p:nvPr>
        </p:nvSpPr>
        <p:spPr>
          <a:ln/>
        </p:spPr>
      </p:sp>
      <p:sp>
        <p:nvSpPr>
          <p:cNvPr id="44035" name="Notizenplatzhalter 2"/>
          <p:cNvSpPr>
            <a:spLocks noGrp="1"/>
          </p:cNvSpPr>
          <p:nvPr>
            <p:ph type="body" idx="1"/>
          </p:nvPr>
        </p:nvSpPr>
        <p:spPr>
          <a:noFill/>
          <a:ln/>
        </p:spPr>
        <p:txBody>
          <a:bodyPr/>
          <a:lstStyle/>
          <a:p>
            <a:pPr eaLnBrk="1" hangingPunct="1"/>
            <a:endParaRPr lang="de-DE" smtClean="0"/>
          </a:p>
        </p:txBody>
      </p:sp>
      <p:sp>
        <p:nvSpPr>
          <p:cNvPr id="44036" name="Foliennummernplatzhalter 3"/>
          <p:cNvSpPr txBox="1">
            <a:spLocks noGrp="1"/>
          </p:cNvSpPr>
          <p:nvPr/>
        </p:nvSpPr>
        <p:spPr bwMode="auto">
          <a:xfrm>
            <a:off x="4022347" y="9722633"/>
            <a:ext cx="3080072" cy="510308"/>
          </a:xfrm>
          <a:prstGeom prst="rect">
            <a:avLst/>
          </a:prstGeom>
          <a:noFill/>
          <a:ln w="9525">
            <a:noFill/>
            <a:miter lim="800000"/>
            <a:headEnd/>
            <a:tailEnd/>
          </a:ln>
        </p:spPr>
        <p:txBody>
          <a:bodyPr lIns="94590" tIns="47296" rIns="94590" bIns="47296" anchor="b"/>
          <a:lstStyle/>
          <a:p>
            <a:pPr algn="r" eaLnBrk="0" hangingPunct="0"/>
            <a:fld id="{C5F2EEA2-2BC2-4BE8-B222-7317050F3A72}" type="slidenum">
              <a:rPr lang="de-DE" sz="1200"/>
              <a:pPr algn="r" eaLnBrk="0" hangingPunct="0"/>
              <a:t>11</a:t>
            </a:fld>
            <a:endParaRPr lang="de-DE" sz="1200"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Folienbildplatzhalter 1"/>
          <p:cNvSpPr>
            <a:spLocks noGrp="1" noRot="1" noChangeAspect="1" noTextEdit="1"/>
          </p:cNvSpPr>
          <p:nvPr>
            <p:ph type="sldImg"/>
          </p:nvPr>
        </p:nvSpPr>
        <p:spPr>
          <a:ln/>
        </p:spPr>
      </p:sp>
      <p:sp>
        <p:nvSpPr>
          <p:cNvPr id="45059" name="Notizenplatzhalter 2"/>
          <p:cNvSpPr>
            <a:spLocks noGrp="1"/>
          </p:cNvSpPr>
          <p:nvPr>
            <p:ph type="body" idx="1"/>
          </p:nvPr>
        </p:nvSpPr>
        <p:spPr>
          <a:noFill/>
          <a:ln/>
        </p:spPr>
        <p:txBody>
          <a:bodyPr/>
          <a:lstStyle/>
          <a:p>
            <a:pPr eaLnBrk="1" hangingPunct="1"/>
            <a:endParaRPr lang="de-DE" smtClean="0"/>
          </a:p>
        </p:txBody>
      </p:sp>
      <p:sp>
        <p:nvSpPr>
          <p:cNvPr id="45060" name="Foliennummernplatzhalter 3"/>
          <p:cNvSpPr txBox="1">
            <a:spLocks noGrp="1"/>
          </p:cNvSpPr>
          <p:nvPr/>
        </p:nvSpPr>
        <p:spPr bwMode="auto">
          <a:xfrm>
            <a:off x="4022347" y="9722633"/>
            <a:ext cx="3080072" cy="510308"/>
          </a:xfrm>
          <a:prstGeom prst="rect">
            <a:avLst/>
          </a:prstGeom>
          <a:noFill/>
          <a:ln w="9525">
            <a:noFill/>
            <a:miter lim="800000"/>
            <a:headEnd/>
            <a:tailEnd/>
          </a:ln>
        </p:spPr>
        <p:txBody>
          <a:bodyPr lIns="94590" tIns="47296" rIns="94590" bIns="47296" anchor="b"/>
          <a:lstStyle/>
          <a:p>
            <a:pPr algn="r" eaLnBrk="0" hangingPunct="0"/>
            <a:fld id="{B8082BDF-A19A-4692-9D22-D6E06EAEE3C2}" type="slidenum">
              <a:rPr lang="de-DE" sz="1200"/>
              <a:pPr algn="r" eaLnBrk="0" hangingPunct="0"/>
              <a:t>12</a:t>
            </a:fld>
            <a:endParaRPr lang="de-DE" sz="1200"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Folienbildplatzhalter 1"/>
          <p:cNvSpPr>
            <a:spLocks noGrp="1" noRot="1" noChangeAspect="1" noTextEdit="1"/>
          </p:cNvSpPr>
          <p:nvPr>
            <p:ph type="sldImg"/>
          </p:nvPr>
        </p:nvSpPr>
        <p:spPr>
          <a:ln/>
        </p:spPr>
      </p:sp>
      <p:sp>
        <p:nvSpPr>
          <p:cNvPr id="46083" name="Notizenplatzhalter 2"/>
          <p:cNvSpPr>
            <a:spLocks noGrp="1"/>
          </p:cNvSpPr>
          <p:nvPr>
            <p:ph type="body" idx="1"/>
          </p:nvPr>
        </p:nvSpPr>
        <p:spPr>
          <a:noFill/>
          <a:ln/>
        </p:spPr>
        <p:txBody>
          <a:bodyPr/>
          <a:lstStyle/>
          <a:p>
            <a:pPr eaLnBrk="1" hangingPunct="1"/>
            <a:endParaRPr lang="de-DE" smtClean="0"/>
          </a:p>
        </p:txBody>
      </p:sp>
      <p:sp>
        <p:nvSpPr>
          <p:cNvPr id="46084" name="Foliennummernplatzhalter 3"/>
          <p:cNvSpPr txBox="1">
            <a:spLocks noGrp="1"/>
          </p:cNvSpPr>
          <p:nvPr/>
        </p:nvSpPr>
        <p:spPr bwMode="auto">
          <a:xfrm>
            <a:off x="4022347" y="9722633"/>
            <a:ext cx="3080072" cy="510308"/>
          </a:xfrm>
          <a:prstGeom prst="rect">
            <a:avLst/>
          </a:prstGeom>
          <a:noFill/>
          <a:ln w="9525">
            <a:noFill/>
            <a:miter lim="800000"/>
            <a:headEnd/>
            <a:tailEnd/>
          </a:ln>
        </p:spPr>
        <p:txBody>
          <a:bodyPr lIns="94590" tIns="47296" rIns="94590" bIns="47296" anchor="b"/>
          <a:lstStyle/>
          <a:p>
            <a:pPr algn="r" eaLnBrk="0" hangingPunct="0"/>
            <a:fld id="{C5F7655F-77FF-4C12-9576-84472AABFF57}" type="slidenum">
              <a:rPr lang="de-DE" sz="1200"/>
              <a:pPr algn="r" eaLnBrk="0" hangingPunct="0"/>
              <a:t>13</a:t>
            </a:fld>
            <a:endParaRPr lang="de-DE" sz="1200"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Folienbildplatzhalter 1"/>
          <p:cNvSpPr>
            <a:spLocks noGrp="1" noRot="1" noChangeAspect="1" noTextEdit="1"/>
          </p:cNvSpPr>
          <p:nvPr>
            <p:ph type="sldImg"/>
          </p:nvPr>
        </p:nvSpPr>
        <p:spPr>
          <a:ln/>
        </p:spPr>
      </p:sp>
      <p:sp>
        <p:nvSpPr>
          <p:cNvPr id="47107" name="Notizenplatzhalter 2"/>
          <p:cNvSpPr>
            <a:spLocks noGrp="1"/>
          </p:cNvSpPr>
          <p:nvPr>
            <p:ph type="body" idx="1"/>
          </p:nvPr>
        </p:nvSpPr>
        <p:spPr>
          <a:noFill/>
          <a:ln/>
        </p:spPr>
        <p:txBody>
          <a:bodyPr/>
          <a:lstStyle/>
          <a:p>
            <a:pPr eaLnBrk="1" hangingPunct="1"/>
            <a:endParaRPr lang="de-DE" smtClean="0"/>
          </a:p>
        </p:txBody>
      </p:sp>
      <p:sp>
        <p:nvSpPr>
          <p:cNvPr id="47108" name="Foliennummernplatzhalter 3"/>
          <p:cNvSpPr txBox="1">
            <a:spLocks noGrp="1"/>
          </p:cNvSpPr>
          <p:nvPr/>
        </p:nvSpPr>
        <p:spPr bwMode="auto">
          <a:xfrm>
            <a:off x="4022347" y="9722633"/>
            <a:ext cx="3080072" cy="510308"/>
          </a:xfrm>
          <a:prstGeom prst="rect">
            <a:avLst/>
          </a:prstGeom>
          <a:noFill/>
          <a:ln w="9525">
            <a:noFill/>
            <a:miter lim="800000"/>
            <a:headEnd/>
            <a:tailEnd/>
          </a:ln>
        </p:spPr>
        <p:txBody>
          <a:bodyPr lIns="94590" tIns="47296" rIns="94590" bIns="47296" anchor="b"/>
          <a:lstStyle/>
          <a:p>
            <a:pPr algn="r" eaLnBrk="0" hangingPunct="0"/>
            <a:fld id="{D4C693CF-C498-48AD-BFED-CA8D43C93FF1}" type="slidenum">
              <a:rPr lang="de-DE" sz="1200"/>
              <a:pPr algn="r" eaLnBrk="0" hangingPunct="0"/>
              <a:t>14</a:t>
            </a:fld>
            <a:endParaRPr lang="de-DE" sz="1200"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Folienbildplatzhalter 1"/>
          <p:cNvSpPr>
            <a:spLocks noGrp="1" noRot="1" noChangeAspect="1" noTextEdit="1"/>
          </p:cNvSpPr>
          <p:nvPr>
            <p:ph type="sldImg"/>
          </p:nvPr>
        </p:nvSpPr>
        <p:spPr>
          <a:ln/>
        </p:spPr>
      </p:sp>
      <p:sp>
        <p:nvSpPr>
          <p:cNvPr id="48131" name="Notizenplatzhalter 2"/>
          <p:cNvSpPr>
            <a:spLocks noGrp="1"/>
          </p:cNvSpPr>
          <p:nvPr>
            <p:ph type="body" idx="1"/>
          </p:nvPr>
        </p:nvSpPr>
        <p:spPr>
          <a:noFill/>
          <a:ln/>
        </p:spPr>
        <p:txBody>
          <a:bodyPr/>
          <a:lstStyle/>
          <a:p>
            <a:pPr eaLnBrk="1" hangingPunct="1"/>
            <a:endParaRPr lang="de-DE" smtClean="0"/>
          </a:p>
        </p:txBody>
      </p:sp>
      <p:sp>
        <p:nvSpPr>
          <p:cNvPr id="48132" name="Foliennummernplatzhalter 3"/>
          <p:cNvSpPr txBox="1">
            <a:spLocks noGrp="1"/>
          </p:cNvSpPr>
          <p:nvPr/>
        </p:nvSpPr>
        <p:spPr bwMode="auto">
          <a:xfrm>
            <a:off x="4022347" y="9722633"/>
            <a:ext cx="3080072" cy="510308"/>
          </a:xfrm>
          <a:prstGeom prst="rect">
            <a:avLst/>
          </a:prstGeom>
          <a:noFill/>
          <a:ln w="9525">
            <a:noFill/>
            <a:miter lim="800000"/>
            <a:headEnd/>
            <a:tailEnd/>
          </a:ln>
        </p:spPr>
        <p:txBody>
          <a:bodyPr lIns="94590" tIns="47296" rIns="94590" bIns="47296" anchor="b"/>
          <a:lstStyle/>
          <a:p>
            <a:pPr algn="r" eaLnBrk="0" hangingPunct="0"/>
            <a:fld id="{D8132AAF-6B5F-4853-889B-18DDAC086CA4}" type="slidenum">
              <a:rPr lang="de-DE" sz="1200"/>
              <a:pPr algn="r" eaLnBrk="0" hangingPunct="0"/>
              <a:t>15</a:t>
            </a:fld>
            <a:endParaRPr lang="de-DE" sz="1200"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Folienbildplatzhalter 1"/>
          <p:cNvSpPr>
            <a:spLocks noGrp="1" noRot="1" noChangeAspect="1" noTextEdit="1"/>
          </p:cNvSpPr>
          <p:nvPr>
            <p:ph type="sldImg"/>
          </p:nvPr>
        </p:nvSpPr>
        <p:spPr>
          <a:ln/>
        </p:spPr>
      </p:sp>
      <p:sp>
        <p:nvSpPr>
          <p:cNvPr id="49155" name="Notizenplatzhalter 2"/>
          <p:cNvSpPr>
            <a:spLocks noGrp="1"/>
          </p:cNvSpPr>
          <p:nvPr>
            <p:ph type="body" idx="1"/>
          </p:nvPr>
        </p:nvSpPr>
        <p:spPr>
          <a:noFill/>
          <a:ln/>
        </p:spPr>
        <p:txBody>
          <a:bodyPr/>
          <a:lstStyle/>
          <a:p>
            <a:pPr eaLnBrk="1" hangingPunct="1"/>
            <a:endParaRPr lang="de-DE" smtClean="0"/>
          </a:p>
        </p:txBody>
      </p:sp>
      <p:sp>
        <p:nvSpPr>
          <p:cNvPr id="49156" name="Foliennummernplatzhalter 3"/>
          <p:cNvSpPr txBox="1">
            <a:spLocks noGrp="1"/>
          </p:cNvSpPr>
          <p:nvPr/>
        </p:nvSpPr>
        <p:spPr bwMode="auto">
          <a:xfrm>
            <a:off x="4022347" y="9722633"/>
            <a:ext cx="3080072" cy="510308"/>
          </a:xfrm>
          <a:prstGeom prst="rect">
            <a:avLst/>
          </a:prstGeom>
          <a:noFill/>
          <a:ln w="9525">
            <a:noFill/>
            <a:miter lim="800000"/>
            <a:headEnd/>
            <a:tailEnd/>
          </a:ln>
        </p:spPr>
        <p:txBody>
          <a:bodyPr lIns="94590" tIns="47296" rIns="94590" bIns="47296" anchor="b"/>
          <a:lstStyle/>
          <a:p>
            <a:pPr algn="r" eaLnBrk="0" hangingPunct="0"/>
            <a:fld id="{0AF49BE5-AEDE-49BC-8297-213A508FED41}" type="slidenum">
              <a:rPr lang="de-DE" sz="1200"/>
              <a:pPr algn="r" eaLnBrk="0" hangingPunct="0"/>
              <a:t>16</a:t>
            </a:fld>
            <a:endParaRPr lang="de-DE" sz="1200"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Folienbildplatzhalter 1"/>
          <p:cNvSpPr>
            <a:spLocks noGrp="1" noRot="1" noChangeAspect="1" noTextEdit="1"/>
          </p:cNvSpPr>
          <p:nvPr>
            <p:ph type="sldImg"/>
          </p:nvPr>
        </p:nvSpPr>
        <p:spPr>
          <a:ln/>
        </p:spPr>
      </p:sp>
      <p:sp>
        <p:nvSpPr>
          <p:cNvPr id="50179" name="Notizenplatzhalter 2"/>
          <p:cNvSpPr>
            <a:spLocks noGrp="1"/>
          </p:cNvSpPr>
          <p:nvPr>
            <p:ph type="body" idx="1"/>
          </p:nvPr>
        </p:nvSpPr>
        <p:spPr>
          <a:noFill/>
          <a:ln/>
        </p:spPr>
        <p:txBody>
          <a:bodyPr/>
          <a:lstStyle/>
          <a:p>
            <a:pPr eaLnBrk="1" hangingPunct="1"/>
            <a:endParaRPr lang="de-DE" smtClean="0"/>
          </a:p>
        </p:txBody>
      </p:sp>
      <p:sp>
        <p:nvSpPr>
          <p:cNvPr id="50180" name="Foliennummernplatzhalter 3"/>
          <p:cNvSpPr txBox="1">
            <a:spLocks noGrp="1"/>
          </p:cNvSpPr>
          <p:nvPr/>
        </p:nvSpPr>
        <p:spPr bwMode="auto">
          <a:xfrm>
            <a:off x="4022347" y="9722633"/>
            <a:ext cx="3080072" cy="510308"/>
          </a:xfrm>
          <a:prstGeom prst="rect">
            <a:avLst/>
          </a:prstGeom>
          <a:noFill/>
          <a:ln w="9525">
            <a:noFill/>
            <a:miter lim="800000"/>
            <a:headEnd/>
            <a:tailEnd/>
          </a:ln>
        </p:spPr>
        <p:txBody>
          <a:bodyPr lIns="94590" tIns="47296" rIns="94590" bIns="47296" anchor="b"/>
          <a:lstStyle/>
          <a:p>
            <a:pPr algn="r" eaLnBrk="0" hangingPunct="0"/>
            <a:fld id="{F1030FFF-257F-49D4-9183-9ED86057A139}" type="slidenum">
              <a:rPr lang="de-DE" sz="1200"/>
              <a:pPr algn="r" eaLnBrk="0" hangingPunct="0"/>
              <a:t>17</a:t>
            </a:fld>
            <a:endParaRPr lang="de-DE" sz="1200"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Folienbildplatzhalter 1"/>
          <p:cNvSpPr>
            <a:spLocks noGrp="1" noRot="1" noChangeAspect="1" noTextEdit="1"/>
          </p:cNvSpPr>
          <p:nvPr>
            <p:ph type="sldImg"/>
          </p:nvPr>
        </p:nvSpPr>
        <p:spPr>
          <a:ln/>
        </p:spPr>
      </p:sp>
      <p:sp>
        <p:nvSpPr>
          <p:cNvPr id="51203" name="Notizenplatzhalter 2"/>
          <p:cNvSpPr>
            <a:spLocks noGrp="1"/>
          </p:cNvSpPr>
          <p:nvPr>
            <p:ph type="body" idx="1"/>
          </p:nvPr>
        </p:nvSpPr>
        <p:spPr>
          <a:noFill/>
          <a:ln/>
        </p:spPr>
        <p:txBody>
          <a:bodyPr/>
          <a:lstStyle/>
          <a:p>
            <a:pPr eaLnBrk="1" hangingPunct="1"/>
            <a:endParaRPr lang="de-DE" smtClean="0"/>
          </a:p>
        </p:txBody>
      </p:sp>
      <p:sp>
        <p:nvSpPr>
          <p:cNvPr id="51204" name="Foliennummernplatzhalter 3"/>
          <p:cNvSpPr txBox="1">
            <a:spLocks noGrp="1"/>
          </p:cNvSpPr>
          <p:nvPr/>
        </p:nvSpPr>
        <p:spPr bwMode="auto">
          <a:xfrm>
            <a:off x="4022347" y="9722633"/>
            <a:ext cx="3080072" cy="510308"/>
          </a:xfrm>
          <a:prstGeom prst="rect">
            <a:avLst/>
          </a:prstGeom>
          <a:noFill/>
          <a:ln w="9525">
            <a:noFill/>
            <a:miter lim="800000"/>
            <a:headEnd/>
            <a:tailEnd/>
          </a:ln>
        </p:spPr>
        <p:txBody>
          <a:bodyPr lIns="94590" tIns="47296" rIns="94590" bIns="47296" anchor="b"/>
          <a:lstStyle/>
          <a:p>
            <a:pPr algn="r" eaLnBrk="0" hangingPunct="0"/>
            <a:fld id="{0100A3B0-ED05-4B6A-8EBD-0C133B0A09AF}" type="slidenum">
              <a:rPr lang="de-DE" sz="1200"/>
              <a:pPr algn="r" eaLnBrk="0" hangingPunct="0"/>
              <a:t>18</a:t>
            </a:fld>
            <a:endParaRPr lang="de-DE" sz="1200"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Folienbildplatzhalter 1"/>
          <p:cNvSpPr>
            <a:spLocks noGrp="1" noRot="1" noChangeAspect="1" noTextEdit="1"/>
          </p:cNvSpPr>
          <p:nvPr>
            <p:ph type="sldImg"/>
          </p:nvPr>
        </p:nvSpPr>
        <p:spPr>
          <a:ln/>
        </p:spPr>
      </p:sp>
      <p:sp>
        <p:nvSpPr>
          <p:cNvPr id="52227" name="Notizenplatzhalter 2"/>
          <p:cNvSpPr>
            <a:spLocks noGrp="1"/>
          </p:cNvSpPr>
          <p:nvPr>
            <p:ph type="body" idx="1"/>
          </p:nvPr>
        </p:nvSpPr>
        <p:spPr>
          <a:noFill/>
          <a:ln/>
        </p:spPr>
        <p:txBody>
          <a:bodyPr/>
          <a:lstStyle/>
          <a:p>
            <a:pPr eaLnBrk="1" hangingPunct="1"/>
            <a:endParaRPr lang="de-DE" smtClean="0"/>
          </a:p>
        </p:txBody>
      </p:sp>
      <p:sp>
        <p:nvSpPr>
          <p:cNvPr id="52228" name="Foliennummernplatzhalter 3"/>
          <p:cNvSpPr txBox="1">
            <a:spLocks noGrp="1"/>
          </p:cNvSpPr>
          <p:nvPr/>
        </p:nvSpPr>
        <p:spPr bwMode="auto">
          <a:xfrm>
            <a:off x="4022347" y="9722633"/>
            <a:ext cx="3080072" cy="510308"/>
          </a:xfrm>
          <a:prstGeom prst="rect">
            <a:avLst/>
          </a:prstGeom>
          <a:noFill/>
          <a:ln w="9525">
            <a:noFill/>
            <a:miter lim="800000"/>
            <a:headEnd/>
            <a:tailEnd/>
          </a:ln>
        </p:spPr>
        <p:txBody>
          <a:bodyPr lIns="94590" tIns="47296" rIns="94590" bIns="47296" anchor="b"/>
          <a:lstStyle/>
          <a:p>
            <a:pPr algn="r" eaLnBrk="0" hangingPunct="0"/>
            <a:fld id="{C48973B7-0FD2-4856-BD6C-06DB935FDA9A}" type="slidenum">
              <a:rPr lang="de-DE" sz="1200"/>
              <a:pPr algn="r" eaLnBrk="0" hangingPunct="0"/>
              <a:t>19</a:t>
            </a:fld>
            <a:endParaRPr lang="de-DE" sz="1200"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Folienbildplatzhalter 1"/>
          <p:cNvSpPr>
            <a:spLocks noGrp="1" noRot="1" noChangeAspect="1" noTextEdit="1"/>
          </p:cNvSpPr>
          <p:nvPr>
            <p:ph type="sldImg"/>
          </p:nvPr>
        </p:nvSpPr>
        <p:spPr>
          <a:ln/>
        </p:spPr>
      </p:sp>
      <p:sp>
        <p:nvSpPr>
          <p:cNvPr id="34819" name="Notizenplatzhalter 2"/>
          <p:cNvSpPr>
            <a:spLocks noGrp="1"/>
          </p:cNvSpPr>
          <p:nvPr>
            <p:ph type="body" idx="1"/>
          </p:nvPr>
        </p:nvSpPr>
        <p:spPr>
          <a:noFill/>
          <a:ln/>
        </p:spPr>
        <p:txBody>
          <a:bodyPr/>
          <a:lstStyle/>
          <a:p>
            <a:pPr eaLnBrk="1" hangingPunct="1"/>
            <a:endParaRPr lang="de-DE" smtClean="0"/>
          </a:p>
        </p:txBody>
      </p:sp>
      <p:sp>
        <p:nvSpPr>
          <p:cNvPr id="34820" name="Foliennummernplatzhalter 3"/>
          <p:cNvSpPr txBox="1">
            <a:spLocks noGrp="1"/>
          </p:cNvSpPr>
          <p:nvPr/>
        </p:nvSpPr>
        <p:spPr bwMode="auto">
          <a:xfrm>
            <a:off x="4022347" y="9722633"/>
            <a:ext cx="3080072" cy="510308"/>
          </a:xfrm>
          <a:prstGeom prst="rect">
            <a:avLst/>
          </a:prstGeom>
          <a:noFill/>
          <a:ln w="9525">
            <a:noFill/>
            <a:miter lim="800000"/>
            <a:headEnd/>
            <a:tailEnd/>
          </a:ln>
        </p:spPr>
        <p:txBody>
          <a:bodyPr lIns="94590" tIns="47296" rIns="94590" bIns="47296" anchor="b"/>
          <a:lstStyle/>
          <a:p>
            <a:pPr algn="r" eaLnBrk="0" hangingPunct="0"/>
            <a:fld id="{B904F1CA-14E6-4909-A3E1-1394F4448483}" type="slidenum">
              <a:rPr lang="de-DE" sz="1200"/>
              <a:pPr algn="r" eaLnBrk="0" hangingPunct="0"/>
              <a:t>2</a:t>
            </a:fld>
            <a:endParaRPr lang="de-DE" sz="1200"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Folienbildplatzhalter 1"/>
          <p:cNvSpPr>
            <a:spLocks noGrp="1" noRot="1" noChangeAspect="1" noTextEdit="1"/>
          </p:cNvSpPr>
          <p:nvPr>
            <p:ph type="sldImg"/>
          </p:nvPr>
        </p:nvSpPr>
        <p:spPr>
          <a:ln/>
        </p:spPr>
      </p:sp>
      <p:sp>
        <p:nvSpPr>
          <p:cNvPr id="53251" name="Notizenplatzhalter 2"/>
          <p:cNvSpPr>
            <a:spLocks noGrp="1"/>
          </p:cNvSpPr>
          <p:nvPr>
            <p:ph type="body" idx="1"/>
          </p:nvPr>
        </p:nvSpPr>
        <p:spPr>
          <a:noFill/>
          <a:ln/>
        </p:spPr>
        <p:txBody>
          <a:bodyPr/>
          <a:lstStyle/>
          <a:p>
            <a:pPr eaLnBrk="1" hangingPunct="1"/>
            <a:endParaRPr lang="de-DE" smtClean="0"/>
          </a:p>
        </p:txBody>
      </p:sp>
      <p:sp>
        <p:nvSpPr>
          <p:cNvPr id="53252" name="Foliennummernplatzhalter 3"/>
          <p:cNvSpPr txBox="1">
            <a:spLocks noGrp="1"/>
          </p:cNvSpPr>
          <p:nvPr/>
        </p:nvSpPr>
        <p:spPr bwMode="auto">
          <a:xfrm>
            <a:off x="4022347" y="9722633"/>
            <a:ext cx="3080072" cy="510308"/>
          </a:xfrm>
          <a:prstGeom prst="rect">
            <a:avLst/>
          </a:prstGeom>
          <a:noFill/>
          <a:ln w="9525">
            <a:noFill/>
            <a:miter lim="800000"/>
            <a:headEnd/>
            <a:tailEnd/>
          </a:ln>
        </p:spPr>
        <p:txBody>
          <a:bodyPr lIns="94590" tIns="47296" rIns="94590" bIns="47296" anchor="b"/>
          <a:lstStyle/>
          <a:p>
            <a:pPr algn="r" eaLnBrk="0" hangingPunct="0"/>
            <a:fld id="{6F33CF32-7D38-4402-961E-8EB82312D217}" type="slidenum">
              <a:rPr lang="de-DE" sz="1200"/>
              <a:pPr algn="r" eaLnBrk="0" hangingPunct="0"/>
              <a:t>20</a:t>
            </a:fld>
            <a:endParaRPr lang="de-DE" sz="1200"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Folienbildplatzhalter 1"/>
          <p:cNvSpPr>
            <a:spLocks noGrp="1" noRot="1" noChangeAspect="1" noTextEdit="1"/>
          </p:cNvSpPr>
          <p:nvPr>
            <p:ph type="sldImg"/>
          </p:nvPr>
        </p:nvSpPr>
        <p:spPr>
          <a:ln/>
        </p:spPr>
      </p:sp>
      <p:sp>
        <p:nvSpPr>
          <p:cNvPr id="54275" name="Notizenplatzhalter 2"/>
          <p:cNvSpPr>
            <a:spLocks noGrp="1"/>
          </p:cNvSpPr>
          <p:nvPr>
            <p:ph type="body" idx="1"/>
          </p:nvPr>
        </p:nvSpPr>
        <p:spPr>
          <a:noFill/>
          <a:ln/>
        </p:spPr>
        <p:txBody>
          <a:bodyPr/>
          <a:lstStyle/>
          <a:p>
            <a:pPr eaLnBrk="1" hangingPunct="1"/>
            <a:endParaRPr lang="de-DE" smtClean="0"/>
          </a:p>
        </p:txBody>
      </p:sp>
      <p:sp>
        <p:nvSpPr>
          <p:cNvPr id="54276" name="Foliennummernplatzhalter 3"/>
          <p:cNvSpPr txBox="1">
            <a:spLocks noGrp="1"/>
          </p:cNvSpPr>
          <p:nvPr/>
        </p:nvSpPr>
        <p:spPr bwMode="auto">
          <a:xfrm>
            <a:off x="4022347" y="9722633"/>
            <a:ext cx="3080072" cy="510308"/>
          </a:xfrm>
          <a:prstGeom prst="rect">
            <a:avLst/>
          </a:prstGeom>
          <a:noFill/>
          <a:ln w="9525">
            <a:noFill/>
            <a:miter lim="800000"/>
            <a:headEnd/>
            <a:tailEnd/>
          </a:ln>
        </p:spPr>
        <p:txBody>
          <a:bodyPr lIns="94590" tIns="47296" rIns="94590" bIns="47296" anchor="b"/>
          <a:lstStyle/>
          <a:p>
            <a:pPr algn="r" eaLnBrk="0" hangingPunct="0"/>
            <a:fld id="{A5AE16AD-8471-4215-9674-C39D736333A7}" type="slidenum">
              <a:rPr lang="de-DE" sz="1200"/>
              <a:pPr algn="r" eaLnBrk="0" hangingPunct="0"/>
              <a:t>21</a:t>
            </a:fld>
            <a:endParaRPr lang="de-DE" sz="1200"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Folienbildplatzhalter 1"/>
          <p:cNvSpPr>
            <a:spLocks noGrp="1" noRot="1" noChangeAspect="1" noTextEdit="1"/>
          </p:cNvSpPr>
          <p:nvPr>
            <p:ph type="sldImg"/>
          </p:nvPr>
        </p:nvSpPr>
        <p:spPr>
          <a:ln/>
        </p:spPr>
      </p:sp>
      <p:sp>
        <p:nvSpPr>
          <p:cNvPr id="55299" name="Notizenplatzhalter 2"/>
          <p:cNvSpPr>
            <a:spLocks noGrp="1"/>
          </p:cNvSpPr>
          <p:nvPr>
            <p:ph type="body" idx="1"/>
          </p:nvPr>
        </p:nvSpPr>
        <p:spPr>
          <a:noFill/>
          <a:ln/>
        </p:spPr>
        <p:txBody>
          <a:bodyPr/>
          <a:lstStyle/>
          <a:p>
            <a:pPr eaLnBrk="1" hangingPunct="1"/>
            <a:endParaRPr lang="de-DE" smtClean="0"/>
          </a:p>
        </p:txBody>
      </p:sp>
      <p:sp>
        <p:nvSpPr>
          <p:cNvPr id="55300" name="Foliennummernplatzhalter 3"/>
          <p:cNvSpPr txBox="1">
            <a:spLocks noGrp="1"/>
          </p:cNvSpPr>
          <p:nvPr/>
        </p:nvSpPr>
        <p:spPr bwMode="auto">
          <a:xfrm>
            <a:off x="4022347" y="9722633"/>
            <a:ext cx="3080072" cy="510308"/>
          </a:xfrm>
          <a:prstGeom prst="rect">
            <a:avLst/>
          </a:prstGeom>
          <a:noFill/>
          <a:ln w="9525">
            <a:noFill/>
            <a:miter lim="800000"/>
            <a:headEnd/>
            <a:tailEnd/>
          </a:ln>
        </p:spPr>
        <p:txBody>
          <a:bodyPr lIns="94590" tIns="47296" rIns="94590" bIns="47296" anchor="b"/>
          <a:lstStyle/>
          <a:p>
            <a:pPr algn="r" eaLnBrk="0" hangingPunct="0"/>
            <a:fld id="{895EC689-07F5-4D9A-8055-8A2ACC3F817C}" type="slidenum">
              <a:rPr lang="de-DE" sz="1200"/>
              <a:pPr algn="r" eaLnBrk="0" hangingPunct="0"/>
              <a:t>22</a:t>
            </a:fld>
            <a:endParaRPr lang="de-DE" sz="1200"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Folienbildplatzhalter 1"/>
          <p:cNvSpPr>
            <a:spLocks noGrp="1" noRot="1" noChangeAspect="1" noTextEdit="1"/>
          </p:cNvSpPr>
          <p:nvPr>
            <p:ph type="sldImg"/>
          </p:nvPr>
        </p:nvSpPr>
        <p:spPr>
          <a:ln/>
        </p:spPr>
      </p:sp>
      <p:sp>
        <p:nvSpPr>
          <p:cNvPr id="56323" name="Notizenplatzhalter 2"/>
          <p:cNvSpPr>
            <a:spLocks noGrp="1"/>
          </p:cNvSpPr>
          <p:nvPr>
            <p:ph type="body" idx="1"/>
          </p:nvPr>
        </p:nvSpPr>
        <p:spPr>
          <a:noFill/>
          <a:ln/>
        </p:spPr>
        <p:txBody>
          <a:bodyPr/>
          <a:lstStyle/>
          <a:p>
            <a:pPr eaLnBrk="1" hangingPunct="1"/>
            <a:endParaRPr lang="de-DE" smtClean="0"/>
          </a:p>
        </p:txBody>
      </p:sp>
      <p:sp>
        <p:nvSpPr>
          <p:cNvPr id="56324" name="Foliennummernplatzhalter 3"/>
          <p:cNvSpPr txBox="1">
            <a:spLocks noGrp="1"/>
          </p:cNvSpPr>
          <p:nvPr/>
        </p:nvSpPr>
        <p:spPr bwMode="auto">
          <a:xfrm>
            <a:off x="4022347" y="9722633"/>
            <a:ext cx="3080072" cy="510308"/>
          </a:xfrm>
          <a:prstGeom prst="rect">
            <a:avLst/>
          </a:prstGeom>
          <a:noFill/>
          <a:ln w="9525">
            <a:noFill/>
            <a:miter lim="800000"/>
            <a:headEnd/>
            <a:tailEnd/>
          </a:ln>
        </p:spPr>
        <p:txBody>
          <a:bodyPr lIns="94590" tIns="47296" rIns="94590" bIns="47296" anchor="b"/>
          <a:lstStyle/>
          <a:p>
            <a:pPr algn="r" eaLnBrk="0" hangingPunct="0"/>
            <a:fld id="{7E7295A4-9B0F-4F32-8757-DC8D3FC613F1}" type="slidenum">
              <a:rPr lang="de-DE" sz="1200"/>
              <a:pPr algn="r" eaLnBrk="0" hangingPunct="0"/>
              <a:t>23</a:t>
            </a:fld>
            <a:endParaRPr lang="de-DE" sz="1200"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Folienbildplatzhalter 1"/>
          <p:cNvSpPr>
            <a:spLocks noGrp="1" noRot="1" noChangeAspect="1" noTextEdit="1"/>
          </p:cNvSpPr>
          <p:nvPr>
            <p:ph type="sldImg"/>
          </p:nvPr>
        </p:nvSpPr>
        <p:spPr>
          <a:ln/>
        </p:spPr>
      </p:sp>
      <p:sp>
        <p:nvSpPr>
          <p:cNvPr id="57347" name="Notizenplatzhalter 2"/>
          <p:cNvSpPr>
            <a:spLocks noGrp="1"/>
          </p:cNvSpPr>
          <p:nvPr>
            <p:ph type="body" idx="1"/>
          </p:nvPr>
        </p:nvSpPr>
        <p:spPr>
          <a:noFill/>
          <a:ln/>
        </p:spPr>
        <p:txBody>
          <a:bodyPr/>
          <a:lstStyle/>
          <a:p>
            <a:pPr eaLnBrk="1" hangingPunct="1"/>
            <a:endParaRPr lang="de-DE" smtClean="0"/>
          </a:p>
        </p:txBody>
      </p:sp>
      <p:sp>
        <p:nvSpPr>
          <p:cNvPr id="57348" name="Foliennummernplatzhalter 3"/>
          <p:cNvSpPr txBox="1">
            <a:spLocks noGrp="1"/>
          </p:cNvSpPr>
          <p:nvPr/>
        </p:nvSpPr>
        <p:spPr bwMode="auto">
          <a:xfrm>
            <a:off x="4022347" y="9722633"/>
            <a:ext cx="3080072" cy="510308"/>
          </a:xfrm>
          <a:prstGeom prst="rect">
            <a:avLst/>
          </a:prstGeom>
          <a:noFill/>
          <a:ln w="9525">
            <a:noFill/>
            <a:miter lim="800000"/>
            <a:headEnd/>
            <a:tailEnd/>
          </a:ln>
        </p:spPr>
        <p:txBody>
          <a:bodyPr lIns="94590" tIns="47296" rIns="94590" bIns="47296" anchor="b"/>
          <a:lstStyle/>
          <a:p>
            <a:pPr algn="r" eaLnBrk="0" hangingPunct="0"/>
            <a:fld id="{0E7993A6-3E26-4DB7-98D8-3BBCB4AD61EB}" type="slidenum">
              <a:rPr lang="de-DE" sz="1200"/>
              <a:pPr algn="r" eaLnBrk="0" hangingPunct="0"/>
              <a:t>24</a:t>
            </a:fld>
            <a:endParaRPr lang="de-DE" sz="1200"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Folienbildplatzhalter 1"/>
          <p:cNvSpPr>
            <a:spLocks noGrp="1" noRot="1" noChangeAspect="1" noTextEdit="1"/>
          </p:cNvSpPr>
          <p:nvPr>
            <p:ph type="sldImg"/>
          </p:nvPr>
        </p:nvSpPr>
        <p:spPr>
          <a:ln/>
        </p:spPr>
      </p:sp>
      <p:sp>
        <p:nvSpPr>
          <p:cNvPr id="58371" name="Notizenplatzhalter 2"/>
          <p:cNvSpPr>
            <a:spLocks noGrp="1"/>
          </p:cNvSpPr>
          <p:nvPr>
            <p:ph type="body" idx="1"/>
          </p:nvPr>
        </p:nvSpPr>
        <p:spPr>
          <a:noFill/>
          <a:ln/>
        </p:spPr>
        <p:txBody>
          <a:bodyPr/>
          <a:lstStyle/>
          <a:p>
            <a:pPr eaLnBrk="1" hangingPunct="1"/>
            <a:endParaRPr lang="de-DE" smtClean="0"/>
          </a:p>
        </p:txBody>
      </p:sp>
      <p:sp>
        <p:nvSpPr>
          <p:cNvPr id="58372" name="Foliennummernplatzhalter 3"/>
          <p:cNvSpPr txBox="1">
            <a:spLocks noGrp="1"/>
          </p:cNvSpPr>
          <p:nvPr/>
        </p:nvSpPr>
        <p:spPr bwMode="auto">
          <a:xfrm>
            <a:off x="4022347" y="9722633"/>
            <a:ext cx="3080072" cy="510308"/>
          </a:xfrm>
          <a:prstGeom prst="rect">
            <a:avLst/>
          </a:prstGeom>
          <a:noFill/>
          <a:ln w="9525">
            <a:noFill/>
            <a:miter lim="800000"/>
            <a:headEnd/>
            <a:tailEnd/>
          </a:ln>
        </p:spPr>
        <p:txBody>
          <a:bodyPr lIns="94590" tIns="47296" rIns="94590" bIns="47296" anchor="b"/>
          <a:lstStyle/>
          <a:p>
            <a:pPr algn="r" eaLnBrk="0" hangingPunct="0"/>
            <a:fld id="{1EAF6595-CE43-4A1B-B1E5-3D3FEA1F1BA9}" type="slidenum">
              <a:rPr lang="de-DE" sz="1200"/>
              <a:pPr algn="r" eaLnBrk="0" hangingPunct="0"/>
              <a:t>25</a:t>
            </a:fld>
            <a:endParaRPr lang="de-DE" sz="1200"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Folienbildplatzhalter 1"/>
          <p:cNvSpPr>
            <a:spLocks noGrp="1" noRot="1" noChangeAspect="1" noTextEdit="1"/>
          </p:cNvSpPr>
          <p:nvPr>
            <p:ph type="sldImg"/>
          </p:nvPr>
        </p:nvSpPr>
        <p:spPr>
          <a:ln/>
        </p:spPr>
      </p:sp>
      <p:sp>
        <p:nvSpPr>
          <p:cNvPr id="59395" name="Notizenplatzhalter 2"/>
          <p:cNvSpPr>
            <a:spLocks noGrp="1"/>
          </p:cNvSpPr>
          <p:nvPr>
            <p:ph type="body" idx="1"/>
          </p:nvPr>
        </p:nvSpPr>
        <p:spPr>
          <a:noFill/>
          <a:ln/>
        </p:spPr>
        <p:txBody>
          <a:bodyPr/>
          <a:lstStyle/>
          <a:p>
            <a:pPr eaLnBrk="1" hangingPunct="1"/>
            <a:endParaRPr lang="de-DE" smtClean="0"/>
          </a:p>
        </p:txBody>
      </p:sp>
      <p:sp>
        <p:nvSpPr>
          <p:cNvPr id="59396" name="Foliennummernplatzhalter 3"/>
          <p:cNvSpPr txBox="1">
            <a:spLocks noGrp="1"/>
          </p:cNvSpPr>
          <p:nvPr/>
        </p:nvSpPr>
        <p:spPr bwMode="auto">
          <a:xfrm>
            <a:off x="4022347" y="9722633"/>
            <a:ext cx="3080072" cy="510308"/>
          </a:xfrm>
          <a:prstGeom prst="rect">
            <a:avLst/>
          </a:prstGeom>
          <a:noFill/>
          <a:ln w="9525">
            <a:noFill/>
            <a:miter lim="800000"/>
            <a:headEnd/>
            <a:tailEnd/>
          </a:ln>
        </p:spPr>
        <p:txBody>
          <a:bodyPr lIns="94590" tIns="47296" rIns="94590" bIns="47296" anchor="b"/>
          <a:lstStyle/>
          <a:p>
            <a:pPr algn="r" eaLnBrk="0" hangingPunct="0"/>
            <a:fld id="{A22BB3B8-BB5B-4D16-9843-579B44B474E3}" type="slidenum">
              <a:rPr lang="de-DE" sz="1200"/>
              <a:pPr algn="r" eaLnBrk="0" hangingPunct="0"/>
              <a:t>26</a:t>
            </a:fld>
            <a:endParaRPr lang="de-DE" sz="1200"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ln/>
        </p:spPr>
      </p:sp>
      <p:sp>
        <p:nvSpPr>
          <p:cNvPr id="60419" name="Notizenplatzhalter 2"/>
          <p:cNvSpPr>
            <a:spLocks noGrp="1"/>
          </p:cNvSpPr>
          <p:nvPr>
            <p:ph type="body" idx="1"/>
          </p:nvPr>
        </p:nvSpPr>
        <p:spPr>
          <a:noFill/>
          <a:ln/>
        </p:spPr>
        <p:txBody>
          <a:bodyPr/>
          <a:lstStyle/>
          <a:p>
            <a:pPr eaLnBrk="1" hangingPunct="1"/>
            <a:endParaRPr lang="de-DE" smtClean="0"/>
          </a:p>
        </p:txBody>
      </p:sp>
      <p:sp>
        <p:nvSpPr>
          <p:cNvPr id="60420" name="Foliennummernplatzhalter 3"/>
          <p:cNvSpPr txBox="1">
            <a:spLocks noGrp="1"/>
          </p:cNvSpPr>
          <p:nvPr/>
        </p:nvSpPr>
        <p:spPr bwMode="auto">
          <a:xfrm>
            <a:off x="4022347" y="9722633"/>
            <a:ext cx="3080072" cy="510308"/>
          </a:xfrm>
          <a:prstGeom prst="rect">
            <a:avLst/>
          </a:prstGeom>
          <a:noFill/>
          <a:ln w="9525">
            <a:noFill/>
            <a:miter lim="800000"/>
            <a:headEnd/>
            <a:tailEnd/>
          </a:ln>
        </p:spPr>
        <p:txBody>
          <a:bodyPr lIns="94590" tIns="47296" rIns="94590" bIns="47296" anchor="b"/>
          <a:lstStyle/>
          <a:p>
            <a:pPr algn="r" eaLnBrk="0" hangingPunct="0"/>
            <a:fld id="{3ED8BFE1-AFEB-4EF6-9F5C-E10AE90410CE}" type="slidenum">
              <a:rPr lang="de-DE" sz="1200"/>
              <a:pPr algn="r" eaLnBrk="0" hangingPunct="0"/>
              <a:t>27</a:t>
            </a:fld>
            <a:endParaRPr lang="de-DE" sz="1200"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Folienbildplatzhalter 1"/>
          <p:cNvSpPr>
            <a:spLocks noGrp="1" noRot="1" noChangeAspect="1" noTextEdit="1"/>
          </p:cNvSpPr>
          <p:nvPr>
            <p:ph type="sldImg"/>
          </p:nvPr>
        </p:nvSpPr>
        <p:spPr>
          <a:ln/>
        </p:spPr>
      </p:sp>
      <p:sp>
        <p:nvSpPr>
          <p:cNvPr id="35843" name="Notizenplatzhalter 2"/>
          <p:cNvSpPr>
            <a:spLocks noGrp="1"/>
          </p:cNvSpPr>
          <p:nvPr>
            <p:ph type="body" idx="1"/>
          </p:nvPr>
        </p:nvSpPr>
        <p:spPr>
          <a:noFill/>
          <a:ln/>
        </p:spPr>
        <p:txBody>
          <a:bodyPr/>
          <a:lstStyle/>
          <a:p>
            <a:pPr eaLnBrk="1" hangingPunct="1"/>
            <a:endParaRPr lang="de-DE" smtClean="0"/>
          </a:p>
        </p:txBody>
      </p:sp>
      <p:sp>
        <p:nvSpPr>
          <p:cNvPr id="35844" name="Foliennummernplatzhalter 3"/>
          <p:cNvSpPr txBox="1">
            <a:spLocks noGrp="1"/>
          </p:cNvSpPr>
          <p:nvPr/>
        </p:nvSpPr>
        <p:spPr bwMode="auto">
          <a:xfrm>
            <a:off x="4022347" y="9722633"/>
            <a:ext cx="3080072" cy="510308"/>
          </a:xfrm>
          <a:prstGeom prst="rect">
            <a:avLst/>
          </a:prstGeom>
          <a:noFill/>
          <a:ln w="9525">
            <a:noFill/>
            <a:miter lim="800000"/>
            <a:headEnd/>
            <a:tailEnd/>
          </a:ln>
        </p:spPr>
        <p:txBody>
          <a:bodyPr lIns="94590" tIns="47296" rIns="94590" bIns="47296" anchor="b"/>
          <a:lstStyle/>
          <a:p>
            <a:pPr algn="r" eaLnBrk="0" hangingPunct="0"/>
            <a:fld id="{09271D66-692B-499F-9343-13FA11612166}" type="slidenum">
              <a:rPr lang="de-DE" sz="1200"/>
              <a:pPr algn="r" eaLnBrk="0" hangingPunct="0"/>
              <a:t>3</a:t>
            </a:fld>
            <a:endParaRPr lang="de-DE" sz="1200"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Folienbildplatzhalter 1"/>
          <p:cNvSpPr>
            <a:spLocks noGrp="1" noRot="1" noChangeAspect="1" noTextEdit="1"/>
          </p:cNvSpPr>
          <p:nvPr>
            <p:ph type="sldImg"/>
          </p:nvPr>
        </p:nvSpPr>
        <p:spPr>
          <a:ln/>
        </p:spPr>
      </p:sp>
      <p:sp>
        <p:nvSpPr>
          <p:cNvPr id="36867" name="Notizenplatzhalter 2"/>
          <p:cNvSpPr>
            <a:spLocks noGrp="1"/>
          </p:cNvSpPr>
          <p:nvPr>
            <p:ph type="body" idx="1"/>
          </p:nvPr>
        </p:nvSpPr>
        <p:spPr>
          <a:noFill/>
          <a:ln/>
        </p:spPr>
        <p:txBody>
          <a:bodyPr/>
          <a:lstStyle/>
          <a:p>
            <a:pPr eaLnBrk="1" hangingPunct="1"/>
            <a:endParaRPr lang="de-DE" smtClean="0"/>
          </a:p>
        </p:txBody>
      </p:sp>
      <p:sp>
        <p:nvSpPr>
          <p:cNvPr id="36868" name="Foliennummernplatzhalter 3"/>
          <p:cNvSpPr txBox="1">
            <a:spLocks noGrp="1"/>
          </p:cNvSpPr>
          <p:nvPr/>
        </p:nvSpPr>
        <p:spPr bwMode="auto">
          <a:xfrm>
            <a:off x="4022347" y="9722633"/>
            <a:ext cx="3080072" cy="510308"/>
          </a:xfrm>
          <a:prstGeom prst="rect">
            <a:avLst/>
          </a:prstGeom>
          <a:noFill/>
          <a:ln w="9525">
            <a:noFill/>
            <a:miter lim="800000"/>
            <a:headEnd/>
            <a:tailEnd/>
          </a:ln>
        </p:spPr>
        <p:txBody>
          <a:bodyPr lIns="94590" tIns="47296" rIns="94590" bIns="47296" anchor="b"/>
          <a:lstStyle/>
          <a:p>
            <a:pPr algn="r" eaLnBrk="0" hangingPunct="0"/>
            <a:fld id="{0445B19B-0248-498A-87B7-C9BB8429DE6E}" type="slidenum">
              <a:rPr lang="de-DE" sz="1200"/>
              <a:pPr algn="r" eaLnBrk="0" hangingPunct="0"/>
              <a:t>4</a:t>
            </a:fld>
            <a:endParaRPr lang="de-DE" sz="1200"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Folienbildplatzhalter 1"/>
          <p:cNvSpPr>
            <a:spLocks noGrp="1" noRot="1" noChangeAspect="1" noTextEdit="1"/>
          </p:cNvSpPr>
          <p:nvPr>
            <p:ph type="sldImg"/>
          </p:nvPr>
        </p:nvSpPr>
        <p:spPr>
          <a:ln/>
        </p:spPr>
      </p:sp>
      <p:sp>
        <p:nvSpPr>
          <p:cNvPr id="37891" name="Notizenplatzhalter 2"/>
          <p:cNvSpPr>
            <a:spLocks noGrp="1"/>
          </p:cNvSpPr>
          <p:nvPr>
            <p:ph type="body" idx="1"/>
          </p:nvPr>
        </p:nvSpPr>
        <p:spPr>
          <a:noFill/>
          <a:ln/>
        </p:spPr>
        <p:txBody>
          <a:bodyPr/>
          <a:lstStyle/>
          <a:p>
            <a:pPr eaLnBrk="1" hangingPunct="1"/>
            <a:endParaRPr lang="de-DE" smtClean="0"/>
          </a:p>
        </p:txBody>
      </p:sp>
      <p:sp>
        <p:nvSpPr>
          <p:cNvPr id="37892" name="Foliennummernplatzhalter 3"/>
          <p:cNvSpPr txBox="1">
            <a:spLocks noGrp="1"/>
          </p:cNvSpPr>
          <p:nvPr/>
        </p:nvSpPr>
        <p:spPr bwMode="auto">
          <a:xfrm>
            <a:off x="4022347" y="9722633"/>
            <a:ext cx="3080072" cy="510308"/>
          </a:xfrm>
          <a:prstGeom prst="rect">
            <a:avLst/>
          </a:prstGeom>
          <a:noFill/>
          <a:ln w="9525">
            <a:noFill/>
            <a:miter lim="800000"/>
            <a:headEnd/>
            <a:tailEnd/>
          </a:ln>
        </p:spPr>
        <p:txBody>
          <a:bodyPr lIns="94590" tIns="47296" rIns="94590" bIns="47296" anchor="b"/>
          <a:lstStyle/>
          <a:p>
            <a:pPr algn="r" eaLnBrk="0" hangingPunct="0"/>
            <a:fld id="{4D008476-6457-4D62-A7D7-6F2E91E722EE}" type="slidenum">
              <a:rPr lang="de-DE" sz="1200"/>
              <a:pPr algn="r" eaLnBrk="0" hangingPunct="0"/>
              <a:t>5</a:t>
            </a:fld>
            <a:endParaRPr lang="de-DE" sz="1200"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Folienbildplatzhalter 1"/>
          <p:cNvSpPr>
            <a:spLocks noGrp="1" noRot="1" noChangeAspect="1" noTextEdit="1"/>
          </p:cNvSpPr>
          <p:nvPr>
            <p:ph type="sldImg"/>
          </p:nvPr>
        </p:nvSpPr>
        <p:spPr>
          <a:ln/>
        </p:spPr>
      </p:sp>
      <p:sp>
        <p:nvSpPr>
          <p:cNvPr id="38915" name="Notizenplatzhalter 2"/>
          <p:cNvSpPr>
            <a:spLocks noGrp="1"/>
          </p:cNvSpPr>
          <p:nvPr>
            <p:ph type="body" idx="1"/>
          </p:nvPr>
        </p:nvSpPr>
        <p:spPr>
          <a:noFill/>
          <a:ln/>
        </p:spPr>
        <p:txBody>
          <a:bodyPr/>
          <a:lstStyle/>
          <a:p>
            <a:pPr eaLnBrk="1" hangingPunct="1"/>
            <a:endParaRPr lang="de-DE" smtClean="0"/>
          </a:p>
        </p:txBody>
      </p:sp>
      <p:sp>
        <p:nvSpPr>
          <p:cNvPr id="38916" name="Foliennummernplatzhalter 3"/>
          <p:cNvSpPr txBox="1">
            <a:spLocks noGrp="1"/>
          </p:cNvSpPr>
          <p:nvPr/>
        </p:nvSpPr>
        <p:spPr bwMode="auto">
          <a:xfrm>
            <a:off x="4022347" y="9722633"/>
            <a:ext cx="3080072" cy="510308"/>
          </a:xfrm>
          <a:prstGeom prst="rect">
            <a:avLst/>
          </a:prstGeom>
          <a:noFill/>
          <a:ln w="9525">
            <a:noFill/>
            <a:miter lim="800000"/>
            <a:headEnd/>
            <a:tailEnd/>
          </a:ln>
        </p:spPr>
        <p:txBody>
          <a:bodyPr lIns="94590" tIns="47296" rIns="94590" bIns="47296" anchor="b"/>
          <a:lstStyle/>
          <a:p>
            <a:pPr algn="r" eaLnBrk="0" hangingPunct="0"/>
            <a:fld id="{8812A942-0BC6-4B52-8510-1051DCC19902}" type="slidenum">
              <a:rPr lang="de-DE" sz="1200"/>
              <a:pPr algn="r" eaLnBrk="0" hangingPunct="0"/>
              <a:t>6</a:t>
            </a:fld>
            <a:endParaRPr lang="de-DE" sz="1200"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Folienbildplatzhalter 1"/>
          <p:cNvSpPr>
            <a:spLocks noGrp="1" noRot="1" noChangeAspect="1" noTextEdit="1"/>
          </p:cNvSpPr>
          <p:nvPr>
            <p:ph type="sldImg"/>
          </p:nvPr>
        </p:nvSpPr>
        <p:spPr>
          <a:ln/>
        </p:spPr>
      </p:sp>
      <p:sp>
        <p:nvSpPr>
          <p:cNvPr id="39939" name="Notizenplatzhalter 2"/>
          <p:cNvSpPr>
            <a:spLocks noGrp="1"/>
          </p:cNvSpPr>
          <p:nvPr>
            <p:ph type="body" idx="1"/>
          </p:nvPr>
        </p:nvSpPr>
        <p:spPr>
          <a:noFill/>
          <a:ln/>
        </p:spPr>
        <p:txBody>
          <a:bodyPr/>
          <a:lstStyle/>
          <a:p>
            <a:pPr eaLnBrk="1" hangingPunct="1"/>
            <a:endParaRPr lang="de-DE" smtClean="0"/>
          </a:p>
        </p:txBody>
      </p:sp>
      <p:sp>
        <p:nvSpPr>
          <p:cNvPr id="39940" name="Foliennummernplatzhalter 3"/>
          <p:cNvSpPr txBox="1">
            <a:spLocks noGrp="1"/>
          </p:cNvSpPr>
          <p:nvPr/>
        </p:nvSpPr>
        <p:spPr bwMode="auto">
          <a:xfrm>
            <a:off x="4022347" y="9722633"/>
            <a:ext cx="3080072" cy="510308"/>
          </a:xfrm>
          <a:prstGeom prst="rect">
            <a:avLst/>
          </a:prstGeom>
          <a:noFill/>
          <a:ln w="9525">
            <a:noFill/>
            <a:miter lim="800000"/>
            <a:headEnd/>
            <a:tailEnd/>
          </a:ln>
        </p:spPr>
        <p:txBody>
          <a:bodyPr lIns="94590" tIns="47296" rIns="94590" bIns="47296" anchor="b"/>
          <a:lstStyle/>
          <a:p>
            <a:pPr algn="r" eaLnBrk="0" hangingPunct="0"/>
            <a:fld id="{B7FF3E76-10D4-48AD-95E1-4519A7031F7F}" type="slidenum">
              <a:rPr lang="de-DE" sz="1200"/>
              <a:pPr algn="r" eaLnBrk="0" hangingPunct="0"/>
              <a:t>7</a:t>
            </a:fld>
            <a:endParaRPr lang="de-DE" sz="1200"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Folienbildplatzhalter 1"/>
          <p:cNvSpPr>
            <a:spLocks noGrp="1" noRot="1" noChangeAspect="1" noTextEdit="1"/>
          </p:cNvSpPr>
          <p:nvPr>
            <p:ph type="sldImg"/>
          </p:nvPr>
        </p:nvSpPr>
        <p:spPr>
          <a:ln/>
        </p:spPr>
      </p:sp>
      <p:sp>
        <p:nvSpPr>
          <p:cNvPr id="40963" name="Notizenplatzhalter 2"/>
          <p:cNvSpPr>
            <a:spLocks noGrp="1"/>
          </p:cNvSpPr>
          <p:nvPr>
            <p:ph type="body" idx="1"/>
          </p:nvPr>
        </p:nvSpPr>
        <p:spPr>
          <a:noFill/>
          <a:ln/>
        </p:spPr>
        <p:txBody>
          <a:bodyPr/>
          <a:lstStyle/>
          <a:p>
            <a:pPr eaLnBrk="1" hangingPunct="1"/>
            <a:endParaRPr lang="de-DE" smtClean="0"/>
          </a:p>
        </p:txBody>
      </p:sp>
      <p:sp>
        <p:nvSpPr>
          <p:cNvPr id="40964" name="Foliennummernplatzhalter 3"/>
          <p:cNvSpPr txBox="1">
            <a:spLocks noGrp="1"/>
          </p:cNvSpPr>
          <p:nvPr/>
        </p:nvSpPr>
        <p:spPr bwMode="auto">
          <a:xfrm>
            <a:off x="4022347" y="9722633"/>
            <a:ext cx="3080072" cy="510308"/>
          </a:xfrm>
          <a:prstGeom prst="rect">
            <a:avLst/>
          </a:prstGeom>
          <a:noFill/>
          <a:ln w="9525">
            <a:noFill/>
            <a:miter lim="800000"/>
            <a:headEnd/>
            <a:tailEnd/>
          </a:ln>
        </p:spPr>
        <p:txBody>
          <a:bodyPr lIns="94590" tIns="47296" rIns="94590" bIns="47296" anchor="b"/>
          <a:lstStyle/>
          <a:p>
            <a:pPr algn="r" eaLnBrk="0" hangingPunct="0"/>
            <a:fld id="{D79868B2-129D-4021-8311-35295006B6F2}" type="slidenum">
              <a:rPr lang="de-DE" sz="1200"/>
              <a:pPr algn="r" eaLnBrk="0" hangingPunct="0"/>
              <a:t>8</a:t>
            </a:fld>
            <a:endParaRPr lang="de-DE" sz="1200"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Folienbildplatzhalter 1"/>
          <p:cNvSpPr>
            <a:spLocks noGrp="1" noRot="1" noChangeAspect="1" noTextEdit="1"/>
          </p:cNvSpPr>
          <p:nvPr>
            <p:ph type="sldImg"/>
          </p:nvPr>
        </p:nvSpPr>
        <p:spPr>
          <a:ln/>
        </p:spPr>
      </p:sp>
      <p:sp>
        <p:nvSpPr>
          <p:cNvPr id="41987" name="Notizenplatzhalter 2"/>
          <p:cNvSpPr>
            <a:spLocks noGrp="1"/>
          </p:cNvSpPr>
          <p:nvPr>
            <p:ph type="body" idx="1"/>
          </p:nvPr>
        </p:nvSpPr>
        <p:spPr>
          <a:noFill/>
          <a:ln/>
        </p:spPr>
        <p:txBody>
          <a:bodyPr/>
          <a:lstStyle/>
          <a:p>
            <a:pPr eaLnBrk="1" hangingPunct="1"/>
            <a:endParaRPr lang="de-DE" smtClean="0"/>
          </a:p>
        </p:txBody>
      </p:sp>
      <p:sp>
        <p:nvSpPr>
          <p:cNvPr id="41988" name="Foliennummernplatzhalter 3"/>
          <p:cNvSpPr txBox="1">
            <a:spLocks noGrp="1"/>
          </p:cNvSpPr>
          <p:nvPr/>
        </p:nvSpPr>
        <p:spPr bwMode="auto">
          <a:xfrm>
            <a:off x="4022347" y="9722633"/>
            <a:ext cx="3080072" cy="510308"/>
          </a:xfrm>
          <a:prstGeom prst="rect">
            <a:avLst/>
          </a:prstGeom>
          <a:noFill/>
          <a:ln w="9525">
            <a:noFill/>
            <a:miter lim="800000"/>
            <a:headEnd/>
            <a:tailEnd/>
          </a:ln>
        </p:spPr>
        <p:txBody>
          <a:bodyPr lIns="94590" tIns="47296" rIns="94590" bIns="47296" anchor="b"/>
          <a:lstStyle/>
          <a:p>
            <a:pPr algn="r" eaLnBrk="0" hangingPunct="0"/>
            <a:fld id="{88A30C41-7EB2-49A5-BB24-350FA2B9F389}" type="slidenum">
              <a:rPr lang="de-DE" sz="1200"/>
              <a:pPr algn="r" eaLnBrk="0" hangingPunct="0"/>
              <a:t>9</a:t>
            </a:fld>
            <a:endParaRPr lang="de-DE" sz="1200"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514350" y="2840037"/>
            <a:ext cx="5829300" cy="1960563"/>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028700" y="5181600"/>
            <a:ext cx="4800600" cy="23368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fld id="{2CE841F2-EDD8-4A4A-8375-55931FAABA8F}" type="datetime1">
              <a:rPr lang="de-DE"/>
              <a:pPr>
                <a:defRPr/>
              </a:pPr>
              <a:t>29.12.2015</a:t>
            </a:fld>
            <a:endParaRPr lang="de-DE"/>
          </a:p>
        </p:txBody>
      </p:sp>
      <p:sp>
        <p:nvSpPr>
          <p:cNvPr id="5" name="Rectangle 5"/>
          <p:cNvSpPr>
            <a:spLocks noGrp="1" noChangeArrowheads="1"/>
          </p:cNvSpPr>
          <p:nvPr>
            <p:ph type="ftr" sz="quarter" idx="11"/>
          </p:nvPr>
        </p:nvSpPr>
        <p:spPr>
          <a:ln/>
        </p:spPr>
        <p:txBody>
          <a:bodyPr/>
          <a:lstStyle>
            <a:lvl1pPr>
              <a:defRPr/>
            </a:lvl1pPr>
          </a:lstStyle>
          <a:p>
            <a:pPr>
              <a:defRPr/>
            </a:pPr>
            <a:endParaRPr lang="de-DE"/>
          </a:p>
        </p:txBody>
      </p:sp>
      <p:sp>
        <p:nvSpPr>
          <p:cNvPr id="6" name="Rectangle 6"/>
          <p:cNvSpPr>
            <a:spLocks noGrp="1" noChangeArrowheads="1"/>
          </p:cNvSpPr>
          <p:nvPr>
            <p:ph type="sldNum" sz="quarter" idx="12"/>
          </p:nvPr>
        </p:nvSpPr>
        <p:spPr>
          <a:ln/>
        </p:spPr>
        <p:txBody>
          <a:bodyPr/>
          <a:lstStyle>
            <a:lvl1pPr>
              <a:defRPr/>
            </a:lvl1pPr>
          </a:lstStyle>
          <a:p>
            <a:pPr>
              <a:defRPr/>
            </a:pPr>
            <a:fld id="{6BE27293-3E4D-43A9-8FA1-39809DC1D979}" type="slidenum">
              <a:rPr lang="de-DE"/>
              <a:pPr>
                <a:defRPr/>
              </a:pPr>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fld id="{8280C427-E8CF-491F-A4C1-B89CA29130F2}" type="datetime1">
              <a:rPr lang="de-DE"/>
              <a:pPr>
                <a:defRPr/>
              </a:pPr>
              <a:t>29.12.2015</a:t>
            </a:fld>
            <a:endParaRPr lang="de-DE"/>
          </a:p>
        </p:txBody>
      </p:sp>
      <p:sp>
        <p:nvSpPr>
          <p:cNvPr id="3" name="Rectangle 5"/>
          <p:cNvSpPr>
            <a:spLocks noGrp="1" noChangeArrowheads="1"/>
          </p:cNvSpPr>
          <p:nvPr>
            <p:ph type="ftr" sz="quarter" idx="11"/>
          </p:nvPr>
        </p:nvSpPr>
        <p:spPr>
          <a:xfrm>
            <a:off x="2349500" y="8358188"/>
            <a:ext cx="2171700" cy="785812"/>
          </a:xfrm>
        </p:spPr>
        <p:txBody>
          <a:bodyPr/>
          <a:lstStyle>
            <a:lvl1pPr>
              <a:defRPr/>
            </a:lvl1pPr>
          </a:lstStyle>
          <a:p>
            <a:pPr>
              <a:defRPr/>
            </a:pPr>
            <a:endParaRPr lang="de-DE"/>
          </a:p>
        </p:txBody>
      </p:sp>
      <p:sp>
        <p:nvSpPr>
          <p:cNvPr id="4" name="Rectangle 6"/>
          <p:cNvSpPr>
            <a:spLocks noGrp="1" noChangeArrowheads="1"/>
          </p:cNvSpPr>
          <p:nvPr>
            <p:ph type="sldNum" sz="quarter" idx="12"/>
          </p:nvPr>
        </p:nvSpPr>
        <p:spPr/>
        <p:txBody>
          <a:bodyPr/>
          <a:lstStyle>
            <a:lvl1pPr>
              <a:defRPr/>
            </a:lvl1pPr>
          </a:lstStyle>
          <a:p>
            <a:pPr>
              <a:defRPr/>
            </a:pPr>
            <a:fld id="{A5360B9A-1B01-4577-9FEF-6A563FB340A4}" type="slidenum">
              <a:rPr lang="de-DE"/>
              <a:pPr>
                <a:defRPr/>
              </a:pPr>
              <a:t>‹Nr.›</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33375" y="34925"/>
            <a:ext cx="6172200" cy="61118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de-DE" smtClean="0"/>
              <a:t>test</a:t>
            </a:r>
          </a:p>
        </p:txBody>
      </p:sp>
      <p:sp>
        <p:nvSpPr>
          <p:cNvPr id="1027" name="Rectangle 3"/>
          <p:cNvSpPr>
            <a:spLocks noGrp="1" noChangeArrowheads="1"/>
          </p:cNvSpPr>
          <p:nvPr>
            <p:ph type="body" idx="1"/>
          </p:nvPr>
        </p:nvSpPr>
        <p:spPr bwMode="auto">
          <a:xfrm>
            <a:off x="333375" y="2124075"/>
            <a:ext cx="6172200" cy="60340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p>
        </p:txBody>
      </p:sp>
      <p:sp>
        <p:nvSpPr>
          <p:cNvPr id="1028" name="Rectangle 4"/>
          <p:cNvSpPr>
            <a:spLocks noGrp="1" noChangeArrowheads="1"/>
          </p:cNvSpPr>
          <p:nvPr>
            <p:ph type="dt" sz="half" idx="2"/>
          </p:nvPr>
        </p:nvSpPr>
        <p:spPr bwMode="auto">
          <a:xfrm>
            <a:off x="333375" y="8316913"/>
            <a:ext cx="1600200" cy="635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900"/>
            </a:lvl1pPr>
          </a:lstStyle>
          <a:p>
            <a:pPr>
              <a:defRPr/>
            </a:pPr>
            <a:fld id="{4DE97D02-1617-4C5E-A2A6-DF6161902ECD}" type="datetime1">
              <a:rPr lang="de-DE"/>
              <a:pPr>
                <a:defRPr/>
              </a:pPr>
              <a:t>29.12.2015</a:t>
            </a:fld>
            <a:endParaRPr lang="de-DE"/>
          </a:p>
        </p:txBody>
      </p:sp>
      <p:sp>
        <p:nvSpPr>
          <p:cNvPr id="1029" name="Rectangle 5"/>
          <p:cNvSpPr>
            <a:spLocks noGrp="1" noChangeArrowheads="1"/>
          </p:cNvSpPr>
          <p:nvPr>
            <p:ph type="ftr" sz="quarter" idx="3"/>
          </p:nvPr>
        </p:nvSpPr>
        <p:spPr bwMode="auto">
          <a:xfrm>
            <a:off x="2349500" y="8316913"/>
            <a:ext cx="2171700" cy="635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900"/>
            </a:lvl1pPr>
          </a:lstStyle>
          <a:p>
            <a:pPr>
              <a:defRPr/>
            </a:pPr>
            <a:endParaRPr lang="de-DE"/>
          </a:p>
        </p:txBody>
      </p:sp>
      <p:sp>
        <p:nvSpPr>
          <p:cNvPr id="1030" name="Rectangle 6"/>
          <p:cNvSpPr>
            <a:spLocks noGrp="1" noChangeArrowheads="1"/>
          </p:cNvSpPr>
          <p:nvPr>
            <p:ph type="sldNum" sz="quarter" idx="4"/>
          </p:nvPr>
        </p:nvSpPr>
        <p:spPr bwMode="auto">
          <a:xfrm>
            <a:off x="4941888" y="8316913"/>
            <a:ext cx="1600200" cy="635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93ACFE63-41E9-4C28-B4EF-2F8FF23E08D7}" type="slidenum">
              <a:rPr lang="de-DE"/>
              <a:pPr>
                <a:defRPr/>
              </a:pPr>
              <a:t>‹Nr.›</a:t>
            </a:fld>
            <a:endParaRPr lang="de-DE"/>
          </a:p>
        </p:txBody>
      </p:sp>
    </p:spTree>
  </p:cSld>
  <p:clrMap bg1="lt1" tx1="dk1" bg2="lt2" tx2="dk2" accent1="accent1" accent2="accent2" accent3="accent3" accent4="accent4" accent5="accent5" accent6="accent6" hlink="hlink" folHlink="folHlink"/>
  <p:sldLayoutIdLst>
    <p:sldLayoutId id="2147483748" r:id="rId1"/>
    <p:sldLayoutId id="2147483749" r:id="rId2"/>
  </p:sldLayoutIdLst>
  <p:hf sldNum="0" hdr="0" ftr="0"/>
  <p:txStyles>
    <p:titleStyle>
      <a:lvl1pPr algn="ctr" rtl="0" eaLnBrk="0" fontAlgn="base" hangingPunct="0">
        <a:spcBef>
          <a:spcPct val="0"/>
        </a:spcBef>
        <a:spcAft>
          <a:spcPct val="0"/>
        </a:spcAft>
        <a:defRPr sz="1600">
          <a:solidFill>
            <a:schemeClr val="tx2"/>
          </a:solidFill>
          <a:latin typeface="+mj-lt"/>
          <a:ea typeface="+mj-ea"/>
          <a:cs typeface="+mj-cs"/>
        </a:defRPr>
      </a:lvl1pPr>
      <a:lvl2pPr algn="ctr" rtl="0" eaLnBrk="0" fontAlgn="base" hangingPunct="0">
        <a:spcBef>
          <a:spcPct val="0"/>
        </a:spcBef>
        <a:spcAft>
          <a:spcPct val="0"/>
        </a:spcAft>
        <a:defRPr sz="1600">
          <a:solidFill>
            <a:schemeClr val="tx2"/>
          </a:solidFill>
          <a:latin typeface="Arial" charset="0"/>
          <a:cs typeface="Arial" charset="0"/>
        </a:defRPr>
      </a:lvl2pPr>
      <a:lvl3pPr algn="ctr" rtl="0" eaLnBrk="0" fontAlgn="base" hangingPunct="0">
        <a:spcBef>
          <a:spcPct val="0"/>
        </a:spcBef>
        <a:spcAft>
          <a:spcPct val="0"/>
        </a:spcAft>
        <a:defRPr sz="1600">
          <a:solidFill>
            <a:schemeClr val="tx2"/>
          </a:solidFill>
          <a:latin typeface="Arial" charset="0"/>
          <a:cs typeface="Arial" charset="0"/>
        </a:defRPr>
      </a:lvl3pPr>
      <a:lvl4pPr algn="ctr" rtl="0" eaLnBrk="0" fontAlgn="base" hangingPunct="0">
        <a:spcBef>
          <a:spcPct val="0"/>
        </a:spcBef>
        <a:spcAft>
          <a:spcPct val="0"/>
        </a:spcAft>
        <a:defRPr sz="1600">
          <a:solidFill>
            <a:schemeClr val="tx2"/>
          </a:solidFill>
          <a:latin typeface="Arial" charset="0"/>
          <a:cs typeface="Arial" charset="0"/>
        </a:defRPr>
      </a:lvl4pPr>
      <a:lvl5pPr algn="ctr" rtl="0" eaLnBrk="0" fontAlgn="base" hangingPunct="0">
        <a:spcBef>
          <a:spcPct val="0"/>
        </a:spcBef>
        <a:spcAft>
          <a:spcPct val="0"/>
        </a:spcAft>
        <a:defRPr sz="16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2"/>
          <p:cNvSpPr>
            <a:spLocks noChangeArrowheads="1"/>
          </p:cNvSpPr>
          <p:nvPr/>
        </p:nvSpPr>
        <p:spPr bwMode="auto">
          <a:xfrm>
            <a:off x="836613" y="428596"/>
            <a:ext cx="5832475" cy="6324808"/>
          </a:xfrm>
          <a:prstGeom prst="rect">
            <a:avLst/>
          </a:prstGeom>
          <a:noFill/>
          <a:ln w="9525">
            <a:noFill/>
            <a:miter lim="800000"/>
            <a:headEnd/>
            <a:tailEnd/>
          </a:ln>
        </p:spPr>
        <p:txBody>
          <a:bodyPr>
            <a:spAutoFit/>
          </a:bodyPr>
          <a:lstStyle/>
          <a:p>
            <a:pPr algn="ctr">
              <a:spcBef>
                <a:spcPct val="50000"/>
              </a:spcBef>
            </a:pPr>
            <a:endParaRPr lang="de-DE" dirty="0">
              <a:solidFill>
                <a:srgbClr val="000000"/>
              </a:solidFill>
            </a:endParaRPr>
          </a:p>
          <a:p>
            <a:pPr algn="ctr">
              <a:spcBef>
                <a:spcPct val="50000"/>
              </a:spcBef>
            </a:pPr>
            <a:endParaRPr lang="de-DE" dirty="0">
              <a:solidFill>
                <a:srgbClr val="000000"/>
              </a:solidFill>
            </a:endParaRPr>
          </a:p>
          <a:p>
            <a:pPr algn="ctr">
              <a:spcBef>
                <a:spcPct val="50000"/>
              </a:spcBef>
            </a:pPr>
            <a:endParaRPr lang="de-DE" dirty="0">
              <a:solidFill>
                <a:srgbClr val="000000"/>
              </a:solidFill>
            </a:endParaRPr>
          </a:p>
          <a:p>
            <a:pPr algn="ctr">
              <a:spcBef>
                <a:spcPct val="50000"/>
              </a:spcBef>
            </a:pPr>
            <a:r>
              <a:rPr lang="de-DE" dirty="0">
                <a:solidFill>
                  <a:srgbClr val="000000"/>
                </a:solidFill>
              </a:rPr>
              <a:t>Bericht über die Erstellung </a:t>
            </a:r>
          </a:p>
          <a:p>
            <a:pPr algn="ctr">
              <a:spcBef>
                <a:spcPct val="50000"/>
              </a:spcBef>
            </a:pPr>
            <a:r>
              <a:rPr lang="de-DE" dirty="0">
                <a:solidFill>
                  <a:srgbClr val="000000"/>
                </a:solidFill>
              </a:rPr>
              <a:t>des </a:t>
            </a:r>
          </a:p>
          <a:p>
            <a:pPr algn="ctr">
              <a:spcBef>
                <a:spcPct val="50000"/>
              </a:spcBef>
            </a:pPr>
            <a:r>
              <a:rPr lang="de-DE" dirty="0">
                <a:solidFill>
                  <a:srgbClr val="000000"/>
                </a:solidFill>
              </a:rPr>
              <a:t>Jahresabschlusses zum 31. Dezember </a:t>
            </a:r>
            <a:r>
              <a:rPr lang="de-DE" dirty="0">
                <a:solidFill>
                  <a:srgbClr val="FF0000"/>
                </a:solidFill>
              </a:rPr>
              <a:t>2013</a:t>
            </a:r>
          </a:p>
          <a:p>
            <a:pPr algn="ctr">
              <a:spcBef>
                <a:spcPct val="50000"/>
              </a:spcBef>
            </a:pPr>
            <a:endParaRPr lang="de-DE" dirty="0">
              <a:solidFill>
                <a:srgbClr val="000000"/>
              </a:solidFill>
            </a:endParaRPr>
          </a:p>
          <a:p>
            <a:pPr algn="ctr">
              <a:spcBef>
                <a:spcPct val="50000"/>
              </a:spcBef>
            </a:pPr>
            <a:endParaRPr lang="de-DE" dirty="0">
              <a:solidFill>
                <a:srgbClr val="000000"/>
              </a:solidFill>
            </a:endParaRPr>
          </a:p>
          <a:p>
            <a:pPr algn="ctr">
              <a:spcBef>
                <a:spcPct val="50000"/>
              </a:spcBef>
            </a:pPr>
            <a:endParaRPr lang="de-DE" dirty="0">
              <a:solidFill>
                <a:srgbClr val="000000"/>
              </a:solidFill>
            </a:endParaRPr>
          </a:p>
          <a:p>
            <a:pPr algn="ctr">
              <a:spcBef>
                <a:spcPct val="50000"/>
              </a:spcBef>
            </a:pPr>
            <a:endParaRPr lang="de-DE" dirty="0">
              <a:solidFill>
                <a:srgbClr val="000000"/>
              </a:solidFill>
            </a:endParaRPr>
          </a:p>
          <a:p>
            <a:pPr algn="ctr">
              <a:spcBef>
                <a:spcPct val="50000"/>
              </a:spcBef>
            </a:pPr>
            <a:endParaRPr lang="de-DE" dirty="0">
              <a:solidFill>
                <a:srgbClr val="000000"/>
              </a:solidFill>
            </a:endParaRPr>
          </a:p>
          <a:p>
            <a:pPr algn="ctr">
              <a:spcBef>
                <a:spcPct val="50000"/>
              </a:spcBef>
            </a:pPr>
            <a:r>
              <a:rPr lang="de-DE" dirty="0">
                <a:solidFill>
                  <a:srgbClr val="000000"/>
                </a:solidFill>
              </a:rPr>
              <a:t> </a:t>
            </a:r>
          </a:p>
          <a:p>
            <a:pPr algn="ctr">
              <a:spcBef>
                <a:spcPct val="50000"/>
              </a:spcBef>
            </a:pPr>
            <a:r>
              <a:rPr lang="de-DE" sz="1600" dirty="0" smtClean="0">
                <a:solidFill>
                  <a:srgbClr val="FF0000"/>
                </a:solidFill>
              </a:rPr>
              <a:t>Mustermann GmbH </a:t>
            </a:r>
            <a:endParaRPr lang="de-DE" sz="1600" dirty="0">
              <a:solidFill>
                <a:srgbClr val="FF0000"/>
              </a:solidFill>
            </a:endParaRPr>
          </a:p>
          <a:p>
            <a:pPr algn="ctr">
              <a:spcBef>
                <a:spcPct val="50000"/>
              </a:spcBef>
            </a:pPr>
            <a:r>
              <a:rPr lang="de-DE" sz="1100" dirty="0" smtClean="0">
                <a:solidFill>
                  <a:srgbClr val="0070C0"/>
                </a:solidFill>
                <a:cs typeface="Times New Roman" pitchFamily="18" charset="0"/>
              </a:rPr>
              <a:t>Gegenstand des </a:t>
            </a:r>
            <a:r>
              <a:rPr lang="de-DE" sz="1100" dirty="0" smtClean="0">
                <a:solidFill>
                  <a:srgbClr val="0070C0"/>
                </a:solidFill>
                <a:cs typeface="Times New Roman" pitchFamily="18" charset="0"/>
              </a:rPr>
              <a:t>Unternehmens: </a:t>
            </a:r>
            <a:r>
              <a:rPr lang="de-DE" sz="1100" dirty="0" smtClean="0">
                <a:solidFill>
                  <a:srgbClr val="0070C0"/>
                </a:solidFill>
                <a:cs typeface="Times New Roman" pitchFamily="18" charset="0"/>
              </a:rPr>
              <a:t>z.B.: </a:t>
            </a:r>
            <a:r>
              <a:rPr lang="de-DE" i="1" dirty="0" smtClean="0">
                <a:solidFill>
                  <a:srgbClr val="FF0000"/>
                </a:solidFill>
              </a:rPr>
              <a:t>Unternehmensberatung</a:t>
            </a:r>
            <a:r>
              <a:rPr lang="de-DE" dirty="0" smtClean="0">
                <a:solidFill>
                  <a:srgbClr val="FF0000"/>
                </a:solidFill>
              </a:rPr>
              <a:t> </a:t>
            </a:r>
            <a:endParaRPr lang="de-DE" dirty="0">
              <a:solidFill>
                <a:srgbClr val="FF0000"/>
              </a:solidFill>
            </a:endParaRPr>
          </a:p>
          <a:p>
            <a:pPr algn="ctr">
              <a:spcBef>
                <a:spcPct val="50000"/>
              </a:spcBef>
            </a:pPr>
            <a:r>
              <a:rPr lang="de-DE" sz="1600" dirty="0" err="1" smtClean="0">
                <a:solidFill>
                  <a:srgbClr val="FF0000"/>
                </a:solidFill>
              </a:rPr>
              <a:t>Plz</a:t>
            </a:r>
            <a:r>
              <a:rPr lang="de-DE" sz="1600" dirty="0" smtClean="0">
                <a:solidFill>
                  <a:srgbClr val="FF0000"/>
                </a:solidFill>
              </a:rPr>
              <a:t> Ort</a:t>
            </a:r>
            <a:endParaRPr lang="de-DE" sz="1600" dirty="0">
              <a:solidFill>
                <a:srgbClr val="FF0000"/>
              </a:solidFill>
            </a:endParaRPr>
          </a:p>
          <a:p>
            <a:pPr>
              <a:spcBef>
                <a:spcPct val="50000"/>
              </a:spcBef>
            </a:pPr>
            <a:endParaRPr lang="de-DE" sz="12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Line 5"/>
          <p:cNvSpPr>
            <a:spLocks noChangeShapeType="1"/>
          </p:cNvSpPr>
          <p:nvPr/>
        </p:nvSpPr>
        <p:spPr bwMode="auto">
          <a:xfrm>
            <a:off x="476250" y="285750"/>
            <a:ext cx="6192838" cy="0"/>
          </a:xfrm>
          <a:prstGeom prst="line">
            <a:avLst/>
          </a:prstGeom>
          <a:noFill/>
          <a:ln w="1270">
            <a:solidFill>
              <a:schemeClr val="bg1">
                <a:lumMod val="75000"/>
              </a:schemeClr>
            </a:solidFill>
            <a:round/>
            <a:headEnd/>
            <a:tailEnd/>
          </a:ln>
        </p:spPr>
        <p:txBody>
          <a:bodyPr/>
          <a:lstStyle/>
          <a:p>
            <a:pPr>
              <a:defRPr/>
            </a:pPr>
            <a:endParaRPr lang="de-DE"/>
          </a:p>
        </p:txBody>
      </p:sp>
      <p:sp>
        <p:nvSpPr>
          <p:cNvPr id="12292" name="Rectangle 12"/>
          <p:cNvSpPr>
            <a:spLocks noChangeArrowheads="1"/>
          </p:cNvSpPr>
          <p:nvPr/>
        </p:nvSpPr>
        <p:spPr bwMode="auto">
          <a:xfrm>
            <a:off x="404813" y="8899525"/>
            <a:ext cx="6337300" cy="246063"/>
          </a:xfrm>
          <a:prstGeom prst="rect">
            <a:avLst/>
          </a:prstGeom>
          <a:noFill/>
          <a:ln w="9525">
            <a:noFill/>
            <a:miter lim="800000"/>
            <a:headEnd/>
            <a:tailEnd/>
          </a:ln>
        </p:spPr>
        <p:txBody>
          <a:bodyPr>
            <a:spAutoFit/>
          </a:bodyPr>
          <a:lstStyle/>
          <a:p>
            <a:pPr>
              <a:spcBef>
                <a:spcPct val="50000"/>
              </a:spcBef>
            </a:pPr>
            <a:r>
              <a:rPr lang="de-DE" sz="1000">
                <a:solidFill>
                  <a:srgbClr val="000000"/>
                </a:solidFill>
              </a:rPr>
              <a:t>						        </a:t>
            </a:r>
            <a:r>
              <a:rPr lang="de-DE" sz="800">
                <a:solidFill>
                  <a:srgbClr val="000000"/>
                </a:solidFill>
              </a:rPr>
              <a:t>Seite 10</a:t>
            </a:r>
          </a:p>
        </p:txBody>
      </p:sp>
      <p:sp>
        <p:nvSpPr>
          <p:cNvPr id="7" name="Line 5"/>
          <p:cNvSpPr>
            <a:spLocks noChangeShapeType="1"/>
          </p:cNvSpPr>
          <p:nvPr/>
        </p:nvSpPr>
        <p:spPr bwMode="auto">
          <a:xfrm>
            <a:off x="476250" y="8942388"/>
            <a:ext cx="6192838" cy="0"/>
          </a:xfrm>
          <a:prstGeom prst="line">
            <a:avLst/>
          </a:prstGeom>
          <a:noFill/>
          <a:ln w="1270">
            <a:solidFill>
              <a:schemeClr val="bg1">
                <a:lumMod val="75000"/>
              </a:schemeClr>
            </a:solidFill>
            <a:round/>
            <a:headEnd/>
            <a:tailEnd/>
          </a:ln>
        </p:spPr>
        <p:txBody>
          <a:bodyPr/>
          <a:lstStyle/>
          <a:p>
            <a:pPr>
              <a:defRPr/>
            </a:pPr>
            <a:endParaRPr lang="de-DE">
              <a:ln w="3175">
                <a:solidFill>
                  <a:schemeClr val="tx1"/>
                </a:solidFill>
              </a:ln>
            </a:endParaRPr>
          </a:p>
        </p:txBody>
      </p:sp>
      <p:sp>
        <p:nvSpPr>
          <p:cNvPr id="12294" name="Rectangle 7"/>
          <p:cNvSpPr>
            <a:spLocks noChangeArrowheads="1"/>
          </p:cNvSpPr>
          <p:nvPr/>
        </p:nvSpPr>
        <p:spPr bwMode="auto">
          <a:xfrm>
            <a:off x="428625" y="930275"/>
            <a:ext cx="6286500" cy="7623175"/>
          </a:xfrm>
          <a:prstGeom prst="rect">
            <a:avLst/>
          </a:prstGeom>
          <a:noFill/>
          <a:ln w="9525">
            <a:noFill/>
            <a:miter lim="800000"/>
            <a:headEnd/>
            <a:tailEnd/>
          </a:ln>
        </p:spPr>
        <p:txBody>
          <a:bodyPr>
            <a:spAutoFit/>
          </a:bodyPr>
          <a:lstStyle/>
          <a:p>
            <a:pPr marL="342900" indent="-342900">
              <a:lnSpc>
                <a:spcPct val="80000"/>
              </a:lnSpc>
              <a:spcBef>
                <a:spcPct val="50000"/>
              </a:spcBef>
            </a:pPr>
            <a:r>
              <a:rPr lang="de-DE" sz="1100" b="1" dirty="0">
                <a:solidFill>
                  <a:srgbClr val="000000"/>
                </a:solidFill>
                <a:cs typeface="Times New Roman" pitchFamily="18" charset="0"/>
              </a:rPr>
              <a:t>D.	Vorjahresabschluss, Jahresabschluss und Rechnungswesen</a:t>
            </a:r>
            <a:br>
              <a:rPr lang="de-DE" sz="1100" b="1" dirty="0">
                <a:solidFill>
                  <a:srgbClr val="000000"/>
                </a:solidFill>
                <a:cs typeface="Times New Roman" pitchFamily="18" charset="0"/>
              </a:rPr>
            </a:br>
            <a:r>
              <a:rPr lang="de-DE" sz="1100" b="1" dirty="0">
                <a:solidFill>
                  <a:srgbClr val="000000"/>
                </a:solidFill>
                <a:cs typeface="Times New Roman" pitchFamily="18" charset="0"/>
              </a:rPr>
              <a:t/>
            </a:r>
            <a:br>
              <a:rPr lang="de-DE" sz="1100" b="1" dirty="0">
                <a:solidFill>
                  <a:srgbClr val="000000"/>
                </a:solidFill>
                <a:cs typeface="Times New Roman" pitchFamily="18" charset="0"/>
              </a:rPr>
            </a:br>
            <a:endParaRPr lang="de-DE" sz="1100" b="1" dirty="0">
              <a:solidFill>
                <a:srgbClr val="000000"/>
              </a:solidFill>
              <a:cs typeface="Times New Roman" pitchFamily="18" charset="0"/>
            </a:endParaRPr>
          </a:p>
          <a:p>
            <a:pPr marL="800100" lvl="1" indent="-438150">
              <a:lnSpc>
                <a:spcPts val="1500"/>
              </a:lnSpc>
              <a:spcBef>
                <a:spcPct val="50000"/>
              </a:spcBef>
              <a:buFontTx/>
              <a:buAutoNum type="romanUcPeriod"/>
            </a:pPr>
            <a:r>
              <a:rPr lang="de-DE" sz="1100" b="1" dirty="0">
                <a:solidFill>
                  <a:srgbClr val="000000"/>
                </a:solidFill>
                <a:cs typeface="Times New Roman" pitchFamily="18" charset="0"/>
              </a:rPr>
              <a:t>Vorjahresabschluss</a:t>
            </a:r>
            <a:br>
              <a:rPr lang="de-DE" sz="1100" b="1" dirty="0">
                <a:solidFill>
                  <a:srgbClr val="000000"/>
                </a:solidFill>
                <a:cs typeface="Times New Roman" pitchFamily="18" charset="0"/>
              </a:rPr>
            </a:br>
            <a:r>
              <a:rPr lang="de-DE" sz="1000" dirty="0">
                <a:cs typeface="Times New Roman" pitchFamily="18" charset="0"/>
              </a:rPr>
              <a:t> </a:t>
            </a:r>
            <a:br>
              <a:rPr lang="de-DE" sz="1000" dirty="0">
                <a:cs typeface="Times New Roman" pitchFamily="18" charset="0"/>
              </a:rPr>
            </a:br>
            <a:r>
              <a:rPr lang="de-DE" sz="1000" dirty="0">
                <a:cs typeface="Times New Roman" pitchFamily="18" charset="0"/>
              </a:rPr>
              <a:t>Das Unternehmen hat im Jahre </a:t>
            </a:r>
            <a:r>
              <a:rPr lang="de-DE" sz="1000" dirty="0">
                <a:solidFill>
                  <a:srgbClr val="FF0000"/>
                </a:solidFill>
                <a:cs typeface="Times New Roman" pitchFamily="18" charset="0"/>
              </a:rPr>
              <a:t>2012</a:t>
            </a:r>
            <a:r>
              <a:rPr lang="de-DE" sz="1000" dirty="0">
                <a:cs typeface="Times New Roman" pitchFamily="18" charset="0"/>
              </a:rPr>
              <a:t> einen </a:t>
            </a:r>
            <a:r>
              <a:rPr lang="de-DE" sz="1000" dirty="0">
                <a:solidFill>
                  <a:srgbClr val="FF0000"/>
                </a:solidFill>
                <a:cs typeface="Times New Roman" pitchFamily="18" charset="0"/>
              </a:rPr>
              <a:t>Jahresüberschuss</a:t>
            </a:r>
            <a:r>
              <a:rPr lang="de-DE" sz="1000" dirty="0">
                <a:cs typeface="Times New Roman" pitchFamily="18" charset="0"/>
              </a:rPr>
              <a:t> in Höhe von EUR </a:t>
            </a:r>
            <a:r>
              <a:rPr lang="de-DE" sz="1000" dirty="0">
                <a:solidFill>
                  <a:srgbClr val="FF0000"/>
                </a:solidFill>
                <a:cs typeface="Times New Roman" pitchFamily="18" charset="0"/>
              </a:rPr>
              <a:t>15.700,42</a:t>
            </a:r>
            <a:r>
              <a:rPr lang="de-DE" sz="1000" dirty="0">
                <a:cs typeface="Times New Roman" pitchFamily="18" charset="0"/>
              </a:rPr>
              <a:t> erwirtschaftet. Der Jahresabschluss wurde am  </a:t>
            </a:r>
            <a:r>
              <a:rPr lang="de-DE" sz="1000" dirty="0">
                <a:solidFill>
                  <a:srgbClr val="FF0000"/>
                </a:solidFill>
                <a:cs typeface="Times New Roman" pitchFamily="18" charset="0"/>
              </a:rPr>
              <a:t>22.11.2013</a:t>
            </a:r>
            <a:r>
              <a:rPr lang="de-DE" sz="1000" dirty="0">
                <a:cs typeface="Times New Roman" pitchFamily="18" charset="0"/>
              </a:rPr>
              <a:t> durch die Gesellschafterversammlung festgestellt und dem Geschäftsführer für das Geschäftsjahr </a:t>
            </a:r>
            <a:r>
              <a:rPr lang="de-DE" sz="1000" dirty="0">
                <a:solidFill>
                  <a:srgbClr val="FF0000"/>
                </a:solidFill>
                <a:cs typeface="Times New Roman" pitchFamily="18" charset="0"/>
              </a:rPr>
              <a:t>2012</a:t>
            </a:r>
            <a:r>
              <a:rPr lang="de-DE" sz="1000" dirty="0">
                <a:cs typeface="Times New Roman" pitchFamily="18" charset="0"/>
              </a:rPr>
              <a:t> Entlastung erteilt. Es wurde beschlossen </a:t>
            </a:r>
            <a:r>
              <a:rPr lang="de-DE" sz="1000" dirty="0">
                <a:solidFill>
                  <a:srgbClr val="FF0000"/>
                </a:solidFill>
                <a:cs typeface="Times New Roman" pitchFamily="18" charset="0"/>
              </a:rPr>
              <a:t>keine</a:t>
            </a:r>
            <a:r>
              <a:rPr lang="de-DE" sz="1000" dirty="0">
                <a:cs typeface="Times New Roman" pitchFamily="18" charset="0"/>
              </a:rPr>
              <a:t> Dividende auszuzahlen.</a:t>
            </a:r>
          </a:p>
          <a:p>
            <a:pPr marL="800100" lvl="1" indent="-438150">
              <a:lnSpc>
                <a:spcPts val="1500"/>
              </a:lnSpc>
              <a:spcBef>
                <a:spcPct val="50000"/>
              </a:spcBef>
              <a:buFontTx/>
              <a:buAutoNum type="romanUcPeriod"/>
            </a:pPr>
            <a:r>
              <a:rPr lang="de-DE" sz="1000" dirty="0"/>
              <a:t>Jahresabschluss</a:t>
            </a:r>
            <a:r>
              <a:rPr lang="de-DE" sz="1000" dirty="0">
                <a:cs typeface="Times New Roman" pitchFamily="18" charset="0"/>
              </a:rPr>
              <a:t/>
            </a:r>
            <a:br>
              <a:rPr lang="de-DE" sz="1000" dirty="0">
                <a:cs typeface="Times New Roman" pitchFamily="18" charset="0"/>
              </a:rPr>
            </a:br>
            <a:r>
              <a:rPr lang="de-DE" sz="1000" dirty="0">
                <a:cs typeface="Times New Roman" pitchFamily="18" charset="0"/>
              </a:rPr>
              <a:t>Der Jahresabschluss zum 31.12.</a:t>
            </a:r>
            <a:r>
              <a:rPr lang="de-DE" sz="1000" dirty="0">
                <a:solidFill>
                  <a:srgbClr val="FF0000"/>
                </a:solidFill>
                <a:cs typeface="Times New Roman" pitchFamily="18" charset="0"/>
              </a:rPr>
              <a:t>2013</a:t>
            </a:r>
            <a:r>
              <a:rPr lang="de-DE" sz="1000" dirty="0">
                <a:cs typeface="Times New Roman" pitchFamily="18" charset="0"/>
              </a:rPr>
              <a:t> wurde aus dem Vorjahresabschluss, den Geschäftsbüchern des Berichtsjahres, den Bilanzinventaren sowie den sonstigen Bilanzunterlagen, mit Hilfe </a:t>
            </a:r>
            <a:r>
              <a:rPr lang="de-DE" sz="1000" dirty="0" smtClean="0">
                <a:cs typeface="Times New Roman" pitchFamily="18" charset="0"/>
              </a:rPr>
              <a:t>der Summen und Salden-Listen der Debitoren, Kreditoren und Sachkonten, </a:t>
            </a:r>
            <a:r>
              <a:rPr lang="de-DE" sz="1000" dirty="0">
                <a:cs typeface="Times New Roman" pitchFamily="18" charset="0"/>
              </a:rPr>
              <a:t>ordnungsgemäß entwickelt. </a:t>
            </a:r>
            <a:br>
              <a:rPr lang="de-DE" sz="1000" dirty="0">
                <a:cs typeface="Times New Roman" pitchFamily="18" charset="0"/>
              </a:rPr>
            </a:br>
            <a:r>
              <a:rPr lang="de-DE" sz="1000" dirty="0">
                <a:cs typeface="Times New Roman" pitchFamily="18" charset="0"/>
              </a:rPr>
              <a:t>Das Unternehmen hat im Jahre </a:t>
            </a:r>
            <a:r>
              <a:rPr lang="de-DE" sz="1000" dirty="0">
                <a:solidFill>
                  <a:srgbClr val="FF0000"/>
                </a:solidFill>
                <a:cs typeface="Times New Roman" pitchFamily="18" charset="0"/>
              </a:rPr>
              <a:t>2013</a:t>
            </a:r>
            <a:r>
              <a:rPr lang="de-DE" sz="1000" dirty="0">
                <a:cs typeface="Times New Roman" pitchFamily="18" charset="0"/>
              </a:rPr>
              <a:t> einen </a:t>
            </a:r>
            <a:r>
              <a:rPr lang="de-DE" sz="1000" dirty="0">
                <a:solidFill>
                  <a:srgbClr val="FF0000"/>
                </a:solidFill>
                <a:cs typeface="Times New Roman" pitchFamily="18" charset="0"/>
              </a:rPr>
              <a:t>Jahresfehlbetrag</a:t>
            </a:r>
            <a:r>
              <a:rPr lang="de-DE" sz="1000" dirty="0">
                <a:cs typeface="Times New Roman" pitchFamily="18" charset="0"/>
              </a:rPr>
              <a:t>  in Höhe von EUR </a:t>
            </a:r>
            <a:r>
              <a:rPr lang="de-DE" sz="1000" dirty="0">
                <a:solidFill>
                  <a:srgbClr val="FF0000"/>
                </a:solidFill>
                <a:cs typeface="Times New Roman" pitchFamily="18" charset="0"/>
              </a:rPr>
              <a:t>2.118,43</a:t>
            </a:r>
            <a:r>
              <a:rPr lang="de-DE" sz="1000" dirty="0">
                <a:cs typeface="Times New Roman" pitchFamily="18" charset="0"/>
              </a:rPr>
              <a:t> erwirtschaftet. </a:t>
            </a:r>
          </a:p>
          <a:p>
            <a:pPr marL="800100" lvl="1" indent="-438150">
              <a:lnSpc>
                <a:spcPts val="1500"/>
              </a:lnSpc>
              <a:spcBef>
                <a:spcPct val="50000"/>
              </a:spcBef>
              <a:buFontTx/>
              <a:buAutoNum type="romanUcPeriod"/>
            </a:pPr>
            <a:r>
              <a:rPr lang="de-DE" sz="1000" dirty="0">
                <a:cs typeface="Times New Roman" pitchFamily="18" charset="0"/>
              </a:rPr>
              <a:t>Bestandsnachweis</a:t>
            </a:r>
            <a:br>
              <a:rPr lang="de-DE" sz="1000" dirty="0">
                <a:cs typeface="Times New Roman" pitchFamily="18" charset="0"/>
              </a:rPr>
            </a:br>
            <a:r>
              <a:rPr lang="de-DE" sz="1000" dirty="0">
                <a:cs typeface="Times New Roman" pitchFamily="18" charset="0"/>
              </a:rPr>
              <a:t>Das Inventar ist nach den Vorschriften des HGB aufgestellt worden. </a:t>
            </a:r>
            <a:br>
              <a:rPr lang="de-DE" sz="1000" dirty="0">
                <a:cs typeface="Times New Roman" pitchFamily="18" charset="0"/>
              </a:rPr>
            </a:br>
            <a:r>
              <a:rPr lang="de-DE" sz="1000" dirty="0">
                <a:cs typeface="Times New Roman" pitchFamily="18" charset="0"/>
              </a:rPr>
              <a:t>Das Anlagevermögen wird in einem Abschreibungsverzeichnis geführt.</a:t>
            </a:r>
            <a:br>
              <a:rPr lang="de-DE" sz="1000" dirty="0">
                <a:cs typeface="Times New Roman" pitchFamily="18" charset="0"/>
              </a:rPr>
            </a:br>
            <a:r>
              <a:rPr lang="de-DE" sz="1000" dirty="0">
                <a:cs typeface="Times New Roman" pitchFamily="18" charset="0"/>
              </a:rPr>
              <a:t>Die Geldbestände sind aus den Aufzeichnungen im Kassenbuch ersichtlich.</a:t>
            </a:r>
            <a:br>
              <a:rPr lang="de-DE" sz="1000" dirty="0">
                <a:cs typeface="Times New Roman" pitchFamily="18" charset="0"/>
              </a:rPr>
            </a:br>
            <a:r>
              <a:rPr lang="de-DE" sz="1000" dirty="0">
                <a:cs typeface="Times New Roman" pitchFamily="18" charset="0"/>
              </a:rPr>
              <a:t>Die Bestände der Forderungen sind in einer Saldenliste, einem Kontokorrent und durch Kontoauszüge der Banken nachgewiesen.</a:t>
            </a:r>
            <a:br>
              <a:rPr lang="de-DE" sz="1000" dirty="0">
                <a:cs typeface="Times New Roman" pitchFamily="18" charset="0"/>
              </a:rPr>
            </a:br>
            <a:r>
              <a:rPr lang="de-DE" sz="1000" dirty="0">
                <a:cs typeface="Times New Roman" pitchFamily="18" charset="0"/>
              </a:rPr>
              <a:t>Die Schulden bzw. Verbindlichkeiten sind sowohl in den Saldenlisten als auch in den Kontoauszügen der Banken nachgewiesen.</a:t>
            </a:r>
          </a:p>
          <a:p>
            <a:pPr marL="800100" lvl="1" indent="-438150">
              <a:lnSpc>
                <a:spcPts val="1500"/>
              </a:lnSpc>
              <a:spcBef>
                <a:spcPct val="50000"/>
              </a:spcBef>
              <a:buFontTx/>
              <a:buAutoNum type="romanUcPeriod"/>
            </a:pPr>
            <a:r>
              <a:rPr lang="de-DE" sz="1000" dirty="0">
                <a:cs typeface="Times New Roman" pitchFamily="18" charset="0"/>
              </a:rPr>
              <a:t>Rechnungswesen</a:t>
            </a:r>
            <a:br>
              <a:rPr lang="de-DE" sz="1000" dirty="0">
                <a:cs typeface="Times New Roman" pitchFamily="18" charset="0"/>
              </a:rPr>
            </a:br>
            <a:r>
              <a:rPr lang="de-DE" sz="1000" dirty="0">
                <a:cs typeface="Times New Roman" pitchFamily="18" charset="0"/>
              </a:rPr>
              <a:t>Die Buchführung wird nach dem System der doppelten Buchführung durch elektronische Datenverarbeitung vom Auftraggeber erstellt. </a:t>
            </a:r>
            <a:br>
              <a:rPr lang="de-DE" sz="1000" dirty="0">
                <a:cs typeface="Times New Roman" pitchFamily="18" charset="0"/>
              </a:rPr>
            </a:br>
            <a:r>
              <a:rPr lang="de-DE" sz="1000" dirty="0">
                <a:solidFill>
                  <a:srgbClr val="FF0000"/>
                </a:solidFill>
                <a:cs typeface="Times New Roman" pitchFamily="18" charset="0"/>
              </a:rPr>
              <a:t/>
            </a:r>
            <a:br>
              <a:rPr lang="de-DE" sz="1000" dirty="0">
                <a:solidFill>
                  <a:srgbClr val="FF0000"/>
                </a:solidFill>
                <a:cs typeface="Times New Roman" pitchFamily="18" charset="0"/>
              </a:rPr>
            </a:br>
            <a:r>
              <a:rPr lang="de-DE" sz="1000" dirty="0"/>
              <a:t>Die Buchführung und der Jahresabschluss zum 31.12.</a:t>
            </a:r>
            <a:r>
              <a:rPr lang="de-DE" sz="1000" dirty="0">
                <a:solidFill>
                  <a:srgbClr val="FF0000"/>
                </a:solidFill>
              </a:rPr>
              <a:t>2012</a:t>
            </a:r>
            <a:r>
              <a:rPr lang="de-DE" sz="1000" dirty="0"/>
              <a:t> wurden durch </a:t>
            </a:r>
            <a:r>
              <a:rPr lang="de-DE" sz="1000" dirty="0">
                <a:solidFill>
                  <a:srgbClr val="FF0000"/>
                </a:solidFill>
              </a:rPr>
              <a:t>mich</a:t>
            </a:r>
            <a:r>
              <a:rPr lang="de-DE" sz="1000" dirty="0"/>
              <a:t> unter Anwendung der </a:t>
            </a:r>
            <a:r>
              <a:rPr lang="de-DE" sz="1000" dirty="0">
                <a:solidFill>
                  <a:srgbClr val="FF0000"/>
                </a:solidFill>
              </a:rPr>
              <a:t>Software Unternehmer Suite 2015 Professional </a:t>
            </a:r>
            <a:r>
              <a:rPr lang="de-DE" sz="1000" dirty="0"/>
              <a:t>erstellt (</a:t>
            </a:r>
            <a:r>
              <a:rPr lang="de-DE" sz="1000" dirty="0" err="1"/>
              <a:t>powered</a:t>
            </a:r>
            <a:r>
              <a:rPr lang="de-DE" sz="1000" dirty="0"/>
              <a:t> </a:t>
            </a:r>
            <a:r>
              <a:rPr lang="de-DE" sz="1000" dirty="0" err="1"/>
              <a:t>by</a:t>
            </a:r>
            <a:r>
              <a:rPr lang="de-DE" sz="1000" dirty="0"/>
              <a:t> </a:t>
            </a:r>
            <a:br>
              <a:rPr lang="de-DE" sz="1000" dirty="0"/>
            </a:br>
            <a:r>
              <a:rPr lang="de-DE" sz="1000" dirty="0" err="1"/>
              <a:t>büro</a:t>
            </a:r>
            <a:r>
              <a:rPr lang="de-DE" sz="1000" dirty="0"/>
              <a:t>+ © </a:t>
            </a:r>
            <a:r>
              <a:rPr lang="de-DE" sz="1000" dirty="0" err="1"/>
              <a:t>microtech</a:t>
            </a:r>
            <a:r>
              <a:rPr lang="de-DE" sz="1000" dirty="0"/>
              <a:t> GmbH 1992-2014, (der Hersteller im Internet www.microtech.de) und Buhl Data Service GmbH). Die Ordnungsmäßigkeit von Unternehmer Suite 2015 Professional wurde durch die </a:t>
            </a:r>
            <a:r>
              <a:rPr lang="de-DE" sz="1000" dirty="0">
                <a:solidFill>
                  <a:srgbClr val="FF0000"/>
                </a:solidFill>
              </a:rPr>
              <a:t>Prüfung der BRT Bauer Reiniger Traut GmbH</a:t>
            </a:r>
            <a:r>
              <a:rPr lang="de-DE" sz="1000" dirty="0"/>
              <a:t>, Bad Kreuznach, Wirtschaftsprüfungsgesellschaft, am 28. Februar 2011 </a:t>
            </a:r>
            <a:r>
              <a:rPr lang="de-DE" sz="1000" dirty="0">
                <a:solidFill>
                  <a:srgbClr val="FF0000"/>
                </a:solidFill>
              </a:rPr>
              <a:t>bestätigt</a:t>
            </a:r>
            <a:r>
              <a:rPr lang="de-DE" sz="1000" dirty="0"/>
              <a:t>. </a:t>
            </a:r>
            <a:br>
              <a:rPr lang="de-DE" sz="1000" dirty="0"/>
            </a:br>
            <a:r>
              <a:rPr lang="de-DE" sz="1000" dirty="0"/>
              <a:t>Eine sachgerechte Anwendung der geprüften und </a:t>
            </a:r>
            <a:r>
              <a:rPr lang="de-DE" sz="1000" dirty="0">
                <a:solidFill>
                  <a:srgbClr val="FF0000"/>
                </a:solidFill>
              </a:rPr>
              <a:t>testierten</a:t>
            </a:r>
            <a:r>
              <a:rPr lang="de-DE" sz="1000" dirty="0"/>
              <a:t> Software lag vor.</a:t>
            </a:r>
            <a:br>
              <a:rPr lang="de-DE" sz="1000" dirty="0"/>
            </a:br>
            <a:r>
              <a:rPr lang="de-DE" sz="1000" dirty="0"/>
              <a:t>Der im System der doppelten Buchführung verwendete Kontenrahmen  </a:t>
            </a:r>
            <a:r>
              <a:rPr lang="de-DE" sz="1000" dirty="0">
                <a:solidFill>
                  <a:srgbClr val="FF0000"/>
                </a:solidFill>
              </a:rPr>
              <a:t>(SKR04 </a:t>
            </a:r>
            <a:r>
              <a:rPr lang="de-DE" sz="1000" dirty="0"/>
              <a:t>(ab 2013)) entspricht den handelsrechtlichen und betrieblichen Erfordernissen (</a:t>
            </a:r>
            <a:r>
              <a:rPr lang="de-DE" sz="1000" dirty="0">
                <a:solidFill>
                  <a:srgbClr val="FF0000"/>
                </a:solidFill>
              </a:rPr>
              <a:t>Vorjahre SKR03</a:t>
            </a:r>
            <a:r>
              <a:rPr lang="de-DE" sz="1000" dirty="0"/>
              <a:t>).</a:t>
            </a:r>
          </a:p>
          <a:p>
            <a:pPr marL="800100" lvl="1" indent="-438150">
              <a:lnSpc>
                <a:spcPts val="1500"/>
              </a:lnSpc>
              <a:spcBef>
                <a:spcPct val="50000"/>
              </a:spcBef>
              <a:buFontTx/>
              <a:buAutoNum type="romanUcPeriod"/>
            </a:pPr>
            <a:endParaRPr lang="de-DE" sz="1000" dirty="0">
              <a:solidFill>
                <a:srgbClr val="000000"/>
              </a:solidFill>
            </a:endParaRPr>
          </a:p>
        </p:txBody>
      </p:sp>
      <p:sp>
        <p:nvSpPr>
          <p:cNvPr id="8" name="Rectangle 12"/>
          <p:cNvSpPr>
            <a:spLocks noChangeArrowheads="1"/>
          </p:cNvSpPr>
          <p:nvPr/>
        </p:nvSpPr>
        <p:spPr bwMode="auto">
          <a:xfrm>
            <a:off x="520700" y="71438"/>
            <a:ext cx="6337300" cy="230832"/>
          </a:xfrm>
          <a:prstGeom prst="rect">
            <a:avLst/>
          </a:prstGeom>
          <a:noFill/>
          <a:ln w="9525">
            <a:noFill/>
            <a:miter lim="800000"/>
            <a:headEnd/>
            <a:tailEnd/>
          </a:ln>
        </p:spPr>
        <p:txBody>
          <a:bodyPr>
            <a:spAutoFit/>
          </a:bodyPr>
          <a:lstStyle/>
          <a:p>
            <a:pPr>
              <a:spcBef>
                <a:spcPct val="50000"/>
              </a:spcBef>
            </a:pPr>
            <a:r>
              <a:rPr lang="de-DE" sz="900" dirty="0" smtClean="0">
                <a:solidFill>
                  <a:srgbClr val="000000"/>
                </a:solidFill>
                <a:cs typeface="Times New Roman" pitchFamily="18" charset="0"/>
              </a:rPr>
              <a:t>Rechnungslegung	</a:t>
            </a:r>
            <a:r>
              <a:rPr lang="de-DE" sz="900" dirty="0">
                <a:solidFill>
                  <a:srgbClr val="000000"/>
                </a:solidFill>
              </a:rPr>
              <a:t>		                 	              </a:t>
            </a:r>
            <a:r>
              <a:rPr lang="de-DE" sz="900" dirty="0" smtClean="0">
                <a:solidFill>
                  <a:srgbClr val="FF0000"/>
                </a:solidFill>
              </a:rPr>
              <a:t>Mustermann GmbH</a:t>
            </a:r>
            <a:endParaRPr lang="de-DE" sz="900" dirty="0">
              <a:solidFill>
                <a:srgbClr val="FF00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Line 5"/>
          <p:cNvSpPr>
            <a:spLocks noChangeShapeType="1"/>
          </p:cNvSpPr>
          <p:nvPr/>
        </p:nvSpPr>
        <p:spPr bwMode="auto">
          <a:xfrm>
            <a:off x="476250" y="285750"/>
            <a:ext cx="6192838" cy="0"/>
          </a:xfrm>
          <a:prstGeom prst="line">
            <a:avLst/>
          </a:prstGeom>
          <a:noFill/>
          <a:ln w="1270">
            <a:solidFill>
              <a:schemeClr val="bg1">
                <a:lumMod val="75000"/>
              </a:schemeClr>
            </a:solidFill>
            <a:round/>
            <a:headEnd/>
            <a:tailEnd/>
          </a:ln>
        </p:spPr>
        <p:txBody>
          <a:bodyPr/>
          <a:lstStyle/>
          <a:p>
            <a:pPr>
              <a:defRPr/>
            </a:pPr>
            <a:endParaRPr lang="de-DE"/>
          </a:p>
        </p:txBody>
      </p:sp>
      <p:sp>
        <p:nvSpPr>
          <p:cNvPr id="13315" name="Rectangle 12"/>
          <p:cNvSpPr>
            <a:spLocks noChangeArrowheads="1"/>
          </p:cNvSpPr>
          <p:nvPr/>
        </p:nvSpPr>
        <p:spPr bwMode="auto">
          <a:xfrm>
            <a:off x="520700" y="71438"/>
            <a:ext cx="6337300" cy="230832"/>
          </a:xfrm>
          <a:prstGeom prst="rect">
            <a:avLst/>
          </a:prstGeom>
          <a:noFill/>
          <a:ln w="9525">
            <a:noFill/>
            <a:miter lim="800000"/>
            <a:headEnd/>
            <a:tailEnd/>
          </a:ln>
        </p:spPr>
        <p:txBody>
          <a:bodyPr>
            <a:spAutoFit/>
          </a:bodyPr>
          <a:lstStyle/>
          <a:p>
            <a:pPr>
              <a:spcBef>
                <a:spcPct val="50000"/>
              </a:spcBef>
            </a:pPr>
            <a:r>
              <a:rPr lang="de-DE" sz="900" dirty="0">
                <a:solidFill>
                  <a:srgbClr val="000000"/>
                </a:solidFill>
                <a:cs typeface="Times New Roman" pitchFamily="18" charset="0"/>
              </a:rPr>
              <a:t>Bilanzierungs- und Bewertungsansätze </a:t>
            </a:r>
            <a:r>
              <a:rPr lang="de-DE" sz="900" dirty="0">
                <a:solidFill>
                  <a:srgbClr val="000000"/>
                </a:solidFill>
              </a:rPr>
              <a:t>		                 	           </a:t>
            </a:r>
            <a:r>
              <a:rPr lang="de-DE" sz="900" dirty="0" smtClean="0">
                <a:solidFill>
                  <a:srgbClr val="000000"/>
                </a:solidFill>
              </a:rPr>
              <a:t>   </a:t>
            </a:r>
            <a:r>
              <a:rPr lang="de-DE" sz="900" dirty="0" smtClean="0">
                <a:solidFill>
                  <a:srgbClr val="FF0000"/>
                </a:solidFill>
              </a:rPr>
              <a:t>Mustermann GmbH</a:t>
            </a:r>
            <a:endParaRPr lang="de-DE" sz="900" dirty="0">
              <a:solidFill>
                <a:srgbClr val="FF0000"/>
              </a:solidFill>
            </a:endParaRPr>
          </a:p>
        </p:txBody>
      </p:sp>
      <p:sp>
        <p:nvSpPr>
          <p:cNvPr id="13316" name="Rectangle 12"/>
          <p:cNvSpPr>
            <a:spLocks noChangeArrowheads="1"/>
          </p:cNvSpPr>
          <p:nvPr/>
        </p:nvSpPr>
        <p:spPr bwMode="auto">
          <a:xfrm>
            <a:off x="404813" y="8899525"/>
            <a:ext cx="6337300" cy="246063"/>
          </a:xfrm>
          <a:prstGeom prst="rect">
            <a:avLst/>
          </a:prstGeom>
          <a:noFill/>
          <a:ln w="9525">
            <a:noFill/>
            <a:miter lim="800000"/>
            <a:headEnd/>
            <a:tailEnd/>
          </a:ln>
        </p:spPr>
        <p:txBody>
          <a:bodyPr>
            <a:spAutoFit/>
          </a:bodyPr>
          <a:lstStyle/>
          <a:p>
            <a:pPr>
              <a:spcBef>
                <a:spcPct val="50000"/>
              </a:spcBef>
            </a:pPr>
            <a:r>
              <a:rPr lang="de-DE" sz="1000">
                <a:solidFill>
                  <a:srgbClr val="000000"/>
                </a:solidFill>
              </a:rPr>
              <a:t>						        </a:t>
            </a:r>
            <a:r>
              <a:rPr lang="de-DE" sz="800">
                <a:solidFill>
                  <a:srgbClr val="000000"/>
                </a:solidFill>
              </a:rPr>
              <a:t>Seite 11</a:t>
            </a:r>
          </a:p>
        </p:txBody>
      </p:sp>
      <p:sp>
        <p:nvSpPr>
          <p:cNvPr id="7" name="Line 5"/>
          <p:cNvSpPr>
            <a:spLocks noChangeShapeType="1"/>
          </p:cNvSpPr>
          <p:nvPr/>
        </p:nvSpPr>
        <p:spPr bwMode="auto">
          <a:xfrm>
            <a:off x="476250" y="8942388"/>
            <a:ext cx="6192838" cy="0"/>
          </a:xfrm>
          <a:prstGeom prst="line">
            <a:avLst/>
          </a:prstGeom>
          <a:noFill/>
          <a:ln w="1270">
            <a:solidFill>
              <a:schemeClr val="bg1">
                <a:lumMod val="75000"/>
              </a:schemeClr>
            </a:solidFill>
            <a:round/>
            <a:headEnd/>
            <a:tailEnd/>
          </a:ln>
        </p:spPr>
        <p:txBody>
          <a:bodyPr/>
          <a:lstStyle/>
          <a:p>
            <a:pPr>
              <a:defRPr/>
            </a:pPr>
            <a:endParaRPr lang="de-DE">
              <a:ln w="3175">
                <a:solidFill>
                  <a:schemeClr val="tx1"/>
                </a:solidFill>
              </a:ln>
            </a:endParaRPr>
          </a:p>
        </p:txBody>
      </p:sp>
      <p:sp>
        <p:nvSpPr>
          <p:cNvPr id="13318" name="Rectangle 7"/>
          <p:cNvSpPr>
            <a:spLocks noChangeArrowheads="1"/>
          </p:cNvSpPr>
          <p:nvPr/>
        </p:nvSpPr>
        <p:spPr bwMode="auto">
          <a:xfrm>
            <a:off x="428625" y="930275"/>
            <a:ext cx="6286500" cy="2562225"/>
          </a:xfrm>
          <a:prstGeom prst="rect">
            <a:avLst/>
          </a:prstGeom>
          <a:noFill/>
          <a:ln w="9525">
            <a:noFill/>
            <a:miter lim="800000"/>
            <a:headEnd/>
            <a:tailEnd/>
          </a:ln>
        </p:spPr>
        <p:txBody>
          <a:bodyPr>
            <a:spAutoFit/>
          </a:bodyPr>
          <a:lstStyle/>
          <a:p>
            <a:pPr marL="342900" indent="-342900">
              <a:lnSpc>
                <a:spcPct val="80000"/>
              </a:lnSpc>
              <a:spcBef>
                <a:spcPct val="50000"/>
              </a:spcBef>
              <a:buFontTx/>
              <a:buAutoNum type="alphaUcPeriod" startAt="5"/>
            </a:pPr>
            <a:r>
              <a:rPr lang="de-DE" sz="1100" b="1" dirty="0">
                <a:solidFill>
                  <a:srgbClr val="000000"/>
                </a:solidFill>
                <a:cs typeface="Times New Roman" pitchFamily="18" charset="0"/>
              </a:rPr>
              <a:t>Wesentliche Bilanzierungs- und Bewertungsansätze</a:t>
            </a:r>
            <a:br>
              <a:rPr lang="de-DE" sz="1100" b="1" dirty="0">
                <a:solidFill>
                  <a:srgbClr val="000000"/>
                </a:solidFill>
                <a:cs typeface="Times New Roman" pitchFamily="18" charset="0"/>
              </a:rPr>
            </a:br>
            <a:r>
              <a:rPr lang="de-DE" sz="1100" b="1" dirty="0">
                <a:solidFill>
                  <a:srgbClr val="000000"/>
                </a:solidFill>
                <a:cs typeface="Times New Roman" pitchFamily="18" charset="0"/>
              </a:rPr>
              <a:t/>
            </a:r>
            <a:br>
              <a:rPr lang="de-DE" sz="1100" b="1" dirty="0">
                <a:solidFill>
                  <a:srgbClr val="000000"/>
                </a:solidFill>
                <a:cs typeface="Times New Roman" pitchFamily="18" charset="0"/>
              </a:rPr>
            </a:br>
            <a:endParaRPr lang="de-DE" sz="1100" b="1" dirty="0">
              <a:solidFill>
                <a:srgbClr val="000000"/>
              </a:solidFill>
              <a:cs typeface="Times New Roman" pitchFamily="18" charset="0"/>
            </a:endParaRPr>
          </a:p>
          <a:p>
            <a:pPr marL="712788" lvl="1" indent="-712788">
              <a:lnSpc>
                <a:spcPts val="1500"/>
              </a:lnSpc>
              <a:spcBef>
                <a:spcPct val="50000"/>
              </a:spcBef>
            </a:pPr>
            <a:r>
              <a:rPr lang="de-DE" sz="1000" dirty="0">
                <a:solidFill>
                  <a:srgbClr val="FF0000"/>
                </a:solidFill>
                <a:cs typeface="Times New Roman" pitchFamily="18" charset="0"/>
              </a:rPr>
              <a:t>	</a:t>
            </a:r>
            <a:r>
              <a:rPr lang="de-DE" sz="1000" dirty="0">
                <a:cs typeface="Times New Roman" pitchFamily="18" charset="0"/>
              </a:rPr>
              <a:t>Die Gesellschaft macht von den ihr eingeräumten Erleichterungen bei der Aufstellung der Gewinn- und Verlustrechnung gemäß § 276 HGB und des Anhangs gemäß § 288 HGB teilweise Gebrauch. </a:t>
            </a:r>
            <a:br>
              <a:rPr lang="de-DE" sz="1000" dirty="0">
                <a:cs typeface="Times New Roman" pitchFamily="18" charset="0"/>
              </a:rPr>
            </a:br>
            <a:r>
              <a:rPr lang="de-DE" sz="1000" dirty="0">
                <a:cs typeface="Times New Roman" pitchFamily="18" charset="0"/>
              </a:rPr>
              <a:t/>
            </a:r>
            <a:br>
              <a:rPr lang="de-DE" sz="1000" dirty="0">
                <a:cs typeface="Times New Roman" pitchFamily="18" charset="0"/>
              </a:rPr>
            </a:br>
            <a:r>
              <a:rPr lang="de-DE" sz="1000" dirty="0">
                <a:cs typeface="Times New Roman" pitchFamily="18" charset="0"/>
              </a:rPr>
              <a:t>Der Anhang enthält Pflichtangaben der </a:t>
            </a:r>
            <a:r>
              <a:rPr lang="de-DE" sz="1000" dirty="0" smtClean="0">
                <a:cs typeface="Times New Roman" pitchFamily="18" charset="0"/>
              </a:rPr>
              <a:t>§§ 284, 285 HGB sowie </a:t>
            </a:r>
            <a:r>
              <a:rPr lang="de-DE" sz="1000" dirty="0">
                <a:cs typeface="Times New Roman" pitchFamily="18" charset="0"/>
              </a:rPr>
              <a:t>sonstige nach HGB und GmbHG / AktG erforderliche Angaben und Erläuterungen, soweit die darzustellenden Sachverhalte vorliegen.</a:t>
            </a:r>
            <a:br>
              <a:rPr lang="de-DE" sz="1000" dirty="0">
                <a:cs typeface="Times New Roman" pitchFamily="18" charset="0"/>
              </a:rPr>
            </a:br>
            <a:r>
              <a:rPr lang="de-DE" sz="1000" dirty="0">
                <a:cs typeface="Times New Roman" pitchFamily="18" charset="0"/>
              </a:rPr>
              <a:t/>
            </a:r>
            <a:br>
              <a:rPr lang="de-DE" sz="1000" dirty="0">
                <a:cs typeface="Times New Roman" pitchFamily="18" charset="0"/>
              </a:rPr>
            </a:br>
            <a:r>
              <a:rPr lang="de-DE" sz="1000" dirty="0">
                <a:cs typeface="Times New Roman" pitchFamily="18" charset="0"/>
              </a:rPr>
              <a:t>Im Übrigen verweise ich auf die Angaben zu den Bilanzierungs- und Bewertungsmethoden der Gesellschaft im Anhang.</a:t>
            </a:r>
            <a:endParaRPr lang="de-DE" sz="10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Line 5"/>
          <p:cNvSpPr>
            <a:spLocks noChangeShapeType="1"/>
          </p:cNvSpPr>
          <p:nvPr/>
        </p:nvSpPr>
        <p:spPr bwMode="auto">
          <a:xfrm>
            <a:off x="476250" y="285750"/>
            <a:ext cx="6192838" cy="0"/>
          </a:xfrm>
          <a:prstGeom prst="line">
            <a:avLst/>
          </a:prstGeom>
          <a:noFill/>
          <a:ln w="1270">
            <a:solidFill>
              <a:schemeClr val="bg1">
                <a:lumMod val="75000"/>
              </a:schemeClr>
            </a:solidFill>
            <a:round/>
            <a:headEnd/>
            <a:tailEnd/>
          </a:ln>
        </p:spPr>
        <p:txBody>
          <a:bodyPr/>
          <a:lstStyle/>
          <a:p>
            <a:pPr>
              <a:defRPr/>
            </a:pPr>
            <a:endParaRPr lang="de-DE"/>
          </a:p>
        </p:txBody>
      </p:sp>
      <p:sp>
        <p:nvSpPr>
          <p:cNvPr id="14339" name="Rectangle 12"/>
          <p:cNvSpPr>
            <a:spLocks noChangeArrowheads="1"/>
          </p:cNvSpPr>
          <p:nvPr/>
        </p:nvSpPr>
        <p:spPr bwMode="auto">
          <a:xfrm>
            <a:off x="520700" y="71438"/>
            <a:ext cx="6337300" cy="230187"/>
          </a:xfrm>
          <a:prstGeom prst="rect">
            <a:avLst/>
          </a:prstGeom>
          <a:noFill/>
          <a:ln w="9525">
            <a:noFill/>
            <a:miter lim="800000"/>
            <a:headEnd/>
            <a:tailEnd/>
          </a:ln>
        </p:spPr>
        <p:txBody>
          <a:bodyPr>
            <a:spAutoFit/>
          </a:bodyPr>
          <a:lstStyle/>
          <a:p>
            <a:pPr>
              <a:spcBef>
                <a:spcPct val="50000"/>
              </a:spcBef>
            </a:pPr>
            <a:r>
              <a:rPr lang="de-DE" sz="900" dirty="0">
                <a:solidFill>
                  <a:srgbClr val="000000"/>
                </a:solidFill>
                <a:cs typeface="Times New Roman" pitchFamily="18" charset="0"/>
              </a:rPr>
              <a:t>Feststellung</a:t>
            </a:r>
            <a:r>
              <a:rPr lang="de-DE" sz="900" b="1" dirty="0">
                <a:solidFill>
                  <a:srgbClr val="000000"/>
                </a:solidFill>
                <a:cs typeface="Times New Roman" pitchFamily="18" charset="0"/>
              </a:rPr>
              <a:t> </a:t>
            </a:r>
            <a:r>
              <a:rPr lang="de-DE" sz="900" dirty="0">
                <a:solidFill>
                  <a:srgbClr val="000000"/>
                </a:solidFill>
              </a:rPr>
              <a:t>			                 	                     </a:t>
            </a:r>
            <a:r>
              <a:rPr lang="de-DE" sz="900" dirty="0" smtClean="0">
                <a:solidFill>
                  <a:srgbClr val="000000"/>
                </a:solidFill>
              </a:rPr>
              <a:t>                      </a:t>
            </a:r>
            <a:r>
              <a:rPr lang="de-DE" sz="900" dirty="0" smtClean="0">
                <a:solidFill>
                  <a:srgbClr val="FF0000"/>
                </a:solidFill>
              </a:rPr>
              <a:t>Mustermann GmbH</a:t>
            </a:r>
            <a:endParaRPr lang="de-DE" sz="900" dirty="0">
              <a:solidFill>
                <a:srgbClr val="FF0000"/>
              </a:solidFill>
            </a:endParaRPr>
          </a:p>
        </p:txBody>
      </p:sp>
      <p:sp>
        <p:nvSpPr>
          <p:cNvPr id="14340" name="Rectangle 12"/>
          <p:cNvSpPr>
            <a:spLocks noChangeArrowheads="1"/>
          </p:cNvSpPr>
          <p:nvPr/>
        </p:nvSpPr>
        <p:spPr bwMode="auto">
          <a:xfrm>
            <a:off x="404813" y="8899525"/>
            <a:ext cx="6337300" cy="246063"/>
          </a:xfrm>
          <a:prstGeom prst="rect">
            <a:avLst/>
          </a:prstGeom>
          <a:noFill/>
          <a:ln w="9525">
            <a:noFill/>
            <a:miter lim="800000"/>
            <a:headEnd/>
            <a:tailEnd/>
          </a:ln>
        </p:spPr>
        <p:txBody>
          <a:bodyPr>
            <a:spAutoFit/>
          </a:bodyPr>
          <a:lstStyle/>
          <a:p>
            <a:pPr>
              <a:spcBef>
                <a:spcPct val="50000"/>
              </a:spcBef>
            </a:pPr>
            <a:r>
              <a:rPr lang="de-DE" sz="1000">
                <a:solidFill>
                  <a:srgbClr val="000000"/>
                </a:solidFill>
              </a:rPr>
              <a:t>						        </a:t>
            </a:r>
            <a:r>
              <a:rPr lang="de-DE" sz="800">
                <a:solidFill>
                  <a:srgbClr val="000000"/>
                </a:solidFill>
              </a:rPr>
              <a:t>Seite 12</a:t>
            </a:r>
          </a:p>
        </p:txBody>
      </p:sp>
      <p:sp>
        <p:nvSpPr>
          <p:cNvPr id="7" name="Line 5"/>
          <p:cNvSpPr>
            <a:spLocks noChangeShapeType="1"/>
          </p:cNvSpPr>
          <p:nvPr/>
        </p:nvSpPr>
        <p:spPr bwMode="auto">
          <a:xfrm>
            <a:off x="476250" y="8942388"/>
            <a:ext cx="6192838" cy="0"/>
          </a:xfrm>
          <a:prstGeom prst="line">
            <a:avLst/>
          </a:prstGeom>
          <a:noFill/>
          <a:ln w="1270">
            <a:solidFill>
              <a:schemeClr val="bg1">
                <a:lumMod val="75000"/>
              </a:schemeClr>
            </a:solidFill>
            <a:round/>
            <a:headEnd/>
            <a:tailEnd/>
          </a:ln>
        </p:spPr>
        <p:txBody>
          <a:bodyPr/>
          <a:lstStyle/>
          <a:p>
            <a:pPr>
              <a:defRPr/>
            </a:pPr>
            <a:endParaRPr lang="de-DE">
              <a:ln w="3175">
                <a:solidFill>
                  <a:schemeClr val="tx1"/>
                </a:solidFill>
              </a:ln>
            </a:endParaRPr>
          </a:p>
        </p:txBody>
      </p:sp>
      <p:sp>
        <p:nvSpPr>
          <p:cNvPr id="15366" name="Rectangle 7"/>
          <p:cNvSpPr>
            <a:spLocks noChangeArrowheads="1"/>
          </p:cNvSpPr>
          <p:nvPr/>
        </p:nvSpPr>
        <p:spPr bwMode="auto">
          <a:xfrm>
            <a:off x="428625" y="930275"/>
            <a:ext cx="6286500" cy="4660900"/>
          </a:xfrm>
          <a:prstGeom prst="rect">
            <a:avLst/>
          </a:prstGeom>
          <a:noFill/>
          <a:ln w="9525">
            <a:noFill/>
            <a:miter lim="800000"/>
            <a:headEnd/>
            <a:tailEnd/>
          </a:ln>
        </p:spPr>
        <p:txBody>
          <a:bodyPr>
            <a:spAutoFit/>
          </a:bodyPr>
          <a:lstStyle/>
          <a:p>
            <a:pPr marL="342900" indent="-342900">
              <a:lnSpc>
                <a:spcPct val="80000"/>
              </a:lnSpc>
              <a:spcBef>
                <a:spcPct val="50000"/>
              </a:spcBef>
              <a:buFontTx/>
              <a:buAutoNum type="alphaUcPeriod" startAt="5"/>
              <a:defRPr/>
            </a:pPr>
            <a:r>
              <a:rPr lang="de-DE" sz="1100" b="1" dirty="0">
                <a:solidFill>
                  <a:srgbClr val="000000"/>
                </a:solidFill>
                <a:cs typeface="Times New Roman" pitchFamily="18" charset="0"/>
              </a:rPr>
              <a:t>Feststellung</a:t>
            </a:r>
            <a:br>
              <a:rPr lang="de-DE" sz="1100" b="1" dirty="0">
                <a:solidFill>
                  <a:srgbClr val="000000"/>
                </a:solidFill>
                <a:cs typeface="Times New Roman" pitchFamily="18" charset="0"/>
              </a:rPr>
            </a:br>
            <a:r>
              <a:rPr lang="de-DE" sz="1100" b="1" dirty="0">
                <a:solidFill>
                  <a:srgbClr val="000000"/>
                </a:solidFill>
                <a:cs typeface="Times New Roman" pitchFamily="18" charset="0"/>
              </a:rPr>
              <a:t/>
            </a:r>
            <a:br>
              <a:rPr lang="de-DE" sz="1100" b="1" dirty="0">
                <a:solidFill>
                  <a:srgbClr val="000000"/>
                </a:solidFill>
                <a:cs typeface="Times New Roman" pitchFamily="18" charset="0"/>
              </a:rPr>
            </a:br>
            <a:endParaRPr lang="de-DE" sz="1100" b="1" dirty="0">
              <a:solidFill>
                <a:srgbClr val="000000"/>
              </a:solidFill>
              <a:cs typeface="Times New Roman" pitchFamily="18" charset="0"/>
            </a:endParaRPr>
          </a:p>
          <a:p>
            <a:pPr marL="800100" lvl="1" indent="-438150">
              <a:lnSpc>
                <a:spcPts val="1500"/>
              </a:lnSpc>
              <a:spcBef>
                <a:spcPct val="50000"/>
              </a:spcBef>
              <a:buFontTx/>
              <a:buAutoNum type="romanUcPeriod"/>
              <a:defRPr/>
            </a:pPr>
            <a:r>
              <a:rPr lang="de-DE" sz="1100" b="1" dirty="0">
                <a:solidFill>
                  <a:srgbClr val="000000"/>
                </a:solidFill>
                <a:cs typeface="Times New Roman" pitchFamily="18" charset="0"/>
              </a:rPr>
              <a:t>Buchführung</a:t>
            </a:r>
            <a:br>
              <a:rPr lang="de-DE" sz="1100" b="1" dirty="0">
                <a:solidFill>
                  <a:srgbClr val="000000"/>
                </a:solidFill>
                <a:cs typeface="Times New Roman" pitchFamily="18" charset="0"/>
              </a:rPr>
            </a:br>
            <a:r>
              <a:rPr lang="de-DE" sz="1000" dirty="0">
                <a:cs typeface="Times New Roman" pitchFamily="18" charset="0"/>
              </a:rPr>
              <a:t> </a:t>
            </a:r>
            <a:br>
              <a:rPr lang="de-DE" sz="1000" dirty="0">
                <a:cs typeface="Times New Roman" pitchFamily="18" charset="0"/>
              </a:rPr>
            </a:br>
            <a:r>
              <a:rPr lang="de-DE" sz="1000" dirty="0">
                <a:cs typeface="Times New Roman" pitchFamily="18" charset="0"/>
              </a:rPr>
              <a:t>Die formelle und materielle Ordnungsmäßigkeit der Rechnungslegung liegt in der Verantwortung der </a:t>
            </a:r>
            <a:r>
              <a:rPr lang="de-DE" sz="1000" dirty="0" smtClean="0">
                <a:solidFill>
                  <a:srgbClr val="FF0000"/>
                </a:solidFill>
                <a:cs typeface="Times New Roman" pitchFamily="18" charset="0"/>
              </a:rPr>
              <a:t>Mustermann GmbH</a:t>
            </a:r>
            <a:r>
              <a:rPr lang="de-DE" sz="1000" dirty="0" smtClean="0">
                <a:cs typeface="Times New Roman" pitchFamily="18" charset="0"/>
              </a:rPr>
              <a:t>.  </a:t>
            </a:r>
            <a:endParaRPr lang="de-DE" sz="1000" dirty="0">
              <a:cs typeface="Times New Roman" pitchFamily="18" charset="0"/>
            </a:endParaRPr>
          </a:p>
          <a:p>
            <a:pPr marL="800100" lvl="1" indent="-438150">
              <a:lnSpc>
                <a:spcPts val="1500"/>
              </a:lnSpc>
              <a:spcBef>
                <a:spcPct val="50000"/>
              </a:spcBef>
              <a:buFontTx/>
              <a:buAutoNum type="romanUcPeriod"/>
              <a:defRPr/>
            </a:pPr>
            <a:r>
              <a:rPr lang="de-DE" sz="1000" dirty="0"/>
              <a:t>Jahresabschluss</a:t>
            </a:r>
            <a:r>
              <a:rPr lang="de-DE" sz="1000" dirty="0">
                <a:cs typeface="Times New Roman" pitchFamily="18" charset="0"/>
              </a:rPr>
              <a:t/>
            </a:r>
            <a:br>
              <a:rPr lang="de-DE" sz="1000" dirty="0">
                <a:cs typeface="Times New Roman" pitchFamily="18" charset="0"/>
              </a:rPr>
            </a:br>
            <a:r>
              <a:rPr lang="de-DE" sz="1000" dirty="0">
                <a:cs typeface="Times New Roman" pitchFamily="18" charset="0"/>
              </a:rPr>
              <a:t>Die Bilanz und die Gewinn- und Verlustrechnung wurde von </a:t>
            </a:r>
            <a:r>
              <a:rPr lang="de-DE" sz="1000" dirty="0">
                <a:solidFill>
                  <a:srgbClr val="FF0000"/>
                </a:solidFill>
                <a:cs typeface="Times New Roman" pitchFamily="18" charset="0"/>
              </a:rPr>
              <a:t>mir</a:t>
            </a:r>
            <a:r>
              <a:rPr lang="de-DE" sz="1000" dirty="0">
                <a:cs typeface="Times New Roman" pitchFamily="18" charset="0"/>
              </a:rPr>
              <a:t> auf Basis der </a:t>
            </a:r>
            <a:r>
              <a:rPr lang="de-DE" sz="1000" dirty="0">
                <a:solidFill>
                  <a:srgbClr val="FF0000"/>
                </a:solidFill>
                <a:cs typeface="Times New Roman" pitchFamily="18" charset="0"/>
              </a:rPr>
              <a:t>mir</a:t>
            </a:r>
            <a:r>
              <a:rPr lang="de-DE" sz="1000" dirty="0">
                <a:cs typeface="Times New Roman" pitchFamily="18" charset="0"/>
              </a:rPr>
              <a:t> vorliegenden Unterlagen und der von </a:t>
            </a:r>
            <a:r>
              <a:rPr lang="de-DE" sz="1000" dirty="0">
                <a:solidFill>
                  <a:srgbClr val="FF0000"/>
                </a:solidFill>
                <a:cs typeface="Times New Roman" pitchFamily="18" charset="0"/>
              </a:rPr>
              <a:t>mir</a:t>
            </a:r>
            <a:r>
              <a:rPr lang="de-DE" sz="1000" dirty="0">
                <a:cs typeface="Times New Roman" pitchFamily="18" charset="0"/>
              </a:rPr>
              <a:t> gemachten Angaben nach den Gliederungs- und Bewertungsvorschriften des HGB, des GmbHG / AktG und des Gesellschaftervertrages aufgestellt und ordnungsgemäß aus den Büchern der Gesellschaft entwickelt. Bilanzierungs-und </a:t>
            </a:r>
            <a:r>
              <a:rPr lang="de-DE" sz="1000" dirty="0">
                <a:latin typeface="+mn-lt"/>
                <a:cs typeface="Times New Roman" pitchFamily="18" charset="0"/>
              </a:rPr>
              <a:t>Bewertungswahlrechte</a:t>
            </a:r>
            <a:r>
              <a:rPr lang="de-DE" sz="1000" dirty="0">
                <a:cs typeface="Times New Roman" pitchFamily="18" charset="0"/>
              </a:rPr>
              <a:t> wurden gemäß Anweisung durch die Geschäftsführung ausgeübt. Der </a:t>
            </a:r>
            <a:r>
              <a:rPr lang="de-DE" sz="1000" dirty="0">
                <a:solidFill>
                  <a:srgbClr val="FF0000"/>
                </a:solidFill>
                <a:cs typeface="Times New Roman" pitchFamily="18" charset="0"/>
              </a:rPr>
              <a:t>Anhang</a:t>
            </a:r>
            <a:r>
              <a:rPr lang="de-DE" sz="1000" dirty="0">
                <a:cs typeface="Times New Roman" pitchFamily="18" charset="0"/>
              </a:rPr>
              <a:t> enthält die </a:t>
            </a:r>
            <a:r>
              <a:rPr lang="de-DE" sz="1000" dirty="0">
                <a:solidFill>
                  <a:srgbClr val="FF0000"/>
                </a:solidFill>
                <a:cs typeface="Times New Roman" pitchFamily="18" charset="0"/>
              </a:rPr>
              <a:t>erforderlichen</a:t>
            </a:r>
            <a:r>
              <a:rPr lang="de-DE" sz="1000" dirty="0">
                <a:cs typeface="Times New Roman" pitchFamily="18" charset="0"/>
              </a:rPr>
              <a:t> Erläuterungen der Bilanz und der Gewinn-und </a:t>
            </a:r>
            <a:r>
              <a:rPr lang="de-DE" sz="1000" dirty="0" smtClean="0">
                <a:cs typeface="Times New Roman" pitchFamily="18" charset="0"/>
              </a:rPr>
              <a:t>Verlust-</a:t>
            </a:r>
            <a:r>
              <a:rPr lang="de-DE" sz="1000" dirty="0" err="1" smtClean="0">
                <a:cs typeface="Times New Roman" pitchFamily="18" charset="0"/>
              </a:rPr>
              <a:t>rechnung</a:t>
            </a:r>
            <a:r>
              <a:rPr lang="de-DE" sz="1000" dirty="0" smtClean="0">
                <a:cs typeface="Times New Roman" pitchFamily="18" charset="0"/>
              </a:rPr>
              <a:t> </a:t>
            </a:r>
            <a:r>
              <a:rPr lang="de-DE" sz="1000" dirty="0">
                <a:cs typeface="Times New Roman" pitchFamily="18" charset="0"/>
              </a:rPr>
              <a:t>sowie die sonstigen Pflichtangaben.</a:t>
            </a:r>
          </a:p>
          <a:p>
            <a:pPr marL="800100" lvl="1" indent="-438150">
              <a:lnSpc>
                <a:spcPts val="1500"/>
              </a:lnSpc>
              <a:spcBef>
                <a:spcPct val="50000"/>
              </a:spcBef>
              <a:buFontTx/>
              <a:buAutoNum type="romanUcPeriod"/>
              <a:defRPr/>
            </a:pPr>
            <a:r>
              <a:rPr lang="de-DE" sz="1000" dirty="0">
                <a:cs typeface="Times New Roman" pitchFamily="18" charset="0"/>
              </a:rPr>
              <a:t>Sonstiges</a:t>
            </a:r>
            <a:br>
              <a:rPr lang="de-DE" sz="1000" dirty="0">
                <a:cs typeface="Times New Roman" pitchFamily="18" charset="0"/>
              </a:rPr>
            </a:br>
            <a:r>
              <a:rPr lang="de-DE" sz="1000" dirty="0">
                <a:solidFill>
                  <a:srgbClr val="FF0000"/>
                </a:solidFill>
                <a:cs typeface="Times New Roman" pitchFamily="18" charset="0"/>
              </a:rPr>
              <a:t>Nachteilige</a:t>
            </a:r>
            <a:r>
              <a:rPr lang="de-DE" sz="1000" dirty="0">
                <a:cs typeface="Times New Roman" pitchFamily="18" charset="0"/>
              </a:rPr>
              <a:t> Veränderungen der Vermögens-, Finanz- und Ertragslage gegenüber dem Vorjahr und Verluste, die den Jahresabschluss wesentlich beeinflusst haben, sind </a:t>
            </a:r>
            <a:r>
              <a:rPr lang="de-DE" sz="1000" dirty="0">
                <a:solidFill>
                  <a:srgbClr val="FF0000"/>
                </a:solidFill>
                <a:cs typeface="Times New Roman" pitchFamily="18" charset="0"/>
              </a:rPr>
              <a:t>nicht</a:t>
            </a:r>
            <a:r>
              <a:rPr lang="de-DE" sz="1000" dirty="0">
                <a:cs typeface="Times New Roman" pitchFamily="18" charset="0"/>
              </a:rPr>
              <a:t> zu vermerken.</a:t>
            </a:r>
          </a:p>
          <a:p>
            <a:pPr marL="800100" lvl="1" indent="-438150">
              <a:lnSpc>
                <a:spcPts val="1500"/>
              </a:lnSpc>
              <a:spcBef>
                <a:spcPct val="50000"/>
              </a:spcBef>
              <a:buFontTx/>
              <a:buAutoNum type="romanUcPeriod"/>
              <a:defRPr/>
            </a:pPr>
            <a:r>
              <a:rPr lang="de-DE" sz="1000" dirty="0">
                <a:cs typeface="Times New Roman" pitchFamily="18" charset="0"/>
              </a:rPr>
              <a:t>Nachweis durch die Geschäftsführung </a:t>
            </a:r>
            <a:br>
              <a:rPr lang="de-DE" sz="1000" dirty="0">
                <a:cs typeface="Times New Roman" pitchFamily="18" charset="0"/>
              </a:rPr>
            </a:br>
            <a:r>
              <a:rPr lang="de-DE" sz="1000" dirty="0">
                <a:cs typeface="Times New Roman" pitchFamily="18" charset="0"/>
              </a:rPr>
              <a:t>Die Geschäftsführung der Gesellschaft hat </a:t>
            </a:r>
            <a:r>
              <a:rPr lang="de-DE" sz="1000" dirty="0">
                <a:solidFill>
                  <a:srgbClr val="FF0000"/>
                </a:solidFill>
                <a:cs typeface="Times New Roman" pitchFamily="18" charset="0"/>
              </a:rPr>
              <a:t>mir</a:t>
            </a:r>
            <a:r>
              <a:rPr lang="de-DE" sz="1000" dirty="0">
                <a:cs typeface="Times New Roman" pitchFamily="18" charset="0"/>
              </a:rPr>
              <a:t> alle verlangten Aufklärungen und Nachweise bereitwillig erbracht. </a:t>
            </a:r>
            <a:br>
              <a:rPr lang="de-DE" sz="1000" dirty="0">
                <a:cs typeface="Times New Roman" pitchFamily="18" charset="0"/>
              </a:rPr>
            </a:br>
            <a:r>
              <a:rPr lang="de-DE" sz="1000" dirty="0">
                <a:solidFill>
                  <a:srgbClr val="0070C0"/>
                </a:solidFill>
                <a:cs typeface="Times New Roman" pitchFamily="18" charset="0"/>
              </a:rPr>
              <a:t/>
            </a:r>
            <a:br>
              <a:rPr lang="de-DE" sz="1000" dirty="0">
                <a:solidFill>
                  <a:srgbClr val="0070C0"/>
                </a:solidFill>
                <a:cs typeface="Times New Roman" pitchFamily="18" charset="0"/>
              </a:rPr>
            </a:br>
            <a:endParaRPr lang="de-DE" sz="1000" dirty="0">
              <a:solidFill>
                <a:srgbClr val="0070C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Line 5"/>
          <p:cNvSpPr>
            <a:spLocks noChangeShapeType="1"/>
          </p:cNvSpPr>
          <p:nvPr/>
        </p:nvSpPr>
        <p:spPr bwMode="auto">
          <a:xfrm>
            <a:off x="476250" y="357188"/>
            <a:ext cx="6192838" cy="0"/>
          </a:xfrm>
          <a:prstGeom prst="line">
            <a:avLst/>
          </a:prstGeom>
          <a:noFill/>
          <a:ln w="1270">
            <a:solidFill>
              <a:schemeClr val="bg1">
                <a:lumMod val="75000"/>
              </a:schemeClr>
            </a:solidFill>
            <a:round/>
            <a:headEnd/>
            <a:tailEnd/>
          </a:ln>
        </p:spPr>
        <p:txBody>
          <a:bodyPr/>
          <a:lstStyle/>
          <a:p>
            <a:pPr>
              <a:defRPr/>
            </a:pPr>
            <a:endParaRPr lang="de-DE"/>
          </a:p>
        </p:txBody>
      </p:sp>
      <p:sp>
        <p:nvSpPr>
          <p:cNvPr id="15363" name="Rectangle 12"/>
          <p:cNvSpPr>
            <a:spLocks noChangeArrowheads="1"/>
          </p:cNvSpPr>
          <p:nvPr/>
        </p:nvSpPr>
        <p:spPr bwMode="auto">
          <a:xfrm>
            <a:off x="520700" y="71438"/>
            <a:ext cx="6337300" cy="307975"/>
          </a:xfrm>
          <a:prstGeom prst="rect">
            <a:avLst/>
          </a:prstGeom>
          <a:noFill/>
          <a:ln w="9525">
            <a:noFill/>
            <a:miter lim="800000"/>
            <a:headEnd/>
            <a:tailEnd/>
          </a:ln>
        </p:spPr>
        <p:txBody>
          <a:bodyPr>
            <a:spAutoFit/>
          </a:bodyPr>
          <a:lstStyle/>
          <a:p>
            <a:pPr>
              <a:spcBef>
                <a:spcPct val="50000"/>
              </a:spcBef>
            </a:pPr>
            <a:r>
              <a:rPr lang="de-DE" sz="1400" dirty="0">
                <a:solidFill>
                  <a:srgbClr val="000000"/>
                </a:solidFill>
                <a:cs typeface="Times New Roman" pitchFamily="18" charset="0"/>
              </a:rPr>
              <a:t>Erläuterungen zur Bilanz zum </a:t>
            </a:r>
            <a:r>
              <a:rPr lang="de-DE" sz="1400" dirty="0">
                <a:solidFill>
                  <a:srgbClr val="FF0000"/>
                </a:solidFill>
                <a:cs typeface="Times New Roman" pitchFamily="18" charset="0"/>
              </a:rPr>
              <a:t>31. Dezember 2013</a:t>
            </a:r>
            <a:endParaRPr lang="de-DE" sz="1400" dirty="0">
              <a:solidFill>
                <a:srgbClr val="FF0000"/>
              </a:solidFill>
            </a:endParaRPr>
          </a:p>
        </p:txBody>
      </p:sp>
      <p:sp>
        <p:nvSpPr>
          <p:cNvPr id="15364" name="Rectangle 12"/>
          <p:cNvSpPr>
            <a:spLocks noChangeArrowheads="1"/>
          </p:cNvSpPr>
          <p:nvPr/>
        </p:nvSpPr>
        <p:spPr bwMode="auto">
          <a:xfrm>
            <a:off x="404813" y="8899525"/>
            <a:ext cx="6337300" cy="246063"/>
          </a:xfrm>
          <a:prstGeom prst="rect">
            <a:avLst/>
          </a:prstGeom>
          <a:noFill/>
          <a:ln w="9525">
            <a:noFill/>
            <a:miter lim="800000"/>
            <a:headEnd/>
            <a:tailEnd/>
          </a:ln>
        </p:spPr>
        <p:txBody>
          <a:bodyPr>
            <a:spAutoFit/>
          </a:bodyPr>
          <a:lstStyle/>
          <a:p>
            <a:pPr>
              <a:spcBef>
                <a:spcPct val="50000"/>
              </a:spcBef>
            </a:pPr>
            <a:r>
              <a:rPr lang="de-DE" sz="1000">
                <a:solidFill>
                  <a:srgbClr val="000000"/>
                </a:solidFill>
              </a:rPr>
              <a:t>						        </a:t>
            </a:r>
            <a:r>
              <a:rPr lang="de-DE" sz="800">
                <a:solidFill>
                  <a:srgbClr val="000000"/>
                </a:solidFill>
              </a:rPr>
              <a:t>Seite 13</a:t>
            </a:r>
          </a:p>
        </p:txBody>
      </p:sp>
      <p:sp>
        <p:nvSpPr>
          <p:cNvPr id="7" name="Line 5"/>
          <p:cNvSpPr>
            <a:spLocks noChangeShapeType="1"/>
          </p:cNvSpPr>
          <p:nvPr/>
        </p:nvSpPr>
        <p:spPr bwMode="auto">
          <a:xfrm>
            <a:off x="476250" y="8942388"/>
            <a:ext cx="6192838" cy="0"/>
          </a:xfrm>
          <a:prstGeom prst="line">
            <a:avLst/>
          </a:prstGeom>
          <a:noFill/>
          <a:ln w="1270">
            <a:solidFill>
              <a:schemeClr val="bg1">
                <a:lumMod val="75000"/>
              </a:schemeClr>
            </a:solidFill>
            <a:round/>
            <a:headEnd/>
            <a:tailEnd/>
          </a:ln>
        </p:spPr>
        <p:txBody>
          <a:bodyPr/>
          <a:lstStyle/>
          <a:p>
            <a:pPr>
              <a:defRPr/>
            </a:pPr>
            <a:endParaRPr lang="de-DE">
              <a:ln w="3175">
                <a:solidFill>
                  <a:schemeClr val="tx1"/>
                </a:solidFill>
              </a:ln>
            </a:endParaRPr>
          </a:p>
        </p:txBody>
      </p:sp>
      <p:graphicFrame>
        <p:nvGraphicFramePr>
          <p:cNvPr id="9" name="Tabelle 8"/>
          <p:cNvGraphicFramePr>
            <a:graphicFrameLocks noGrp="1"/>
          </p:cNvGraphicFramePr>
          <p:nvPr/>
        </p:nvGraphicFramePr>
        <p:xfrm>
          <a:off x="500063" y="500063"/>
          <a:ext cx="6072229" cy="8215391"/>
        </p:xfrm>
        <a:graphic>
          <a:graphicData uri="http://schemas.openxmlformats.org/drawingml/2006/table">
            <a:tbl>
              <a:tblPr/>
              <a:tblGrid>
                <a:gridCol w="278762"/>
                <a:gridCol w="149105"/>
                <a:gridCol w="233382"/>
                <a:gridCol w="518624"/>
                <a:gridCol w="518624"/>
                <a:gridCol w="803869"/>
                <a:gridCol w="216093"/>
                <a:gridCol w="216093"/>
                <a:gridCol w="216093"/>
                <a:gridCol w="216093"/>
                <a:gridCol w="518624"/>
                <a:gridCol w="769294"/>
                <a:gridCol w="164231"/>
                <a:gridCol w="518624"/>
                <a:gridCol w="734718"/>
              </a:tblGrid>
              <a:tr h="131850">
                <a:tc>
                  <a:txBody>
                    <a:bodyPr/>
                    <a:lstStyle/>
                    <a:p>
                      <a:pPr algn="l" fontAlgn="b"/>
                      <a:endParaRPr lang="de-DE" sz="700" b="0" i="0" u="none" strike="noStrike" dirty="0">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r" fontAlgn="b"/>
                      <a:r>
                        <a:rPr lang="de-DE" sz="700" b="0" i="0" u="none" strike="noStrike">
                          <a:solidFill>
                            <a:srgbClr val="000000"/>
                          </a:solidFill>
                          <a:latin typeface="Calibri"/>
                        </a:rPr>
                        <a:t>Geschäftsjahr</a:t>
                      </a:r>
                    </a:p>
                  </a:txBody>
                  <a:tcPr marL="2499" marR="2499" marT="2499"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r" fontAlgn="b"/>
                      <a:r>
                        <a:rPr lang="de-DE" sz="700" b="0" i="0" u="none" strike="noStrike">
                          <a:solidFill>
                            <a:srgbClr val="000000"/>
                          </a:solidFill>
                          <a:latin typeface="Calibri"/>
                        </a:rPr>
                        <a:t>Vorjahr</a:t>
                      </a:r>
                    </a:p>
                  </a:txBody>
                  <a:tcPr marL="2499" marR="2499" marT="2499" marB="0" anchor="b">
                    <a:lnL>
                      <a:noFill/>
                    </a:lnL>
                    <a:lnR>
                      <a:noFill/>
                    </a:lnR>
                    <a:lnT>
                      <a:noFill/>
                    </a:lnT>
                    <a:lnB>
                      <a:noFill/>
                    </a:lnB>
                  </a:tcPr>
                </a:tc>
              </a:tr>
              <a:tr h="131850">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r" fontAlgn="b"/>
                      <a:r>
                        <a:rPr lang="de-DE" sz="700" b="0" i="0" u="none" strike="noStrike" dirty="0">
                          <a:solidFill>
                            <a:srgbClr val="FF0000"/>
                          </a:solidFill>
                          <a:latin typeface="Calibri"/>
                        </a:rPr>
                        <a:t>2013</a:t>
                      </a:r>
                    </a:p>
                  </a:txBody>
                  <a:tcPr marL="2499" marR="2499" marT="2499"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r" fontAlgn="b"/>
                      <a:r>
                        <a:rPr lang="de-DE" sz="700" b="0" i="0" u="none" strike="noStrike" dirty="0">
                          <a:solidFill>
                            <a:srgbClr val="FF0000"/>
                          </a:solidFill>
                          <a:latin typeface="Calibri"/>
                        </a:rPr>
                        <a:t>2012</a:t>
                      </a:r>
                    </a:p>
                  </a:txBody>
                  <a:tcPr marL="2499" marR="2499" marT="2499" marB="0" anchor="b">
                    <a:lnL>
                      <a:noFill/>
                    </a:lnL>
                    <a:lnR>
                      <a:noFill/>
                    </a:lnR>
                    <a:lnT>
                      <a:noFill/>
                    </a:lnT>
                    <a:lnB>
                      <a:noFill/>
                    </a:lnB>
                  </a:tcPr>
                </a:tc>
              </a:tr>
              <a:tr h="138443">
                <a:tc gridSpan="2">
                  <a:txBody>
                    <a:bodyPr/>
                    <a:lstStyle/>
                    <a:p>
                      <a:pPr algn="l" fontAlgn="b"/>
                      <a:r>
                        <a:rPr lang="de-DE" sz="700" b="1" i="0" u="none" strike="noStrike">
                          <a:solidFill>
                            <a:srgbClr val="000000"/>
                          </a:solidFill>
                          <a:latin typeface="Calibri"/>
                        </a:rPr>
                        <a:t>AKTIVA</a:t>
                      </a:r>
                    </a:p>
                  </a:txBody>
                  <a:tcPr marL="2499" marR="2499" marT="2499" marB="0" anchor="b">
                    <a:lnL>
                      <a:noFill/>
                    </a:lnL>
                    <a:lnR>
                      <a:noFill/>
                    </a:lnR>
                    <a:lnT>
                      <a:noFill/>
                    </a:lnT>
                    <a:lnB>
                      <a:noFill/>
                    </a:lnB>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r" fontAlgn="b"/>
                      <a:r>
                        <a:rPr lang="de-DE" sz="700" b="0" i="0" u="none" strike="noStrike">
                          <a:solidFill>
                            <a:srgbClr val="000000"/>
                          </a:solidFill>
                          <a:latin typeface="Calibri"/>
                        </a:rPr>
                        <a:t>EUR</a:t>
                      </a:r>
                    </a:p>
                  </a:txBody>
                  <a:tcPr marL="2499" marR="2499" marT="2499"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r" fontAlgn="b"/>
                      <a:r>
                        <a:rPr lang="de-DE" sz="700" b="0" i="0" u="none" strike="noStrike">
                          <a:solidFill>
                            <a:srgbClr val="000000"/>
                          </a:solidFill>
                          <a:latin typeface="Calibri"/>
                        </a:rPr>
                        <a:t>EUR</a:t>
                      </a:r>
                    </a:p>
                  </a:txBody>
                  <a:tcPr marL="2499" marR="2499" marT="2499" marB="0" anchor="b">
                    <a:lnL>
                      <a:noFill/>
                    </a:lnL>
                    <a:lnR>
                      <a:noFill/>
                    </a:lnR>
                    <a:lnT>
                      <a:noFill/>
                    </a:lnT>
                    <a:lnB>
                      <a:noFill/>
                    </a:lnB>
                  </a:tcPr>
                </a:tc>
              </a:tr>
              <a:tr h="131850">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r>
              <a:tr h="138443">
                <a:tc gridSpan="4">
                  <a:txBody>
                    <a:bodyPr/>
                    <a:lstStyle/>
                    <a:p>
                      <a:pPr algn="l" fontAlgn="b"/>
                      <a:r>
                        <a:rPr lang="de-DE" sz="700" b="1" i="0" u="none" strike="noStrike">
                          <a:solidFill>
                            <a:srgbClr val="000000"/>
                          </a:solidFill>
                          <a:latin typeface="Calibri"/>
                        </a:rPr>
                        <a:t>A. Anlagevermögen</a:t>
                      </a:r>
                    </a:p>
                  </a:txBody>
                  <a:tcPr marL="2499" marR="2499" marT="2499" marB="0" anchor="b">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r>
              <a:tr h="131850">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gridSpan="5">
                  <a:txBody>
                    <a:bodyPr/>
                    <a:lstStyle/>
                    <a:p>
                      <a:pPr algn="l" fontAlgn="b"/>
                      <a:r>
                        <a:rPr lang="de-DE" sz="700" b="1" i="0" u="none" strike="noStrike" dirty="0">
                          <a:solidFill>
                            <a:srgbClr val="000000"/>
                          </a:solidFill>
                          <a:latin typeface="Calibri"/>
                        </a:rPr>
                        <a:t>I. Immaterielle Vermögensgegenstände</a:t>
                      </a:r>
                    </a:p>
                  </a:txBody>
                  <a:tcPr marL="2499" marR="2499" marT="2499" marB="0" anchor="b">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r>
              <a:tr h="247840">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gridSpan="5">
                  <a:txBody>
                    <a:bodyPr/>
                    <a:lstStyle/>
                    <a:p>
                      <a:pPr algn="l" fontAlgn="t"/>
                      <a:r>
                        <a:rPr lang="de-DE" sz="700" b="0" i="0" u="none" strike="noStrike">
                          <a:solidFill>
                            <a:srgbClr val="000000"/>
                          </a:solidFill>
                          <a:latin typeface="Calibri"/>
                        </a:rPr>
                        <a:t>1. Konzessionen, gewerbliche Schutzrechte und ähnliche Rechte und Werte </a:t>
                      </a:r>
                    </a:p>
                  </a:txBody>
                  <a:tcPr marL="2499" marR="2499" marT="2499" marB="0">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r" fontAlgn="b"/>
                      <a:r>
                        <a:rPr lang="de-DE" sz="700" b="0" i="0" u="none" strike="noStrike">
                          <a:solidFill>
                            <a:srgbClr val="000000"/>
                          </a:solidFill>
                          <a:latin typeface="Calibri"/>
                        </a:rPr>
                        <a:t>1.155,00</a:t>
                      </a: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r" fontAlgn="b"/>
                      <a:r>
                        <a:rPr lang="de-DE" sz="700" b="0" i="0" u="none" strike="noStrike">
                          <a:solidFill>
                            <a:srgbClr val="000000"/>
                          </a:solidFill>
                          <a:latin typeface="Calibri"/>
                        </a:rPr>
                        <a:t>2.574,00</a:t>
                      </a:r>
                    </a:p>
                  </a:txBody>
                  <a:tcPr marL="2499" marR="2499" marT="2499" marB="0" anchor="b">
                    <a:lnL>
                      <a:noFill/>
                    </a:lnL>
                    <a:lnR>
                      <a:noFill/>
                    </a:lnR>
                    <a:lnT>
                      <a:noFill/>
                    </a:lnT>
                    <a:lnB>
                      <a:noFill/>
                    </a:lnB>
                  </a:tcPr>
                </a:tc>
              </a:tr>
              <a:tr h="131850">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gridSpan="2">
                  <a:txBody>
                    <a:bodyPr/>
                    <a:lstStyle/>
                    <a:p>
                      <a:pPr algn="l" fontAlgn="t"/>
                      <a:r>
                        <a:rPr lang="de-DE" sz="700" b="0" i="0" u="none" strike="noStrike">
                          <a:solidFill>
                            <a:srgbClr val="000000"/>
                          </a:solidFill>
                          <a:latin typeface="Calibri"/>
                        </a:rPr>
                        <a:t>0135 EDV-Software</a:t>
                      </a:r>
                    </a:p>
                  </a:txBody>
                  <a:tcPr marL="2499" marR="2499" marT="2499" marB="0">
                    <a:lnL>
                      <a:noFill/>
                    </a:lnL>
                    <a:lnR>
                      <a:noFill/>
                    </a:lnR>
                    <a:lnT>
                      <a:noFill/>
                    </a:lnT>
                    <a:lnB>
                      <a:noFill/>
                    </a:lnB>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r" fontAlgn="b"/>
                      <a:r>
                        <a:rPr lang="de-DE" sz="700" b="0" i="0" u="none" strike="noStrike">
                          <a:solidFill>
                            <a:srgbClr val="000000"/>
                          </a:solidFill>
                          <a:latin typeface="Calibri"/>
                        </a:rPr>
                        <a:t>1.155,00</a:t>
                      </a: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r>
              <a:tr h="131850">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gridSpan="5">
                  <a:txBody>
                    <a:bodyPr/>
                    <a:lstStyle/>
                    <a:p>
                      <a:pPr algn="l" fontAlgn="b"/>
                      <a:r>
                        <a:rPr lang="de-DE" sz="700" b="1" i="0" u="none" strike="noStrike">
                          <a:solidFill>
                            <a:srgbClr val="000000"/>
                          </a:solidFill>
                          <a:latin typeface="Calibri"/>
                        </a:rPr>
                        <a:t>Summe I. Immaterielle Vermögensgegenstände</a:t>
                      </a:r>
                    </a:p>
                  </a:txBody>
                  <a:tcPr marL="2499" marR="2499" marT="2499" marB="0" anchor="b">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r" fontAlgn="b"/>
                      <a:r>
                        <a:rPr lang="de-DE" sz="700" b="1" i="0" u="none" strike="noStrike">
                          <a:solidFill>
                            <a:srgbClr val="000000"/>
                          </a:solidFill>
                          <a:latin typeface="Calibri"/>
                        </a:rPr>
                        <a:t>1.155,00</a:t>
                      </a:r>
                    </a:p>
                  </a:txBody>
                  <a:tcPr marL="2499" marR="2499" marT="2499"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r" fontAlgn="b"/>
                      <a:r>
                        <a:rPr lang="de-DE" sz="700" b="1" i="0" u="none" strike="noStrike">
                          <a:solidFill>
                            <a:srgbClr val="000000"/>
                          </a:solidFill>
                          <a:latin typeface="Calibri"/>
                        </a:rPr>
                        <a:t>2.574,00</a:t>
                      </a:r>
                    </a:p>
                  </a:txBody>
                  <a:tcPr marL="2499" marR="2499" marT="2499" marB="0" anchor="b">
                    <a:lnL>
                      <a:noFill/>
                    </a:lnL>
                    <a:lnR>
                      <a:noFill/>
                    </a:lnR>
                    <a:lnT>
                      <a:noFill/>
                    </a:lnT>
                    <a:lnB>
                      <a:noFill/>
                    </a:lnB>
                  </a:tcPr>
                </a:tc>
              </a:tr>
              <a:tr h="131850">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r>
              <a:tr h="131850">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gridSpan="3">
                  <a:txBody>
                    <a:bodyPr/>
                    <a:lstStyle/>
                    <a:p>
                      <a:pPr algn="l" fontAlgn="b"/>
                      <a:r>
                        <a:rPr lang="de-DE" sz="700" b="1" i="0" u="none" strike="noStrike">
                          <a:solidFill>
                            <a:srgbClr val="000000"/>
                          </a:solidFill>
                          <a:latin typeface="Calibri"/>
                        </a:rPr>
                        <a:t>II. Sachanlagen</a:t>
                      </a:r>
                    </a:p>
                  </a:txBody>
                  <a:tcPr marL="2499" marR="2499" marT="2499" marB="0" anchor="b">
                    <a:lnL>
                      <a:noFill/>
                    </a:lnL>
                    <a:lnR>
                      <a:noFill/>
                    </a:lnR>
                    <a:lnT>
                      <a:noFill/>
                    </a:lnT>
                    <a:lnB>
                      <a:noFill/>
                    </a:lnB>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r>
              <a:tr h="131850">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gridSpan="5">
                  <a:txBody>
                    <a:bodyPr/>
                    <a:lstStyle/>
                    <a:p>
                      <a:pPr algn="l" fontAlgn="b"/>
                      <a:r>
                        <a:rPr lang="de-DE" sz="700" b="0" i="0" u="none" strike="noStrike">
                          <a:solidFill>
                            <a:srgbClr val="000000"/>
                          </a:solidFill>
                          <a:latin typeface="Calibri"/>
                        </a:rPr>
                        <a:t>3. andere Anlagen, Betriebs- und Geschäftsausstattung </a:t>
                      </a:r>
                    </a:p>
                  </a:txBody>
                  <a:tcPr marL="2499" marR="2499" marT="2499" marB="0" anchor="b">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r" fontAlgn="b"/>
                      <a:r>
                        <a:rPr lang="de-DE" sz="700" b="0" i="0" u="none" strike="noStrike">
                          <a:solidFill>
                            <a:srgbClr val="000000"/>
                          </a:solidFill>
                          <a:latin typeface="Calibri"/>
                        </a:rPr>
                        <a:t>2156,23</a:t>
                      </a: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r" fontAlgn="b"/>
                      <a:r>
                        <a:rPr lang="de-DE" sz="700" b="0" i="0" u="none" strike="noStrike">
                          <a:solidFill>
                            <a:srgbClr val="000000"/>
                          </a:solidFill>
                          <a:latin typeface="Calibri"/>
                        </a:rPr>
                        <a:t>717,00</a:t>
                      </a:r>
                    </a:p>
                  </a:txBody>
                  <a:tcPr marL="2499" marR="2499" marT="2499" marB="0" anchor="b">
                    <a:lnL>
                      <a:noFill/>
                    </a:lnL>
                    <a:lnR>
                      <a:noFill/>
                    </a:lnR>
                    <a:lnT>
                      <a:noFill/>
                    </a:lnT>
                    <a:lnB>
                      <a:noFill/>
                    </a:lnB>
                  </a:tcPr>
                </a:tc>
              </a:tr>
              <a:tr h="247840">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gridSpan="3">
                  <a:txBody>
                    <a:bodyPr/>
                    <a:lstStyle/>
                    <a:p>
                      <a:pPr algn="l" fontAlgn="t"/>
                      <a:r>
                        <a:rPr lang="de-DE" sz="700" b="0" i="0" u="none" strike="noStrike">
                          <a:solidFill>
                            <a:srgbClr val="000000"/>
                          </a:solidFill>
                          <a:latin typeface="Calibri"/>
                        </a:rPr>
                        <a:t>0675 Geringwertige Wirtschaftsgüter größer 150 bis 1.000 Euro (Sammelposten) </a:t>
                      </a:r>
                    </a:p>
                  </a:txBody>
                  <a:tcPr marL="2499" marR="2499" marT="2499" marB="0">
                    <a:lnL>
                      <a:noFill/>
                    </a:lnL>
                    <a:lnR>
                      <a:noFill/>
                    </a:lnR>
                    <a:lnT>
                      <a:noFill/>
                    </a:lnT>
                    <a:lnB>
                      <a:noFill/>
                    </a:lnB>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r" fontAlgn="b"/>
                      <a:r>
                        <a:rPr lang="de-DE" sz="700" b="0" i="0" u="none" strike="noStrike">
                          <a:solidFill>
                            <a:srgbClr val="000000"/>
                          </a:solidFill>
                          <a:latin typeface="Calibri"/>
                        </a:rPr>
                        <a:t>2156,23</a:t>
                      </a: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r>
              <a:tr h="131850">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gridSpan="4">
                  <a:txBody>
                    <a:bodyPr/>
                    <a:lstStyle/>
                    <a:p>
                      <a:pPr algn="l" fontAlgn="b"/>
                      <a:r>
                        <a:rPr lang="de-DE" sz="700" b="1" i="0" u="none" strike="noStrike">
                          <a:solidFill>
                            <a:srgbClr val="000000"/>
                          </a:solidFill>
                          <a:latin typeface="Calibri"/>
                        </a:rPr>
                        <a:t>Summe II. Sachanlagen</a:t>
                      </a:r>
                    </a:p>
                  </a:txBody>
                  <a:tcPr marL="2499" marR="2499" marT="2499" marB="0" anchor="b">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r" fontAlgn="b"/>
                      <a:r>
                        <a:rPr lang="de-DE" sz="700" b="1" i="0" u="none" strike="noStrike">
                          <a:solidFill>
                            <a:srgbClr val="000000"/>
                          </a:solidFill>
                          <a:latin typeface="Calibri"/>
                        </a:rPr>
                        <a:t>2156,23</a:t>
                      </a:r>
                    </a:p>
                  </a:txBody>
                  <a:tcPr marL="2499" marR="2499" marT="2499"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r" fontAlgn="b"/>
                      <a:r>
                        <a:rPr lang="de-DE" sz="700" b="1" i="0" u="none" strike="noStrike">
                          <a:solidFill>
                            <a:srgbClr val="000000"/>
                          </a:solidFill>
                          <a:latin typeface="Calibri"/>
                        </a:rPr>
                        <a:t>717,00</a:t>
                      </a:r>
                    </a:p>
                  </a:txBody>
                  <a:tcPr marL="2499" marR="2499" marT="2499" marB="0" anchor="b">
                    <a:lnL>
                      <a:noFill/>
                    </a:lnL>
                    <a:lnR>
                      <a:noFill/>
                    </a:lnR>
                    <a:lnT>
                      <a:noFill/>
                    </a:lnT>
                    <a:lnB>
                      <a:noFill/>
                    </a:lnB>
                  </a:tcPr>
                </a:tc>
              </a:tr>
              <a:tr h="131850">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r>
              <a:tr h="131850">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gridSpan="3">
                  <a:txBody>
                    <a:bodyPr/>
                    <a:lstStyle/>
                    <a:p>
                      <a:pPr algn="l" fontAlgn="b"/>
                      <a:r>
                        <a:rPr lang="de-DE" sz="700" b="1" i="0" u="none" strike="noStrike">
                          <a:solidFill>
                            <a:srgbClr val="000000"/>
                          </a:solidFill>
                          <a:latin typeface="Calibri"/>
                        </a:rPr>
                        <a:t>III. Finanzanlagen</a:t>
                      </a:r>
                    </a:p>
                  </a:txBody>
                  <a:tcPr marL="2499" marR="2499" marT="2499" marB="0" anchor="b">
                    <a:lnL>
                      <a:noFill/>
                    </a:lnL>
                    <a:lnR>
                      <a:noFill/>
                    </a:lnR>
                    <a:lnT>
                      <a:noFill/>
                    </a:lnT>
                    <a:lnB>
                      <a:noFill/>
                    </a:lnB>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r>
              <a:tr h="131850">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gridSpan="4">
                  <a:txBody>
                    <a:bodyPr/>
                    <a:lstStyle/>
                    <a:p>
                      <a:pPr algn="l" fontAlgn="b"/>
                      <a:r>
                        <a:rPr lang="de-DE" sz="700" b="1" i="0" u="none" strike="noStrike">
                          <a:solidFill>
                            <a:srgbClr val="000000"/>
                          </a:solidFill>
                          <a:latin typeface="Calibri"/>
                        </a:rPr>
                        <a:t>Summe III. Finanzanlagen</a:t>
                      </a:r>
                    </a:p>
                  </a:txBody>
                  <a:tcPr marL="2499" marR="2499" marT="2499" marB="0" anchor="b">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r" fontAlgn="b"/>
                      <a:r>
                        <a:rPr lang="de-DE" sz="700" b="1" i="0" u="none" strike="noStrike">
                          <a:solidFill>
                            <a:srgbClr val="000000"/>
                          </a:solidFill>
                          <a:latin typeface="Calibri"/>
                        </a:rPr>
                        <a:t>0,00</a:t>
                      </a:r>
                    </a:p>
                  </a:txBody>
                  <a:tcPr marL="2499" marR="2499" marT="2499"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r" fontAlgn="b"/>
                      <a:r>
                        <a:rPr lang="de-DE" sz="700" b="1" i="0" u="none" strike="noStrike">
                          <a:solidFill>
                            <a:srgbClr val="000000"/>
                          </a:solidFill>
                          <a:latin typeface="Calibri"/>
                        </a:rPr>
                        <a:t>0,00</a:t>
                      </a:r>
                    </a:p>
                  </a:txBody>
                  <a:tcPr marL="2499" marR="2499" marT="2499" marB="0" anchor="b">
                    <a:lnL>
                      <a:noFill/>
                    </a:lnL>
                    <a:lnR>
                      <a:noFill/>
                    </a:lnR>
                    <a:lnT>
                      <a:noFill/>
                    </a:lnT>
                    <a:lnB>
                      <a:noFill/>
                    </a:lnB>
                  </a:tcPr>
                </a:tc>
              </a:tr>
              <a:tr h="131850">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499" marR="2499" marT="2499" marB="0" anchor="b">
                    <a:lnL>
                      <a:noFill/>
                    </a:lnL>
                    <a:lnR>
                      <a:noFill/>
                    </a:lnR>
                    <a:lnT>
                      <a:noFill/>
                    </a:lnT>
                    <a:lnB>
                      <a:noFill/>
                    </a:lnB>
                  </a:tcPr>
                </a:tc>
              </a:tr>
              <a:tr h="138443">
                <a:tc gridSpan="5">
                  <a:txBody>
                    <a:bodyPr/>
                    <a:lstStyle/>
                    <a:p>
                      <a:pPr algn="l" fontAlgn="b"/>
                      <a:r>
                        <a:rPr lang="de-DE" sz="700" b="1" i="0" u="none" strike="noStrike">
                          <a:solidFill>
                            <a:srgbClr val="000000"/>
                          </a:solidFill>
                          <a:latin typeface="Calibri"/>
                        </a:rPr>
                        <a:t>Summe A. Anlagevermögen </a:t>
                      </a:r>
                    </a:p>
                  </a:txBody>
                  <a:tcPr marL="2499" marR="2499" marT="2499" marB="0" anchor="b">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r" fontAlgn="b"/>
                      <a:r>
                        <a:rPr lang="de-DE" sz="700" b="1" i="0" u="none" strike="noStrike">
                          <a:solidFill>
                            <a:srgbClr val="000000"/>
                          </a:solidFill>
                          <a:latin typeface="Calibri"/>
                        </a:rPr>
                        <a:t>3.311,23</a:t>
                      </a:r>
                    </a:p>
                  </a:txBody>
                  <a:tcPr marL="2499" marR="2499" marT="2499"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r" fontAlgn="b"/>
                      <a:r>
                        <a:rPr lang="de-DE" sz="700" b="1" i="0" u="none" strike="noStrike">
                          <a:solidFill>
                            <a:srgbClr val="000000"/>
                          </a:solidFill>
                          <a:latin typeface="Calibri"/>
                        </a:rPr>
                        <a:t>3.291,00</a:t>
                      </a:r>
                    </a:p>
                  </a:txBody>
                  <a:tcPr marL="2499" marR="2499" marT="2499" marB="0" anchor="b">
                    <a:lnL>
                      <a:noFill/>
                    </a:lnL>
                    <a:lnR>
                      <a:noFill/>
                    </a:lnR>
                    <a:lnT>
                      <a:noFill/>
                    </a:lnT>
                    <a:lnB>
                      <a:noFill/>
                    </a:lnB>
                  </a:tcPr>
                </a:tc>
              </a:tr>
              <a:tr h="138443">
                <a:tc>
                  <a:txBody>
                    <a:bodyPr/>
                    <a:lstStyle/>
                    <a:p>
                      <a:pPr algn="l" fontAlgn="b"/>
                      <a:endParaRPr lang="de-DE" sz="700" b="1"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r>
              <a:tr h="138443">
                <a:tc gridSpan="4">
                  <a:txBody>
                    <a:bodyPr/>
                    <a:lstStyle/>
                    <a:p>
                      <a:pPr algn="l" fontAlgn="b"/>
                      <a:r>
                        <a:rPr lang="de-DE" sz="700" b="1" i="0" u="none" strike="noStrike">
                          <a:solidFill>
                            <a:srgbClr val="000000"/>
                          </a:solidFill>
                          <a:latin typeface="Calibri"/>
                        </a:rPr>
                        <a:t>B. Umlaufvermögen</a:t>
                      </a:r>
                    </a:p>
                  </a:txBody>
                  <a:tcPr marL="2499" marR="2499" marT="2499" marB="0" anchor="b">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r>
              <a:tr h="131850">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gridSpan="3">
                  <a:txBody>
                    <a:bodyPr/>
                    <a:lstStyle/>
                    <a:p>
                      <a:pPr algn="l" fontAlgn="b"/>
                      <a:r>
                        <a:rPr lang="de-DE" sz="700" b="1" i="0" u="none" strike="noStrike">
                          <a:solidFill>
                            <a:srgbClr val="000000"/>
                          </a:solidFill>
                          <a:latin typeface="Calibri"/>
                        </a:rPr>
                        <a:t>I. Vorräte</a:t>
                      </a:r>
                    </a:p>
                  </a:txBody>
                  <a:tcPr marL="2499" marR="2499" marT="2499" marB="0" anchor="b">
                    <a:lnL>
                      <a:noFill/>
                    </a:lnL>
                    <a:lnR>
                      <a:noFill/>
                    </a:lnR>
                    <a:lnT>
                      <a:noFill/>
                    </a:lnT>
                    <a:lnB>
                      <a:noFill/>
                    </a:lnB>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r>
              <a:tr h="131850">
                <a:tc>
                  <a:txBody>
                    <a:bodyPr/>
                    <a:lstStyle/>
                    <a:p>
                      <a:pPr algn="l" fontAlgn="b"/>
                      <a:endParaRPr lang="de-DE" sz="700" b="1" i="0" u="none" strike="noStrike">
                        <a:solidFill>
                          <a:srgbClr val="000000"/>
                        </a:solidFill>
                        <a:latin typeface="Calibri"/>
                      </a:endParaRPr>
                    </a:p>
                  </a:txBody>
                  <a:tcPr marL="2499" marR="2499" marT="2499" marB="0" anchor="b">
                    <a:lnL>
                      <a:noFill/>
                    </a:lnL>
                    <a:lnR>
                      <a:noFill/>
                    </a:lnR>
                    <a:lnT>
                      <a:noFill/>
                    </a:lnT>
                    <a:lnB>
                      <a:noFill/>
                    </a:lnB>
                  </a:tcPr>
                </a:tc>
                <a:tc gridSpan="3">
                  <a:txBody>
                    <a:bodyPr/>
                    <a:lstStyle/>
                    <a:p>
                      <a:pPr algn="l" fontAlgn="b"/>
                      <a:r>
                        <a:rPr lang="de-DE" sz="700" b="1" i="0" u="none" strike="noStrike">
                          <a:solidFill>
                            <a:srgbClr val="000000"/>
                          </a:solidFill>
                          <a:latin typeface="Calibri"/>
                        </a:rPr>
                        <a:t>Summe I. Vorräte</a:t>
                      </a:r>
                    </a:p>
                  </a:txBody>
                  <a:tcPr marL="2499" marR="2499" marT="2499" marB="0" anchor="b">
                    <a:lnL>
                      <a:noFill/>
                    </a:lnL>
                    <a:lnR>
                      <a:noFill/>
                    </a:lnR>
                    <a:lnT>
                      <a:noFill/>
                    </a:lnT>
                    <a:lnB>
                      <a:noFill/>
                    </a:lnB>
                  </a:tcPr>
                </a:tc>
                <a:tc hMerge="1">
                  <a:txBody>
                    <a:bodyPr/>
                    <a:lstStyle/>
                    <a:p>
                      <a:endParaRPr lang="de-DE"/>
                    </a:p>
                  </a:txBody>
                  <a:tcPr/>
                </a:tc>
                <a:tc hMerge="1">
                  <a:txBody>
                    <a:bodyPr/>
                    <a:lstStyle/>
                    <a:p>
                      <a:endParaRPr lang="de-DE"/>
                    </a:p>
                  </a:txBody>
                  <a:tcPr/>
                </a:tc>
                <a:tc>
                  <a:txBody>
                    <a:bodyPr/>
                    <a:lstStyle/>
                    <a:p>
                      <a:pPr algn="l" fontAlgn="b"/>
                      <a:endParaRPr lang="de-DE" sz="700" b="1"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r" fontAlgn="b"/>
                      <a:r>
                        <a:rPr lang="de-DE" sz="700" b="1" i="0" u="none" strike="noStrike">
                          <a:solidFill>
                            <a:srgbClr val="000000"/>
                          </a:solidFill>
                          <a:latin typeface="Calibri"/>
                        </a:rPr>
                        <a:t>0,00</a:t>
                      </a:r>
                    </a:p>
                  </a:txBody>
                  <a:tcPr marL="2499" marR="2499" marT="2499"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r" fontAlgn="b"/>
                      <a:r>
                        <a:rPr lang="de-DE" sz="700" b="1" i="0" u="none" strike="noStrike">
                          <a:solidFill>
                            <a:srgbClr val="000000"/>
                          </a:solidFill>
                          <a:latin typeface="Calibri"/>
                        </a:rPr>
                        <a:t>0,00</a:t>
                      </a:r>
                    </a:p>
                  </a:txBody>
                  <a:tcPr marL="2499" marR="2499" marT="2499" marB="0" anchor="b">
                    <a:lnL>
                      <a:noFill/>
                    </a:lnL>
                    <a:lnR>
                      <a:noFill/>
                    </a:lnR>
                    <a:lnT>
                      <a:noFill/>
                    </a:lnT>
                    <a:lnB>
                      <a:noFill/>
                    </a:lnB>
                  </a:tcPr>
                </a:tc>
              </a:tr>
              <a:tr h="131850">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r>
              <a:tr h="131850">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gridSpan="5">
                  <a:txBody>
                    <a:bodyPr/>
                    <a:lstStyle/>
                    <a:p>
                      <a:pPr algn="l" fontAlgn="b"/>
                      <a:r>
                        <a:rPr lang="de-DE" sz="700" b="1" i="0" u="none" strike="noStrike">
                          <a:solidFill>
                            <a:srgbClr val="000000"/>
                          </a:solidFill>
                          <a:latin typeface="Calibri"/>
                        </a:rPr>
                        <a:t>II. Forderungen und sonstige Vermögensgegenstände</a:t>
                      </a:r>
                    </a:p>
                  </a:txBody>
                  <a:tcPr marL="2499" marR="2499" marT="2499" marB="0" anchor="b">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r>
              <a:tr h="131850">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gridSpan="4">
                  <a:txBody>
                    <a:bodyPr/>
                    <a:lstStyle/>
                    <a:p>
                      <a:pPr algn="l" fontAlgn="b"/>
                      <a:r>
                        <a:rPr lang="de-DE" sz="700" b="0" i="0" u="none" strike="noStrike">
                          <a:solidFill>
                            <a:srgbClr val="000000"/>
                          </a:solidFill>
                          <a:latin typeface="Calibri"/>
                        </a:rPr>
                        <a:t>4. sonstige Vermögensgegenstände</a:t>
                      </a:r>
                    </a:p>
                  </a:txBody>
                  <a:tcPr marL="2499" marR="2499" marT="2499" marB="0" anchor="b">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r>
              <a:tr h="131850">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gridSpan="3">
                  <a:txBody>
                    <a:bodyPr/>
                    <a:lstStyle/>
                    <a:p>
                      <a:pPr algn="l" fontAlgn="b"/>
                      <a:r>
                        <a:rPr lang="de-DE" sz="700" b="0" i="0" u="none" strike="noStrike">
                          <a:solidFill>
                            <a:srgbClr val="000000"/>
                          </a:solidFill>
                          <a:latin typeface="Calibri"/>
                        </a:rPr>
                        <a:t>1401 Abziehbare Vorsteuer 7%</a:t>
                      </a:r>
                    </a:p>
                  </a:txBody>
                  <a:tcPr marL="2499" marR="2499" marT="2499" marB="0" anchor="b">
                    <a:lnL>
                      <a:noFill/>
                    </a:lnL>
                    <a:lnR>
                      <a:noFill/>
                    </a:lnR>
                    <a:lnT>
                      <a:noFill/>
                    </a:lnT>
                    <a:lnB>
                      <a:noFill/>
                    </a:lnB>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r" fontAlgn="b"/>
                      <a:r>
                        <a:rPr lang="de-DE" sz="700" b="0" i="0" u="none" strike="noStrike">
                          <a:solidFill>
                            <a:srgbClr val="000000"/>
                          </a:solidFill>
                          <a:latin typeface="Calibri"/>
                        </a:rPr>
                        <a:t>276,94</a:t>
                      </a: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r" fontAlgn="b"/>
                      <a:r>
                        <a:rPr lang="de-DE" sz="700" b="0" i="0" u="none" strike="noStrike">
                          <a:solidFill>
                            <a:srgbClr val="000000"/>
                          </a:solidFill>
                          <a:latin typeface="Calibri"/>
                        </a:rPr>
                        <a:t>0,00</a:t>
                      </a: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r>
              <a:tr h="131850">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gridSpan="3">
                  <a:txBody>
                    <a:bodyPr/>
                    <a:lstStyle/>
                    <a:p>
                      <a:pPr algn="l" fontAlgn="b"/>
                      <a:r>
                        <a:rPr lang="de-DE" sz="700" b="0" i="0" u="none" strike="noStrike">
                          <a:solidFill>
                            <a:srgbClr val="000000"/>
                          </a:solidFill>
                          <a:latin typeface="Calibri"/>
                        </a:rPr>
                        <a:t>1406 Abziehbare Vorsteuer 19%</a:t>
                      </a:r>
                    </a:p>
                  </a:txBody>
                  <a:tcPr marL="2499" marR="2499" marT="2499" marB="0" anchor="b">
                    <a:lnL>
                      <a:noFill/>
                    </a:lnL>
                    <a:lnR>
                      <a:noFill/>
                    </a:lnR>
                    <a:lnT>
                      <a:noFill/>
                    </a:lnT>
                    <a:lnB>
                      <a:noFill/>
                    </a:lnB>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r" fontAlgn="b"/>
                      <a:r>
                        <a:rPr lang="de-DE" sz="700" b="0" i="0" u="none" strike="noStrike">
                          <a:solidFill>
                            <a:srgbClr val="000000"/>
                          </a:solidFill>
                          <a:latin typeface="Calibri"/>
                        </a:rPr>
                        <a:t>9.045,79</a:t>
                      </a: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r" fontAlgn="b"/>
                      <a:r>
                        <a:rPr lang="de-DE" sz="700" b="0" i="0" u="none" strike="noStrike">
                          <a:solidFill>
                            <a:srgbClr val="000000"/>
                          </a:solidFill>
                          <a:latin typeface="Calibri"/>
                        </a:rPr>
                        <a:t>0,00</a:t>
                      </a: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r>
              <a:tr h="131850">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gridSpan="3">
                  <a:txBody>
                    <a:bodyPr/>
                    <a:lstStyle/>
                    <a:p>
                      <a:pPr algn="l" fontAlgn="b"/>
                      <a:r>
                        <a:rPr lang="de-DE" sz="700" b="0" i="0" u="none" strike="noStrike">
                          <a:solidFill>
                            <a:srgbClr val="000000"/>
                          </a:solidFill>
                          <a:latin typeface="Calibri"/>
                        </a:rPr>
                        <a:t>1422 Umsatzsteuerforderungen Vorjahr</a:t>
                      </a:r>
                    </a:p>
                  </a:txBody>
                  <a:tcPr marL="2499" marR="2499" marT="2499" marB="0" anchor="b">
                    <a:lnL>
                      <a:noFill/>
                    </a:lnL>
                    <a:lnR>
                      <a:noFill/>
                    </a:lnR>
                    <a:lnT>
                      <a:noFill/>
                    </a:lnT>
                    <a:lnB>
                      <a:noFill/>
                    </a:lnB>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r" fontAlgn="b"/>
                      <a:r>
                        <a:rPr lang="de-DE" sz="700" b="0" i="0" u="none" strike="noStrike">
                          <a:solidFill>
                            <a:srgbClr val="000000"/>
                          </a:solidFill>
                          <a:latin typeface="Calibri"/>
                        </a:rPr>
                        <a:t>0,00</a:t>
                      </a: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r" fontAlgn="b"/>
                      <a:r>
                        <a:rPr lang="de-DE" sz="700" b="0" i="0" u="none" strike="noStrike">
                          <a:solidFill>
                            <a:srgbClr val="000000"/>
                          </a:solidFill>
                          <a:latin typeface="Calibri"/>
                        </a:rPr>
                        <a:t>1880,78</a:t>
                      </a: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r>
              <a:tr h="131850">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gridSpan="2">
                  <a:txBody>
                    <a:bodyPr/>
                    <a:lstStyle/>
                    <a:p>
                      <a:pPr algn="l" fontAlgn="b"/>
                      <a:r>
                        <a:rPr lang="de-DE" sz="700" b="0" i="0" u="none" strike="noStrike">
                          <a:solidFill>
                            <a:srgbClr val="000000"/>
                          </a:solidFill>
                          <a:latin typeface="Calibri"/>
                        </a:rPr>
                        <a:t>3801 Umsatzsteuer 7% </a:t>
                      </a:r>
                    </a:p>
                  </a:txBody>
                  <a:tcPr marL="2499" marR="2499" marT="2499" marB="0" anchor="b">
                    <a:lnL>
                      <a:noFill/>
                    </a:lnL>
                    <a:lnR>
                      <a:noFill/>
                    </a:lnR>
                    <a:lnT>
                      <a:noFill/>
                    </a:lnT>
                    <a:lnB>
                      <a:noFill/>
                    </a:lnB>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r" fontAlgn="b"/>
                      <a:r>
                        <a:rPr lang="de-DE" sz="700" b="0" i="0" u="none" strike="noStrike">
                          <a:solidFill>
                            <a:srgbClr val="000000"/>
                          </a:solidFill>
                          <a:latin typeface="Calibri"/>
                        </a:rPr>
                        <a:t>0,52</a:t>
                      </a: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r" fontAlgn="b"/>
                      <a:r>
                        <a:rPr lang="de-DE" sz="700" b="0" i="0" u="none" strike="noStrike">
                          <a:solidFill>
                            <a:srgbClr val="000000"/>
                          </a:solidFill>
                          <a:latin typeface="Calibri"/>
                        </a:rPr>
                        <a:t>0,00</a:t>
                      </a: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r>
              <a:tr h="131850">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gridSpan="2">
                  <a:txBody>
                    <a:bodyPr/>
                    <a:lstStyle/>
                    <a:p>
                      <a:pPr algn="l" fontAlgn="b"/>
                      <a:r>
                        <a:rPr lang="de-DE" sz="700" b="0" i="0" u="none" strike="noStrike">
                          <a:solidFill>
                            <a:srgbClr val="000000"/>
                          </a:solidFill>
                          <a:latin typeface="Calibri"/>
                        </a:rPr>
                        <a:t>3806 Umsatzsteuer 19% </a:t>
                      </a:r>
                    </a:p>
                  </a:txBody>
                  <a:tcPr marL="2499" marR="2499" marT="2499" marB="0" anchor="b">
                    <a:lnL>
                      <a:noFill/>
                    </a:lnL>
                    <a:lnR>
                      <a:noFill/>
                    </a:lnR>
                    <a:lnT>
                      <a:noFill/>
                    </a:lnT>
                    <a:lnB>
                      <a:noFill/>
                    </a:lnB>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r" fontAlgn="b"/>
                      <a:r>
                        <a:rPr lang="de-DE" sz="700" b="0" i="0" u="none" strike="noStrike">
                          <a:solidFill>
                            <a:srgbClr val="000000"/>
                          </a:solidFill>
                          <a:latin typeface="Calibri"/>
                        </a:rPr>
                        <a:t>-16.943,85</a:t>
                      </a: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r" fontAlgn="b"/>
                      <a:r>
                        <a:rPr lang="de-DE" sz="700" b="0" i="0" u="none" strike="noStrike">
                          <a:solidFill>
                            <a:srgbClr val="000000"/>
                          </a:solidFill>
                          <a:latin typeface="Calibri"/>
                        </a:rPr>
                        <a:t>0,00</a:t>
                      </a: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r>
              <a:tr h="131850">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gridSpan="3">
                  <a:txBody>
                    <a:bodyPr/>
                    <a:lstStyle/>
                    <a:p>
                      <a:pPr algn="l" fontAlgn="b"/>
                      <a:r>
                        <a:rPr lang="de-DE" sz="700" b="0" i="0" u="none" strike="noStrike">
                          <a:solidFill>
                            <a:srgbClr val="000000"/>
                          </a:solidFill>
                          <a:latin typeface="Calibri"/>
                        </a:rPr>
                        <a:t>3820 Umsatzsteuervorauszahlungen </a:t>
                      </a:r>
                    </a:p>
                  </a:txBody>
                  <a:tcPr marL="2499" marR="2499" marT="2499" marB="0" anchor="b">
                    <a:lnL>
                      <a:noFill/>
                    </a:lnL>
                    <a:lnR>
                      <a:noFill/>
                    </a:lnR>
                    <a:lnT>
                      <a:noFill/>
                    </a:lnT>
                    <a:lnB>
                      <a:noFill/>
                    </a:lnB>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r" fontAlgn="b"/>
                      <a:r>
                        <a:rPr lang="de-DE" sz="700" b="0" i="0" u="none" strike="noStrike">
                          <a:solidFill>
                            <a:srgbClr val="000000"/>
                          </a:solidFill>
                          <a:latin typeface="Calibri"/>
                        </a:rPr>
                        <a:t>7.620,98</a:t>
                      </a: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r" fontAlgn="b"/>
                      <a:r>
                        <a:rPr lang="de-DE" sz="700" b="0" i="0" u="none" strike="noStrike">
                          <a:solidFill>
                            <a:srgbClr val="000000"/>
                          </a:solidFill>
                          <a:latin typeface="Calibri"/>
                        </a:rPr>
                        <a:t>0,00</a:t>
                      </a: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r>
              <a:tr h="131850">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gridSpan="3">
                  <a:txBody>
                    <a:bodyPr/>
                    <a:lstStyle/>
                    <a:p>
                      <a:pPr algn="l" fontAlgn="b"/>
                      <a:r>
                        <a:rPr lang="de-DE" sz="700" b="0" i="0" u="none" strike="noStrike">
                          <a:solidFill>
                            <a:srgbClr val="000000"/>
                          </a:solidFill>
                          <a:latin typeface="Calibri"/>
                        </a:rPr>
                        <a:t>3840 Umsatzsteuer laufendes Jahr </a:t>
                      </a:r>
                    </a:p>
                  </a:txBody>
                  <a:tcPr marL="2499" marR="2499" marT="2499" marB="0" anchor="b">
                    <a:lnL>
                      <a:noFill/>
                    </a:lnL>
                    <a:lnR>
                      <a:noFill/>
                    </a:lnR>
                    <a:lnT>
                      <a:noFill/>
                    </a:lnT>
                    <a:lnB>
                      <a:noFill/>
                    </a:lnB>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r" fontAlgn="b"/>
                      <a:r>
                        <a:rPr lang="de-DE" sz="700" b="0" i="0" u="none" strike="noStrike">
                          <a:solidFill>
                            <a:srgbClr val="000000"/>
                          </a:solidFill>
                          <a:latin typeface="Calibri"/>
                        </a:rPr>
                        <a:t>280,68</a:t>
                      </a: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r" fontAlgn="b"/>
                      <a:r>
                        <a:rPr lang="de-DE" sz="700" b="0" i="0" u="none" strike="noStrike">
                          <a:solidFill>
                            <a:srgbClr val="000000"/>
                          </a:solidFill>
                          <a:latin typeface="Calibri"/>
                        </a:rPr>
                        <a:t>0,00</a:t>
                      </a: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r>
              <a:tr h="247840">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gridSpan="2">
                  <a:txBody>
                    <a:bodyPr/>
                    <a:lstStyle/>
                    <a:p>
                      <a:pPr algn="l" fontAlgn="b"/>
                      <a:r>
                        <a:rPr lang="de-DE" sz="700" b="0" i="0" u="none" strike="noStrike">
                          <a:solidFill>
                            <a:srgbClr val="000000"/>
                          </a:solidFill>
                          <a:latin typeface="Calibri"/>
                        </a:rPr>
                        <a:t>3841 Umsatzsteuer Vorjahr </a:t>
                      </a:r>
                    </a:p>
                  </a:txBody>
                  <a:tcPr marL="2499" marR="2499" marT="2499" marB="0" anchor="b">
                    <a:lnL>
                      <a:noFill/>
                    </a:lnL>
                    <a:lnR>
                      <a:noFill/>
                    </a:lnR>
                    <a:lnT>
                      <a:noFill/>
                    </a:lnT>
                    <a:lnB>
                      <a:noFill/>
                    </a:lnB>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r" fontAlgn="b"/>
                      <a:r>
                        <a:rPr lang="de-DE" sz="700" b="0" i="0" u="none" strike="noStrike">
                          <a:solidFill>
                            <a:srgbClr val="000000"/>
                          </a:solidFill>
                          <a:latin typeface="Calibri"/>
                        </a:rPr>
                        <a:t>0,00</a:t>
                      </a: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r" fontAlgn="b"/>
                      <a:r>
                        <a:rPr lang="de-DE" sz="700" b="0" i="0" u="none" strike="noStrike">
                          <a:solidFill>
                            <a:srgbClr val="000000"/>
                          </a:solidFill>
                          <a:latin typeface="Calibri"/>
                        </a:rPr>
                        <a:t>0,00</a:t>
                      </a: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r>
              <a:tr h="131850">
                <a:tc>
                  <a:txBody>
                    <a:bodyPr/>
                    <a:lstStyle/>
                    <a:p>
                      <a:pPr algn="l" fontAlgn="b"/>
                      <a:endParaRPr lang="de-DE" sz="700" b="1" i="0" u="none" strike="noStrike">
                        <a:solidFill>
                          <a:srgbClr val="000000"/>
                        </a:solidFill>
                        <a:latin typeface="Calibri"/>
                      </a:endParaRPr>
                    </a:p>
                  </a:txBody>
                  <a:tcPr marL="2499" marR="2499" marT="2499" marB="0" anchor="b">
                    <a:lnL>
                      <a:noFill/>
                    </a:lnL>
                    <a:lnR>
                      <a:noFill/>
                    </a:lnR>
                    <a:lnT>
                      <a:noFill/>
                    </a:lnT>
                    <a:lnB>
                      <a:noFill/>
                    </a:lnB>
                  </a:tcPr>
                </a:tc>
                <a:tc gridSpan="7">
                  <a:txBody>
                    <a:bodyPr/>
                    <a:lstStyle/>
                    <a:p>
                      <a:pPr algn="l" fontAlgn="b"/>
                      <a:r>
                        <a:rPr lang="de-DE" sz="700" b="1" i="0" u="none" strike="noStrike">
                          <a:solidFill>
                            <a:srgbClr val="000000"/>
                          </a:solidFill>
                          <a:latin typeface="Calibri"/>
                        </a:rPr>
                        <a:t>Summe II. Forderungen und sonstige Vermögensgegenstände</a:t>
                      </a:r>
                    </a:p>
                  </a:txBody>
                  <a:tcPr marL="2499" marR="2499" marT="2499" marB="0" anchor="b">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b"/>
                      <a:endParaRPr lang="de-DE" sz="700" b="1"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r" fontAlgn="b"/>
                      <a:r>
                        <a:rPr lang="de-DE" sz="700" b="1" i="0" u="none" strike="noStrike">
                          <a:solidFill>
                            <a:srgbClr val="000000"/>
                          </a:solidFill>
                          <a:latin typeface="Calibri"/>
                        </a:rPr>
                        <a:t>281,06</a:t>
                      </a:r>
                    </a:p>
                  </a:txBody>
                  <a:tcPr marL="2499" marR="2499" marT="2499"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r" fontAlgn="b"/>
                      <a:r>
                        <a:rPr lang="de-DE" sz="700" b="1" i="0" u="none" strike="noStrike">
                          <a:solidFill>
                            <a:srgbClr val="000000"/>
                          </a:solidFill>
                          <a:latin typeface="Calibri"/>
                        </a:rPr>
                        <a:t>1.880,78</a:t>
                      </a:r>
                    </a:p>
                  </a:txBody>
                  <a:tcPr marL="2499" marR="2499" marT="2499" marB="0" anchor="b">
                    <a:lnL>
                      <a:noFill/>
                    </a:lnL>
                    <a:lnR>
                      <a:noFill/>
                    </a:lnR>
                    <a:lnT>
                      <a:noFill/>
                    </a:lnT>
                    <a:lnB>
                      <a:noFill/>
                    </a:lnB>
                  </a:tcPr>
                </a:tc>
              </a:tr>
              <a:tr h="131850">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r>
              <a:tr h="131850">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gridSpan="3">
                  <a:txBody>
                    <a:bodyPr/>
                    <a:lstStyle/>
                    <a:p>
                      <a:pPr algn="l" fontAlgn="b"/>
                      <a:r>
                        <a:rPr lang="de-DE" sz="700" b="0" i="0" u="none" strike="noStrike">
                          <a:solidFill>
                            <a:srgbClr val="000000"/>
                          </a:solidFill>
                          <a:latin typeface="Calibri"/>
                        </a:rPr>
                        <a:t>III. Wertpapiere</a:t>
                      </a:r>
                    </a:p>
                  </a:txBody>
                  <a:tcPr marL="2499" marR="2499" marT="2499" marB="0" anchor="b">
                    <a:lnL>
                      <a:noFill/>
                    </a:lnL>
                    <a:lnR>
                      <a:noFill/>
                    </a:lnR>
                    <a:lnT>
                      <a:noFill/>
                    </a:lnT>
                    <a:lnB>
                      <a:noFill/>
                    </a:lnB>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r>
              <a:tr h="131850">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gridSpan="4">
                  <a:txBody>
                    <a:bodyPr/>
                    <a:lstStyle/>
                    <a:p>
                      <a:pPr algn="l" fontAlgn="b"/>
                      <a:r>
                        <a:rPr lang="de-DE" sz="700" b="0" i="0" u="none" strike="noStrike">
                          <a:solidFill>
                            <a:srgbClr val="000000"/>
                          </a:solidFill>
                          <a:latin typeface="Calibri"/>
                        </a:rPr>
                        <a:t>Summe III. Wertpapiere </a:t>
                      </a:r>
                    </a:p>
                  </a:txBody>
                  <a:tcPr marL="2499" marR="2499" marT="2499" marB="0" anchor="b">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r" fontAlgn="b"/>
                      <a:r>
                        <a:rPr lang="de-DE" sz="700" b="1" i="0" u="none" strike="noStrike">
                          <a:solidFill>
                            <a:srgbClr val="000000"/>
                          </a:solidFill>
                          <a:latin typeface="Calibri"/>
                        </a:rPr>
                        <a:t>0,00</a:t>
                      </a:r>
                    </a:p>
                  </a:txBody>
                  <a:tcPr marL="2499" marR="2499" marT="2499"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r" fontAlgn="b"/>
                      <a:r>
                        <a:rPr lang="de-DE" sz="700" b="1" i="0" u="none" strike="noStrike">
                          <a:solidFill>
                            <a:srgbClr val="000000"/>
                          </a:solidFill>
                          <a:latin typeface="Calibri"/>
                        </a:rPr>
                        <a:t>0,00</a:t>
                      </a:r>
                    </a:p>
                  </a:txBody>
                  <a:tcPr marL="2499" marR="2499" marT="2499" marB="0" anchor="b">
                    <a:lnL>
                      <a:noFill/>
                    </a:lnL>
                    <a:lnR>
                      <a:noFill/>
                    </a:lnR>
                    <a:lnT>
                      <a:noFill/>
                    </a:lnT>
                    <a:lnB>
                      <a:noFill/>
                    </a:lnB>
                  </a:tcPr>
                </a:tc>
              </a:tr>
              <a:tr h="131850">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r>
              <a:tr h="247840">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gridSpan="5">
                  <a:txBody>
                    <a:bodyPr/>
                    <a:lstStyle/>
                    <a:p>
                      <a:pPr algn="l" fontAlgn="t"/>
                      <a:r>
                        <a:rPr lang="de-DE" sz="700" b="0" i="0" u="none" strike="noStrike">
                          <a:solidFill>
                            <a:srgbClr val="000000"/>
                          </a:solidFill>
                          <a:latin typeface="Calibri"/>
                        </a:rPr>
                        <a:t>IV. Schecks, Kassenbestand, Bundesbank- und Postgiroguthaben, Guthaben bei Kreditinstituten</a:t>
                      </a:r>
                    </a:p>
                  </a:txBody>
                  <a:tcPr marL="2499" marR="2499" marT="2499" marB="0">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r>
              <a:tr h="131850">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gridSpan="2">
                  <a:txBody>
                    <a:bodyPr/>
                    <a:lstStyle/>
                    <a:p>
                      <a:pPr algn="l" fontAlgn="b"/>
                      <a:r>
                        <a:rPr lang="de-DE" sz="700" b="0" i="0" u="none" strike="noStrike">
                          <a:solidFill>
                            <a:srgbClr val="000000"/>
                          </a:solidFill>
                          <a:latin typeface="Calibri"/>
                        </a:rPr>
                        <a:t>1600 Kasse </a:t>
                      </a:r>
                    </a:p>
                  </a:txBody>
                  <a:tcPr marL="2499" marR="2499" marT="2499" marB="0" anchor="b">
                    <a:lnL>
                      <a:noFill/>
                    </a:lnL>
                    <a:lnR>
                      <a:noFill/>
                    </a:lnR>
                    <a:lnT>
                      <a:noFill/>
                    </a:lnT>
                    <a:lnB>
                      <a:noFill/>
                    </a:lnB>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r" fontAlgn="b"/>
                      <a:r>
                        <a:rPr lang="de-DE" sz="700" b="0" i="0" u="none" strike="noStrike">
                          <a:solidFill>
                            <a:srgbClr val="000000"/>
                          </a:solidFill>
                          <a:latin typeface="Calibri"/>
                        </a:rPr>
                        <a:t>463,33</a:t>
                      </a: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r" fontAlgn="b"/>
                      <a:r>
                        <a:rPr lang="de-DE" sz="700" b="0" i="0" u="none" strike="noStrike">
                          <a:solidFill>
                            <a:srgbClr val="000000"/>
                          </a:solidFill>
                          <a:latin typeface="Calibri"/>
                        </a:rPr>
                        <a:t>66,33</a:t>
                      </a: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r>
              <a:tr h="131850">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gridSpan="2">
                  <a:txBody>
                    <a:bodyPr/>
                    <a:lstStyle/>
                    <a:p>
                      <a:pPr algn="l" fontAlgn="b"/>
                      <a:r>
                        <a:rPr lang="de-DE" sz="700" b="0" i="0" u="none" strike="noStrike">
                          <a:solidFill>
                            <a:srgbClr val="000000"/>
                          </a:solidFill>
                          <a:latin typeface="Calibri"/>
                        </a:rPr>
                        <a:t>1700 Postbank </a:t>
                      </a:r>
                    </a:p>
                  </a:txBody>
                  <a:tcPr marL="2499" marR="2499" marT="2499" marB="0" anchor="b">
                    <a:lnL>
                      <a:noFill/>
                    </a:lnL>
                    <a:lnR>
                      <a:noFill/>
                    </a:lnR>
                    <a:lnT>
                      <a:noFill/>
                    </a:lnT>
                    <a:lnB>
                      <a:noFill/>
                    </a:lnB>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r" fontAlgn="b"/>
                      <a:r>
                        <a:rPr lang="de-DE" sz="700" b="0" i="0" u="none" strike="noStrike">
                          <a:solidFill>
                            <a:srgbClr val="000000"/>
                          </a:solidFill>
                          <a:latin typeface="Calibri"/>
                        </a:rPr>
                        <a:t>100,97</a:t>
                      </a: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r>
              <a:tr h="131850">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gridSpan="3">
                  <a:txBody>
                    <a:bodyPr/>
                    <a:lstStyle/>
                    <a:p>
                      <a:pPr algn="l" fontAlgn="b"/>
                      <a:r>
                        <a:rPr lang="de-DE" sz="700" b="0" i="0" u="none" strike="noStrike">
                          <a:solidFill>
                            <a:srgbClr val="000000"/>
                          </a:solidFill>
                          <a:latin typeface="Calibri"/>
                        </a:rPr>
                        <a:t>1800 Hypo Vereinsbank</a:t>
                      </a:r>
                    </a:p>
                  </a:txBody>
                  <a:tcPr marL="2499" marR="2499" marT="2499" marB="0" anchor="b">
                    <a:lnL>
                      <a:noFill/>
                    </a:lnL>
                    <a:lnR>
                      <a:noFill/>
                    </a:lnR>
                    <a:lnT>
                      <a:noFill/>
                    </a:lnT>
                    <a:lnB>
                      <a:noFill/>
                    </a:lnB>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r" fontAlgn="b"/>
                      <a:r>
                        <a:rPr lang="de-DE" sz="700" b="0" i="0" u="none" strike="noStrike">
                          <a:solidFill>
                            <a:srgbClr val="000000"/>
                          </a:solidFill>
                          <a:latin typeface="Calibri"/>
                        </a:rPr>
                        <a:t>26,90</a:t>
                      </a: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r" fontAlgn="b"/>
                      <a:r>
                        <a:rPr lang="de-DE" sz="700" b="0" i="0" u="none" strike="noStrike">
                          <a:solidFill>
                            <a:srgbClr val="000000"/>
                          </a:solidFill>
                          <a:latin typeface="Calibri"/>
                        </a:rPr>
                        <a:t>15.296,53</a:t>
                      </a: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r>
              <a:tr h="131850">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gridSpan="2">
                  <a:txBody>
                    <a:bodyPr/>
                    <a:lstStyle/>
                    <a:p>
                      <a:pPr algn="l" fontAlgn="b"/>
                      <a:r>
                        <a:rPr lang="de-DE" sz="700" b="0" i="0" u="none" strike="noStrike">
                          <a:solidFill>
                            <a:srgbClr val="000000"/>
                          </a:solidFill>
                          <a:latin typeface="Calibri"/>
                        </a:rPr>
                        <a:t>1830 Sparkasse</a:t>
                      </a:r>
                    </a:p>
                  </a:txBody>
                  <a:tcPr marL="2499" marR="2499" marT="2499" marB="0" anchor="b">
                    <a:lnL>
                      <a:noFill/>
                    </a:lnL>
                    <a:lnR>
                      <a:noFill/>
                    </a:lnR>
                    <a:lnT>
                      <a:noFill/>
                    </a:lnT>
                    <a:lnB>
                      <a:noFill/>
                    </a:lnB>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r" fontAlgn="b"/>
                      <a:r>
                        <a:rPr lang="de-DE" sz="700" b="0" i="0" u="none" strike="noStrike">
                          <a:solidFill>
                            <a:srgbClr val="000000"/>
                          </a:solidFill>
                          <a:latin typeface="Calibri"/>
                        </a:rPr>
                        <a:t>145,36</a:t>
                      </a: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r>
              <a:tr h="303255">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gridSpan="7">
                  <a:txBody>
                    <a:bodyPr/>
                    <a:lstStyle/>
                    <a:p>
                      <a:pPr algn="l" fontAlgn="t"/>
                      <a:r>
                        <a:rPr lang="de-DE" sz="700" b="1" i="0" u="none" strike="noStrike">
                          <a:solidFill>
                            <a:srgbClr val="000000"/>
                          </a:solidFill>
                          <a:latin typeface="Calibri"/>
                        </a:rPr>
                        <a:t>Summe IV. Schecks, Kassenbestand, Bundesbank- und Postgiroguthaben, Guthaben bei Kreditinstituten</a:t>
                      </a:r>
                    </a:p>
                  </a:txBody>
                  <a:tcPr marL="2499" marR="2499" marT="2499" marB="0">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r" fontAlgn="b"/>
                      <a:r>
                        <a:rPr lang="de-DE" sz="700" b="1" i="0" u="none" strike="noStrike">
                          <a:solidFill>
                            <a:srgbClr val="000000"/>
                          </a:solidFill>
                          <a:latin typeface="Calibri"/>
                        </a:rPr>
                        <a:t>490,23</a:t>
                      </a:r>
                    </a:p>
                  </a:txBody>
                  <a:tcPr marL="2499" marR="2499" marT="2499"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r" fontAlgn="b"/>
                      <a:r>
                        <a:rPr lang="de-DE" sz="700" b="1" i="0" u="none" strike="noStrike">
                          <a:solidFill>
                            <a:srgbClr val="000000"/>
                          </a:solidFill>
                          <a:latin typeface="Calibri"/>
                        </a:rPr>
                        <a:t>15.609,19</a:t>
                      </a:r>
                    </a:p>
                  </a:txBody>
                  <a:tcPr marL="2499" marR="2499" marT="2499" marB="0" anchor="b">
                    <a:lnL>
                      <a:noFill/>
                    </a:lnL>
                    <a:lnR>
                      <a:noFill/>
                    </a:lnR>
                    <a:lnT>
                      <a:noFill/>
                    </a:lnT>
                    <a:lnB>
                      <a:noFill/>
                    </a:lnB>
                  </a:tcPr>
                </a:tc>
              </a:tr>
              <a:tr h="127217">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r>
              <a:tr h="138443">
                <a:tc gridSpan="5">
                  <a:txBody>
                    <a:bodyPr/>
                    <a:lstStyle/>
                    <a:p>
                      <a:pPr algn="l" fontAlgn="b"/>
                      <a:r>
                        <a:rPr lang="de-DE" sz="700" b="1" i="0" u="none" strike="noStrike">
                          <a:solidFill>
                            <a:srgbClr val="000000"/>
                          </a:solidFill>
                          <a:latin typeface="Calibri"/>
                        </a:rPr>
                        <a:t>Summe B. Umlaufvermögen </a:t>
                      </a:r>
                    </a:p>
                  </a:txBody>
                  <a:tcPr marL="2499" marR="2499" marT="2499" marB="0" anchor="b">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r" fontAlgn="b"/>
                      <a:r>
                        <a:rPr lang="de-DE" sz="700" b="1" i="0" u="none" strike="noStrike">
                          <a:solidFill>
                            <a:srgbClr val="000000"/>
                          </a:solidFill>
                          <a:latin typeface="Calibri"/>
                        </a:rPr>
                        <a:t>771,29</a:t>
                      </a:r>
                    </a:p>
                  </a:txBody>
                  <a:tcPr marL="2499" marR="2499" marT="2499"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r" fontAlgn="b"/>
                      <a:r>
                        <a:rPr lang="de-DE" sz="700" b="1" i="0" u="none" strike="noStrike">
                          <a:solidFill>
                            <a:srgbClr val="000000"/>
                          </a:solidFill>
                          <a:latin typeface="Calibri"/>
                        </a:rPr>
                        <a:t>17.489,97</a:t>
                      </a:r>
                    </a:p>
                  </a:txBody>
                  <a:tcPr marL="2499" marR="2499" marT="2499" marB="0" anchor="b">
                    <a:lnL>
                      <a:noFill/>
                    </a:lnL>
                    <a:lnR>
                      <a:noFill/>
                    </a:lnR>
                    <a:lnT>
                      <a:noFill/>
                    </a:lnT>
                    <a:lnB>
                      <a:noFill/>
                    </a:lnB>
                  </a:tcPr>
                </a:tc>
              </a:tr>
              <a:tr h="127217">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r>
              <a:tr h="138443">
                <a:tc gridSpan="5">
                  <a:txBody>
                    <a:bodyPr/>
                    <a:lstStyle/>
                    <a:p>
                      <a:pPr algn="l" fontAlgn="b"/>
                      <a:r>
                        <a:rPr lang="de-DE" sz="700" b="1" i="0" u="none" strike="noStrike">
                          <a:solidFill>
                            <a:srgbClr val="000000"/>
                          </a:solidFill>
                          <a:latin typeface="Calibri"/>
                        </a:rPr>
                        <a:t>C. Rechnungsabgrenzungsposten </a:t>
                      </a:r>
                    </a:p>
                  </a:txBody>
                  <a:tcPr marL="2499" marR="2499" marT="2499" marB="0" anchor="b">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r>
                        <a:rPr lang="de-DE" sz="700" b="0" i="0" u="none" strike="noStrike">
                          <a:solidFill>
                            <a:srgbClr val="000000"/>
                          </a:solidFill>
                          <a:latin typeface="Calibri"/>
                        </a:rPr>
                        <a:t> </a:t>
                      </a: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r>
              <a:tr h="138443">
                <a:tc>
                  <a:txBody>
                    <a:bodyPr/>
                    <a:lstStyle/>
                    <a:p>
                      <a:pPr algn="l" fontAlgn="b"/>
                      <a:endParaRPr lang="de-DE" sz="700" b="1"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gridSpan="4">
                  <a:txBody>
                    <a:bodyPr/>
                    <a:lstStyle/>
                    <a:p>
                      <a:pPr algn="l" fontAlgn="b"/>
                      <a:r>
                        <a:rPr lang="de-DE" sz="700" b="0" i="0" u="none" strike="noStrike" dirty="0">
                          <a:solidFill>
                            <a:srgbClr val="000000"/>
                          </a:solidFill>
                          <a:latin typeface="Calibri"/>
                        </a:rPr>
                        <a:t>1900 Leasing-Sonderzahlung </a:t>
                      </a:r>
                      <a:r>
                        <a:rPr lang="de-DE" sz="700" b="0" i="0" u="none" strike="noStrike" dirty="0" err="1" smtClean="0">
                          <a:solidFill>
                            <a:srgbClr val="000000"/>
                          </a:solidFill>
                          <a:latin typeface="Calibri"/>
                        </a:rPr>
                        <a:t>Fzg</a:t>
                      </a:r>
                      <a:r>
                        <a:rPr lang="de-DE" sz="700" b="0" i="0" u="none" strike="noStrike" dirty="0" smtClean="0">
                          <a:solidFill>
                            <a:srgbClr val="000000"/>
                          </a:solidFill>
                          <a:latin typeface="Calibri"/>
                        </a:rPr>
                        <a:t>. 1  XX-XX 123</a:t>
                      </a:r>
                      <a:endParaRPr lang="de-DE" sz="700" b="0" i="0" u="none" strike="noStrike" dirty="0">
                        <a:solidFill>
                          <a:srgbClr val="000000"/>
                        </a:solidFill>
                        <a:latin typeface="Calibri"/>
                      </a:endParaRPr>
                    </a:p>
                  </a:txBody>
                  <a:tcPr marL="2499" marR="2499" marT="2499" marB="0" anchor="b">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r" fontAlgn="b"/>
                      <a:r>
                        <a:rPr lang="de-DE" sz="700" b="0" i="0" u="none" strike="noStrike">
                          <a:solidFill>
                            <a:srgbClr val="000000"/>
                          </a:solidFill>
                          <a:latin typeface="Calibri"/>
                        </a:rPr>
                        <a:t>0,00</a:t>
                      </a: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r" fontAlgn="b"/>
                      <a:r>
                        <a:rPr lang="de-DE" sz="700" b="0" i="0" u="none" strike="noStrike">
                          <a:solidFill>
                            <a:srgbClr val="000000"/>
                          </a:solidFill>
                          <a:latin typeface="Calibri"/>
                        </a:rPr>
                        <a:t>539,21</a:t>
                      </a: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r>
              <a:tr h="138443">
                <a:tc>
                  <a:txBody>
                    <a:bodyPr/>
                    <a:lstStyle/>
                    <a:p>
                      <a:pPr algn="l" fontAlgn="b"/>
                      <a:endParaRPr lang="de-DE" sz="700" b="1" i="0" u="none" strike="noStrike">
                        <a:solidFill>
                          <a:srgbClr val="000000"/>
                        </a:solidFill>
                        <a:latin typeface="Calibri"/>
                      </a:endParaRPr>
                    </a:p>
                  </a:txBody>
                  <a:tcPr marL="2499" marR="2499" marT="2499" marB="0" anchor="b">
                    <a:lnL>
                      <a:noFill/>
                    </a:lnL>
                    <a:lnR>
                      <a:noFill/>
                    </a:lnR>
                    <a:lnT>
                      <a:noFill/>
                    </a:lnT>
                    <a:lnB>
                      <a:noFill/>
                    </a:lnB>
                  </a:tcPr>
                </a:tc>
                <a:tc gridSpan="5">
                  <a:txBody>
                    <a:bodyPr/>
                    <a:lstStyle/>
                    <a:p>
                      <a:pPr algn="l" fontAlgn="b"/>
                      <a:r>
                        <a:rPr lang="de-DE" sz="700" b="1" i="0" u="none" strike="noStrike">
                          <a:solidFill>
                            <a:srgbClr val="000000"/>
                          </a:solidFill>
                          <a:latin typeface="Calibri"/>
                        </a:rPr>
                        <a:t>Summe C. Rechnungsabgrenzungsposten</a:t>
                      </a:r>
                    </a:p>
                  </a:txBody>
                  <a:tcPr marL="2499" marR="2499" marT="2499" marB="0" anchor="b">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b"/>
                      <a:endParaRPr lang="de-DE" sz="700" b="1"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r" fontAlgn="b"/>
                      <a:r>
                        <a:rPr lang="de-DE" sz="700" b="1" i="0" u="none" strike="noStrike">
                          <a:solidFill>
                            <a:srgbClr val="000000"/>
                          </a:solidFill>
                          <a:latin typeface="Calibri"/>
                        </a:rPr>
                        <a:t>0,00</a:t>
                      </a:r>
                    </a:p>
                  </a:txBody>
                  <a:tcPr marL="2499" marR="2499" marT="2499"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r" fontAlgn="b"/>
                      <a:r>
                        <a:rPr lang="de-DE" sz="700" b="1" i="0" u="none" strike="noStrike">
                          <a:solidFill>
                            <a:srgbClr val="000000"/>
                          </a:solidFill>
                          <a:latin typeface="Calibri"/>
                        </a:rPr>
                        <a:t>539,21</a:t>
                      </a:r>
                    </a:p>
                  </a:txBody>
                  <a:tcPr marL="2499" marR="2499" marT="2499" marB="0" anchor="b">
                    <a:lnL>
                      <a:noFill/>
                    </a:lnL>
                    <a:lnR>
                      <a:noFill/>
                    </a:lnR>
                    <a:lnT>
                      <a:noFill/>
                    </a:lnT>
                    <a:lnB>
                      <a:noFill/>
                    </a:lnB>
                  </a:tcPr>
                </a:tc>
              </a:tr>
              <a:tr h="133169">
                <a:tc>
                  <a:txBody>
                    <a:bodyPr/>
                    <a:lstStyle/>
                    <a:p>
                      <a:pPr algn="l" fontAlgn="b"/>
                      <a:endParaRPr lang="de-DE" sz="700" b="1"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499" marR="2499" marT="2499" marB="0" anchor="b">
                    <a:lnL>
                      <a:noFill/>
                    </a:lnL>
                    <a:lnR>
                      <a:noFill/>
                    </a:lnR>
                    <a:lnT>
                      <a:noFill/>
                    </a:lnT>
                    <a:lnB>
                      <a:noFill/>
                    </a:lnB>
                  </a:tcPr>
                </a:tc>
              </a:tr>
              <a:tr h="138443">
                <a:tc gridSpan="6">
                  <a:txBody>
                    <a:bodyPr/>
                    <a:lstStyle/>
                    <a:p>
                      <a:pPr algn="l" fontAlgn="b"/>
                      <a:r>
                        <a:rPr lang="de-DE" sz="700" b="1" i="0" u="none" strike="noStrike">
                          <a:solidFill>
                            <a:srgbClr val="000000"/>
                          </a:solidFill>
                          <a:latin typeface="Calibri"/>
                        </a:rPr>
                        <a:t>D. nicht durch Eigenkapital gedeckter Fehlbetrag</a:t>
                      </a:r>
                    </a:p>
                  </a:txBody>
                  <a:tcPr marL="2499" marR="2499" marT="2499" marB="0" anchor="b">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r>
              <a:tr h="131850">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gridSpan="4">
                  <a:txBody>
                    <a:bodyPr/>
                    <a:lstStyle/>
                    <a:p>
                      <a:pPr algn="l" fontAlgn="b"/>
                      <a:r>
                        <a:rPr lang="de-DE" sz="700" b="0" i="0" u="none" strike="noStrike">
                          <a:solidFill>
                            <a:srgbClr val="000000"/>
                          </a:solidFill>
                          <a:latin typeface="Calibri"/>
                        </a:rPr>
                        <a:t>Saldo aus Eigenkapitalposition (Aktivseite) </a:t>
                      </a:r>
                    </a:p>
                  </a:txBody>
                  <a:tcPr marL="2499" marR="2499" marT="2499" marB="0" anchor="b">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r" fontAlgn="b"/>
                      <a:r>
                        <a:rPr lang="de-DE" sz="700" b="0" i="0" u="none" strike="noStrike">
                          <a:solidFill>
                            <a:srgbClr val="000000"/>
                          </a:solidFill>
                          <a:latin typeface="Calibri"/>
                        </a:rPr>
                        <a:t>3.162,43</a:t>
                      </a: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r" fontAlgn="b"/>
                      <a:r>
                        <a:rPr lang="de-DE" sz="700" b="0" i="0" u="none" strike="noStrike">
                          <a:solidFill>
                            <a:srgbClr val="000000"/>
                          </a:solidFill>
                          <a:latin typeface="Calibri"/>
                        </a:rPr>
                        <a:t>1.140,00</a:t>
                      </a: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r>
              <a:tr h="131850">
                <a:tc gridSpan="6">
                  <a:txBody>
                    <a:bodyPr/>
                    <a:lstStyle/>
                    <a:p>
                      <a:pPr algn="l" fontAlgn="b"/>
                      <a:r>
                        <a:rPr lang="de-DE" sz="700" b="1" i="0" u="none" strike="noStrike">
                          <a:solidFill>
                            <a:srgbClr val="000000"/>
                          </a:solidFill>
                          <a:latin typeface="Calibri"/>
                        </a:rPr>
                        <a:t>Summe D. nicht durch Eigenkapital gedeckter Fehlbetrag </a:t>
                      </a:r>
                    </a:p>
                  </a:txBody>
                  <a:tcPr marL="2499" marR="2499" marT="2499" marB="0" anchor="b">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r" fontAlgn="b"/>
                      <a:r>
                        <a:rPr lang="de-DE" sz="700" b="1" i="0" u="none" strike="noStrike">
                          <a:solidFill>
                            <a:srgbClr val="000000"/>
                          </a:solidFill>
                          <a:latin typeface="Calibri"/>
                        </a:rPr>
                        <a:t>3.162,43</a:t>
                      </a:r>
                    </a:p>
                  </a:txBody>
                  <a:tcPr marL="2499" marR="2499" marT="2499"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r" fontAlgn="b"/>
                      <a:r>
                        <a:rPr lang="de-DE" sz="700" b="1" i="0" u="none" strike="noStrike">
                          <a:solidFill>
                            <a:srgbClr val="000000"/>
                          </a:solidFill>
                          <a:latin typeface="Calibri"/>
                        </a:rPr>
                        <a:t>1.140,00</a:t>
                      </a:r>
                    </a:p>
                  </a:txBody>
                  <a:tcPr marL="2499" marR="2499" marT="2499" marB="0" anchor="b">
                    <a:lnL>
                      <a:noFill/>
                    </a:lnL>
                    <a:lnR>
                      <a:noFill/>
                    </a:lnR>
                    <a:lnT>
                      <a:noFill/>
                    </a:lnT>
                    <a:lnB>
                      <a:noFill/>
                    </a:lnB>
                  </a:tcPr>
                </a:tc>
              </a:tr>
              <a:tr h="131850">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499" marR="2499" marT="2499" marB="0" anchor="b">
                    <a:lnL>
                      <a:noFill/>
                    </a:lnL>
                    <a:lnR>
                      <a:noFill/>
                    </a:lnR>
                    <a:lnT>
                      <a:noFill/>
                    </a:lnT>
                    <a:lnB>
                      <a:noFill/>
                    </a:lnB>
                  </a:tcPr>
                </a:tc>
              </a:tr>
              <a:tr h="138443">
                <a:tc gridSpan="4">
                  <a:txBody>
                    <a:bodyPr/>
                    <a:lstStyle/>
                    <a:p>
                      <a:pPr algn="l" fontAlgn="b"/>
                      <a:r>
                        <a:rPr lang="de-DE" sz="700" b="1" i="0" u="none" strike="noStrike">
                          <a:solidFill>
                            <a:srgbClr val="000000"/>
                          </a:solidFill>
                          <a:latin typeface="Calibri"/>
                        </a:rPr>
                        <a:t>Summe Aktiva</a:t>
                      </a:r>
                    </a:p>
                  </a:txBody>
                  <a:tcPr marL="2499" marR="2499" marT="2499" marB="0" anchor="b">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b"/>
                      <a:endParaRPr lang="de-DE" sz="700" b="1"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1" i="0" u="none" strike="noStrike" dirty="0">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r" fontAlgn="b"/>
                      <a:r>
                        <a:rPr lang="de-DE" sz="700" b="1" i="0" u="none" strike="noStrike">
                          <a:solidFill>
                            <a:srgbClr val="000000"/>
                          </a:solidFill>
                          <a:latin typeface="Calibri"/>
                        </a:rPr>
                        <a:t>7.244,95</a:t>
                      </a:r>
                    </a:p>
                  </a:txBody>
                  <a:tcPr marL="2499" marR="2499" marT="2499"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499" marR="2499" marT="2499" marB="0" anchor="b">
                    <a:lnL>
                      <a:noFill/>
                    </a:lnL>
                    <a:lnR>
                      <a:noFill/>
                    </a:lnR>
                    <a:lnT>
                      <a:noFill/>
                    </a:lnT>
                    <a:lnB>
                      <a:noFill/>
                    </a:lnB>
                  </a:tcPr>
                </a:tc>
                <a:tc>
                  <a:txBody>
                    <a:bodyPr/>
                    <a:lstStyle/>
                    <a:p>
                      <a:pPr algn="r" fontAlgn="b"/>
                      <a:r>
                        <a:rPr lang="de-DE" sz="700" b="1" i="0" u="none" strike="noStrike" dirty="0">
                          <a:solidFill>
                            <a:srgbClr val="000000"/>
                          </a:solidFill>
                          <a:latin typeface="Calibri"/>
                        </a:rPr>
                        <a:t>22.460,18</a:t>
                      </a:r>
                    </a:p>
                  </a:txBody>
                  <a:tcPr marL="2499" marR="2499" marT="2499" marB="0" anchor="b">
                    <a:lnL>
                      <a:noFill/>
                    </a:lnL>
                    <a:lnR>
                      <a:noFill/>
                    </a:lnR>
                    <a:lnT>
                      <a:noFill/>
                    </a:lnT>
                    <a:lnB>
                      <a:noFill/>
                    </a:lnB>
                  </a:tcPr>
                </a:tc>
              </a:tr>
            </a:tbl>
          </a:graphicData>
        </a:graphic>
      </p:graphicFrame>
      <p:sp>
        <p:nvSpPr>
          <p:cNvPr id="16101" name="Rectangle 12"/>
          <p:cNvSpPr>
            <a:spLocks noChangeArrowheads="1"/>
          </p:cNvSpPr>
          <p:nvPr/>
        </p:nvSpPr>
        <p:spPr bwMode="auto">
          <a:xfrm>
            <a:off x="520700" y="357188"/>
            <a:ext cx="6337300" cy="230187"/>
          </a:xfrm>
          <a:prstGeom prst="rect">
            <a:avLst/>
          </a:prstGeom>
          <a:noFill/>
          <a:ln w="9525">
            <a:noFill/>
            <a:miter lim="800000"/>
            <a:headEnd/>
            <a:tailEnd/>
          </a:ln>
        </p:spPr>
        <p:txBody>
          <a:bodyPr>
            <a:spAutoFit/>
          </a:bodyPr>
          <a:lstStyle/>
          <a:p>
            <a:pPr>
              <a:spcBef>
                <a:spcPct val="50000"/>
              </a:spcBef>
            </a:pPr>
            <a:r>
              <a:rPr lang="de-DE" sz="900" dirty="0" smtClean="0">
                <a:solidFill>
                  <a:srgbClr val="FF0000"/>
                </a:solidFill>
              </a:rPr>
              <a:t>Mustermann GmbH </a:t>
            </a:r>
            <a:r>
              <a:rPr lang="de-DE" sz="900" dirty="0">
                <a:solidFill>
                  <a:srgbClr val="FF0000"/>
                </a:solidFill>
              </a:rPr>
              <a:t>, </a:t>
            </a:r>
            <a:r>
              <a:rPr lang="de-DE" sz="900" dirty="0" err="1" smtClean="0">
                <a:solidFill>
                  <a:srgbClr val="FF0000"/>
                </a:solidFill>
              </a:rPr>
              <a:t>Dorfstr</a:t>
            </a:r>
            <a:r>
              <a:rPr lang="de-DE" sz="900" dirty="0" smtClean="0">
                <a:solidFill>
                  <a:srgbClr val="FF0000"/>
                </a:solidFill>
              </a:rPr>
              <a:t>. 10, Ort</a:t>
            </a:r>
            <a:endParaRPr lang="de-DE" sz="900" dirty="0">
              <a:solidFill>
                <a:srgbClr val="FF000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Line 5"/>
          <p:cNvSpPr>
            <a:spLocks noChangeShapeType="1"/>
          </p:cNvSpPr>
          <p:nvPr/>
        </p:nvSpPr>
        <p:spPr bwMode="auto">
          <a:xfrm>
            <a:off x="476250" y="8942388"/>
            <a:ext cx="6192838" cy="0"/>
          </a:xfrm>
          <a:prstGeom prst="line">
            <a:avLst/>
          </a:prstGeom>
          <a:noFill/>
          <a:ln w="1270">
            <a:solidFill>
              <a:schemeClr val="bg1">
                <a:lumMod val="75000"/>
              </a:schemeClr>
            </a:solidFill>
            <a:round/>
            <a:headEnd/>
            <a:tailEnd/>
          </a:ln>
        </p:spPr>
        <p:txBody>
          <a:bodyPr/>
          <a:lstStyle/>
          <a:p>
            <a:pPr>
              <a:defRPr/>
            </a:pPr>
            <a:endParaRPr lang="de-DE" sz="1000">
              <a:ln w="3175">
                <a:solidFill>
                  <a:schemeClr val="tx1"/>
                </a:solidFill>
              </a:ln>
            </a:endParaRPr>
          </a:p>
        </p:txBody>
      </p:sp>
      <p:sp>
        <p:nvSpPr>
          <p:cNvPr id="16387" name="Rectangle 12"/>
          <p:cNvSpPr>
            <a:spLocks noChangeArrowheads="1"/>
          </p:cNvSpPr>
          <p:nvPr/>
        </p:nvSpPr>
        <p:spPr bwMode="auto">
          <a:xfrm>
            <a:off x="404813" y="8899525"/>
            <a:ext cx="6337300" cy="246063"/>
          </a:xfrm>
          <a:prstGeom prst="rect">
            <a:avLst/>
          </a:prstGeom>
          <a:noFill/>
          <a:ln w="9525">
            <a:noFill/>
            <a:miter lim="800000"/>
            <a:headEnd/>
            <a:tailEnd/>
          </a:ln>
        </p:spPr>
        <p:txBody>
          <a:bodyPr>
            <a:spAutoFit/>
          </a:bodyPr>
          <a:lstStyle/>
          <a:p>
            <a:pPr>
              <a:spcBef>
                <a:spcPct val="50000"/>
              </a:spcBef>
            </a:pPr>
            <a:r>
              <a:rPr lang="de-DE" sz="1000">
                <a:solidFill>
                  <a:srgbClr val="000000"/>
                </a:solidFill>
              </a:rPr>
              <a:t>						        </a:t>
            </a:r>
            <a:r>
              <a:rPr lang="de-DE" sz="800">
                <a:solidFill>
                  <a:srgbClr val="000000"/>
                </a:solidFill>
              </a:rPr>
              <a:t>Seite 14</a:t>
            </a:r>
          </a:p>
        </p:txBody>
      </p:sp>
      <p:graphicFrame>
        <p:nvGraphicFramePr>
          <p:cNvPr id="10" name="Tabelle 9"/>
          <p:cNvGraphicFramePr>
            <a:graphicFrameLocks noGrp="1"/>
          </p:cNvGraphicFramePr>
          <p:nvPr/>
        </p:nvGraphicFramePr>
        <p:xfrm>
          <a:off x="500063" y="465138"/>
          <a:ext cx="6072229" cy="8393587"/>
        </p:xfrm>
        <a:graphic>
          <a:graphicData uri="http://schemas.openxmlformats.org/drawingml/2006/table">
            <a:tbl>
              <a:tblPr/>
              <a:tblGrid>
                <a:gridCol w="278759"/>
                <a:gridCol w="149104"/>
                <a:gridCol w="233380"/>
                <a:gridCol w="518624"/>
                <a:gridCol w="518624"/>
                <a:gridCol w="803869"/>
                <a:gridCol w="216094"/>
                <a:gridCol w="216094"/>
                <a:gridCol w="216094"/>
                <a:gridCol w="216094"/>
                <a:gridCol w="518624"/>
                <a:gridCol w="769294"/>
                <a:gridCol w="164230"/>
                <a:gridCol w="518624"/>
                <a:gridCol w="734721"/>
              </a:tblGrid>
              <a:tr h="108431">
                <a:tc>
                  <a:txBody>
                    <a:bodyPr/>
                    <a:lstStyle/>
                    <a:p>
                      <a:pPr algn="l" fontAlgn="b"/>
                      <a:endParaRPr lang="de-DE" sz="700" b="0" i="0" u="none" strike="noStrike" dirty="0">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r" fontAlgn="b"/>
                      <a:r>
                        <a:rPr lang="de-DE" sz="700" b="0" i="0" u="none" strike="noStrike">
                          <a:solidFill>
                            <a:srgbClr val="000000"/>
                          </a:solidFill>
                          <a:latin typeface="Calibri"/>
                        </a:rPr>
                        <a:t>Geschäftsjahr</a:t>
                      </a:r>
                    </a:p>
                  </a:txBody>
                  <a:tcPr marL="2195" marR="2195" marT="2195"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r" fontAlgn="b"/>
                      <a:r>
                        <a:rPr lang="de-DE" sz="700" b="0" i="0" u="none" strike="noStrike">
                          <a:solidFill>
                            <a:srgbClr val="000000"/>
                          </a:solidFill>
                          <a:latin typeface="Calibri"/>
                        </a:rPr>
                        <a:t>Vorjahr</a:t>
                      </a:r>
                    </a:p>
                  </a:txBody>
                  <a:tcPr marL="2195" marR="2195" marT="2195" marB="0" anchor="b">
                    <a:lnL>
                      <a:noFill/>
                    </a:lnL>
                    <a:lnR>
                      <a:noFill/>
                    </a:lnR>
                    <a:lnT>
                      <a:noFill/>
                    </a:lnT>
                    <a:lnB>
                      <a:noFill/>
                    </a:lnB>
                  </a:tcPr>
                </a:tc>
              </a:tr>
              <a:tr h="108431">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r" fontAlgn="b"/>
                      <a:r>
                        <a:rPr lang="de-DE" sz="700" b="0" i="0" u="none" strike="noStrike">
                          <a:solidFill>
                            <a:srgbClr val="000000"/>
                          </a:solidFill>
                          <a:latin typeface="Calibri"/>
                        </a:rPr>
                        <a:t>2013</a:t>
                      </a:r>
                    </a:p>
                  </a:txBody>
                  <a:tcPr marL="2195" marR="2195" marT="2195"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r" fontAlgn="b"/>
                      <a:r>
                        <a:rPr lang="de-DE" sz="700" b="0" i="0" u="none" strike="noStrike">
                          <a:solidFill>
                            <a:srgbClr val="000000"/>
                          </a:solidFill>
                          <a:latin typeface="Calibri"/>
                        </a:rPr>
                        <a:t>2012</a:t>
                      </a:r>
                    </a:p>
                  </a:txBody>
                  <a:tcPr marL="2195" marR="2195" marT="2195" marB="0" anchor="b">
                    <a:lnL>
                      <a:noFill/>
                    </a:lnL>
                    <a:lnR>
                      <a:noFill/>
                    </a:lnR>
                    <a:lnT>
                      <a:noFill/>
                    </a:lnT>
                    <a:lnB>
                      <a:noFill/>
                    </a:lnB>
                  </a:tcPr>
                </a:tc>
              </a:tr>
              <a:tr h="108431">
                <a:tc gridSpan="2">
                  <a:txBody>
                    <a:bodyPr/>
                    <a:lstStyle/>
                    <a:p>
                      <a:pPr algn="l" fontAlgn="b"/>
                      <a:r>
                        <a:rPr lang="de-DE" sz="700" b="1" i="0" u="none" strike="noStrike">
                          <a:solidFill>
                            <a:srgbClr val="000000"/>
                          </a:solidFill>
                          <a:latin typeface="Calibri"/>
                        </a:rPr>
                        <a:t>PASSIVA</a:t>
                      </a:r>
                    </a:p>
                  </a:txBody>
                  <a:tcPr marL="2195" marR="2195" marT="2195" marB="0" anchor="b">
                    <a:lnL>
                      <a:noFill/>
                    </a:lnL>
                    <a:lnR>
                      <a:noFill/>
                    </a:lnR>
                    <a:lnT>
                      <a:noFill/>
                    </a:lnT>
                    <a:lnB>
                      <a:noFill/>
                    </a:lnB>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r" fontAlgn="b"/>
                      <a:r>
                        <a:rPr lang="de-DE" sz="700" b="0" i="0" u="none" strike="noStrike">
                          <a:solidFill>
                            <a:srgbClr val="000000"/>
                          </a:solidFill>
                          <a:latin typeface="Calibri"/>
                        </a:rPr>
                        <a:t>EUR</a:t>
                      </a:r>
                    </a:p>
                  </a:txBody>
                  <a:tcPr marL="2195" marR="2195" marT="2195"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r" fontAlgn="b"/>
                      <a:r>
                        <a:rPr lang="de-DE" sz="700" b="0" i="0" u="none" strike="noStrike">
                          <a:solidFill>
                            <a:srgbClr val="000000"/>
                          </a:solidFill>
                          <a:latin typeface="Calibri"/>
                        </a:rPr>
                        <a:t>EUR</a:t>
                      </a:r>
                    </a:p>
                  </a:txBody>
                  <a:tcPr marL="2195" marR="2195" marT="2195" marB="0" anchor="b">
                    <a:lnL>
                      <a:noFill/>
                    </a:lnL>
                    <a:lnR>
                      <a:noFill/>
                    </a:lnR>
                    <a:lnT>
                      <a:noFill/>
                    </a:lnT>
                    <a:lnB>
                      <a:noFill/>
                    </a:lnB>
                  </a:tcPr>
                </a:tc>
              </a:tr>
              <a:tr h="108431">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r>
              <a:tr h="108431">
                <a:tc gridSpan="4">
                  <a:txBody>
                    <a:bodyPr/>
                    <a:lstStyle/>
                    <a:p>
                      <a:pPr algn="l" fontAlgn="b"/>
                      <a:r>
                        <a:rPr lang="de-DE" sz="700" b="1" i="0" u="none" strike="noStrike">
                          <a:solidFill>
                            <a:srgbClr val="000000"/>
                          </a:solidFill>
                          <a:latin typeface="Calibri"/>
                        </a:rPr>
                        <a:t>A. Eigenkapital</a:t>
                      </a:r>
                    </a:p>
                  </a:txBody>
                  <a:tcPr marL="2195" marR="2195" marT="2195" marB="0" anchor="b">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r>
              <a:tr h="108431">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gridSpan="4">
                  <a:txBody>
                    <a:bodyPr/>
                    <a:lstStyle/>
                    <a:p>
                      <a:pPr algn="l" fontAlgn="b"/>
                      <a:r>
                        <a:rPr lang="de-DE" sz="700" b="0" i="0" u="none" strike="noStrike">
                          <a:solidFill>
                            <a:srgbClr val="000000"/>
                          </a:solidFill>
                          <a:latin typeface="Calibri"/>
                        </a:rPr>
                        <a:t>I. Gezeichnetes Kapital</a:t>
                      </a:r>
                    </a:p>
                  </a:txBody>
                  <a:tcPr marL="2195" marR="2195" marT="2195" marB="0" anchor="b">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r>
              <a:tr h="108431">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gridSpan="3">
                  <a:txBody>
                    <a:bodyPr/>
                    <a:lstStyle/>
                    <a:p>
                      <a:pPr algn="l" fontAlgn="b"/>
                      <a:r>
                        <a:rPr lang="de-DE" sz="700" b="0" i="0" u="none" strike="noStrike" dirty="0">
                          <a:solidFill>
                            <a:srgbClr val="000000"/>
                          </a:solidFill>
                          <a:latin typeface="Calibri"/>
                        </a:rPr>
                        <a:t>2900 Stammkapital </a:t>
                      </a:r>
                      <a:r>
                        <a:rPr lang="de-DE" sz="700" b="0" i="0" u="none" strike="noStrike" dirty="0" smtClean="0">
                          <a:solidFill>
                            <a:srgbClr val="FF0000"/>
                          </a:solidFill>
                          <a:latin typeface="Calibri"/>
                        </a:rPr>
                        <a:t>H. </a:t>
                      </a:r>
                      <a:r>
                        <a:rPr lang="de-DE" sz="650" b="0" i="0" u="none" strike="noStrike" dirty="0" smtClean="0">
                          <a:solidFill>
                            <a:srgbClr val="FF0000"/>
                          </a:solidFill>
                          <a:latin typeface="Calibri"/>
                        </a:rPr>
                        <a:t>Mustermann</a:t>
                      </a:r>
                      <a:endParaRPr lang="de-DE" sz="650" b="0" i="0" u="none" strike="noStrike" dirty="0">
                        <a:solidFill>
                          <a:srgbClr val="FF0000"/>
                        </a:solidFill>
                        <a:latin typeface="Calibri"/>
                      </a:endParaRPr>
                    </a:p>
                  </a:txBody>
                  <a:tcPr marL="2195" marR="2195" marT="2195" marB="0" anchor="b">
                    <a:lnL>
                      <a:noFill/>
                    </a:lnL>
                    <a:lnR>
                      <a:noFill/>
                    </a:lnR>
                    <a:lnT>
                      <a:noFill/>
                    </a:lnT>
                    <a:lnB>
                      <a:noFill/>
                    </a:lnB>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r" fontAlgn="b"/>
                      <a:r>
                        <a:rPr lang="de-DE" sz="700" b="0" i="0" u="none" strike="noStrike">
                          <a:solidFill>
                            <a:srgbClr val="000000"/>
                          </a:solidFill>
                          <a:latin typeface="Calibri"/>
                        </a:rPr>
                        <a:t>96,00</a:t>
                      </a: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r" fontAlgn="b"/>
                      <a:r>
                        <a:rPr lang="de-DE" sz="700" b="0" i="0" u="none" strike="noStrike">
                          <a:solidFill>
                            <a:srgbClr val="000000"/>
                          </a:solidFill>
                          <a:latin typeface="Calibri"/>
                        </a:rPr>
                        <a:t>96,00</a:t>
                      </a: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r>
              <a:tr h="211895">
                <a:tc>
                  <a:txBody>
                    <a:bodyPr/>
                    <a:lstStyle/>
                    <a:p>
                      <a:pPr algn="l" fontAlgn="b"/>
                      <a:endParaRPr lang="de-DE" sz="700" b="1" i="0" u="none" strike="noStrike">
                        <a:solidFill>
                          <a:srgbClr val="000000"/>
                        </a:solidFill>
                        <a:latin typeface="Calibri"/>
                      </a:endParaRPr>
                    </a:p>
                  </a:txBody>
                  <a:tcPr marL="2195" marR="2195" marT="2195" marB="0" anchor="b">
                    <a:lnL>
                      <a:noFill/>
                    </a:lnL>
                    <a:lnR>
                      <a:noFill/>
                    </a:lnR>
                    <a:lnT>
                      <a:noFill/>
                    </a:lnT>
                    <a:lnB>
                      <a:noFill/>
                    </a:lnB>
                  </a:tcPr>
                </a:tc>
                <a:tc gridSpan="4">
                  <a:txBody>
                    <a:bodyPr/>
                    <a:lstStyle/>
                    <a:p>
                      <a:pPr algn="l" fontAlgn="b"/>
                      <a:r>
                        <a:rPr lang="de-DE" sz="700" b="1" i="0" u="none" strike="noStrike">
                          <a:solidFill>
                            <a:srgbClr val="000000"/>
                          </a:solidFill>
                          <a:latin typeface="Calibri"/>
                        </a:rPr>
                        <a:t>Summe I. Gezeichnetes Kapital </a:t>
                      </a:r>
                    </a:p>
                  </a:txBody>
                  <a:tcPr marL="2195" marR="2195" marT="2195" marB="0" anchor="b">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b"/>
                      <a:endParaRPr lang="de-DE" sz="700" b="1"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r" fontAlgn="b"/>
                      <a:r>
                        <a:rPr lang="de-DE" sz="700" b="1" i="0" u="none" strike="noStrike">
                          <a:solidFill>
                            <a:srgbClr val="000000"/>
                          </a:solidFill>
                          <a:latin typeface="Calibri"/>
                        </a:rPr>
                        <a:t>96,00</a:t>
                      </a:r>
                    </a:p>
                  </a:txBody>
                  <a:tcPr marL="2195" marR="2195" marT="2195"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r" fontAlgn="b"/>
                      <a:r>
                        <a:rPr lang="de-DE" sz="700" b="1" i="0" u="none" strike="noStrike">
                          <a:solidFill>
                            <a:srgbClr val="000000"/>
                          </a:solidFill>
                          <a:latin typeface="Calibri"/>
                        </a:rPr>
                        <a:t>96,00</a:t>
                      </a:r>
                    </a:p>
                  </a:txBody>
                  <a:tcPr marL="2195" marR="2195" marT="2195" marB="0" anchor="b">
                    <a:lnL>
                      <a:noFill/>
                    </a:lnL>
                    <a:lnR>
                      <a:noFill/>
                    </a:lnR>
                    <a:lnT>
                      <a:noFill/>
                    </a:lnT>
                    <a:lnB>
                      <a:noFill/>
                    </a:lnB>
                  </a:tcPr>
                </a:tc>
              </a:tr>
              <a:tr h="108431">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r>
              <a:tr h="315360">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gridSpan="4">
                  <a:txBody>
                    <a:bodyPr/>
                    <a:lstStyle/>
                    <a:p>
                      <a:pPr algn="l" fontAlgn="b"/>
                      <a:r>
                        <a:rPr lang="de-DE" sz="700" b="1" i="0" u="none" strike="noStrike">
                          <a:solidFill>
                            <a:srgbClr val="000000"/>
                          </a:solidFill>
                          <a:latin typeface="Calibri"/>
                        </a:rPr>
                        <a:t>IV. Gewinnvortrag/Verlustvortrag </a:t>
                      </a:r>
                    </a:p>
                  </a:txBody>
                  <a:tcPr marL="2195" marR="2195" marT="2195" marB="0" anchor="b">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r>
              <a:tr h="108431">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gridSpan="4">
                  <a:txBody>
                    <a:bodyPr/>
                    <a:lstStyle/>
                    <a:p>
                      <a:pPr algn="l" fontAlgn="t"/>
                      <a:r>
                        <a:rPr lang="de-DE" sz="700" b="0" i="0" u="none" strike="noStrike">
                          <a:solidFill>
                            <a:srgbClr val="000000"/>
                          </a:solidFill>
                          <a:latin typeface="Calibri"/>
                        </a:rPr>
                        <a:t>2978 Verlustvortrag vor Verwendung</a:t>
                      </a:r>
                    </a:p>
                  </a:txBody>
                  <a:tcPr marL="2195" marR="2195" marT="2195" marB="0">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r" fontAlgn="b"/>
                      <a:r>
                        <a:rPr lang="de-DE" sz="700" b="0" i="0" u="none" strike="noStrike">
                          <a:solidFill>
                            <a:srgbClr val="000000"/>
                          </a:solidFill>
                          <a:latin typeface="Calibri"/>
                        </a:rPr>
                        <a:t>-1.140,00</a:t>
                      </a: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r" fontAlgn="b"/>
                      <a:r>
                        <a:rPr lang="de-DE" sz="700" b="0" i="0" u="none" strike="noStrike">
                          <a:solidFill>
                            <a:srgbClr val="000000"/>
                          </a:solidFill>
                          <a:latin typeface="Calibri"/>
                        </a:rPr>
                        <a:t>-16.936,42</a:t>
                      </a: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r>
              <a:tr h="108431">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t"/>
                      <a:endParaRPr lang="de-DE" sz="700" b="0" i="0" u="none" strike="noStrike">
                        <a:solidFill>
                          <a:srgbClr val="000000"/>
                        </a:solidFill>
                        <a:latin typeface="Calibri"/>
                      </a:endParaRPr>
                    </a:p>
                  </a:txBody>
                  <a:tcPr marL="2195" marR="2195" marT="2195" marB="0">
                    <a:lnL>
                      <a:noFill/>
                    </a:lnL>
                    <a:lnR>
                      <a:noFill/>
                    </a:lnR>
                    <a:lnT>
                      <a:noFill/>
                    </a:lnT>
                    <a:lnB>
                      <a:noFill/>
                    </a:lnB>
                  </a:tcPr>
                </a:tc>
                <a:tc>
                  <a:txBody>
                    <a:bodyPr/>
                    <a:lstStyle/>
                    <a:p>
                      <a:pPr algn="l" fontAlgn="t"/>
                      <a:endParaRPr lang="de-DE" sz="700" b="0" i="0" u="none" strike="noStrike">
                        <a:solidFill>
                          <a:srgbClr val="000000"/>
                        </a:solidFill>
                        <a:latin typeface="Calibri"/>
                      </a:endParaRPr>
                    </a:p>
                  </a:txBody>
                  <a:tcPr marL="2195" marR="2195" marT="2195" marB="0">
                    <a:lnL>
                      <a:noFill/>
                    </a:lnL>
                    <a:lnR>
                      <a:noFill/>
                    </a:lnR>
                    <a:lnT>
                      <a:noFill/>
                    </a:lnT>
                    <a:lnB>
                      <a:noFill/>
                    </a:lnB>
                  </a:tcPr>
                </a:tc>
                <a:tc>
                  <a:txBody>
                    <a:bodyPr/>
                    <a:lstStyle/>
                    <a:p>
                      <a:pPr algn="l" fontAlgn="t"/>
                      <a:endParaRPr lang="de-DE" sz="700" b="0" i="0" u="none" strike="noStrike">
                        <a:solidFill>
                          <a:srgbClr val="000000"/>
                        </a:solidFill>
                        <a:latin typeface="Calibri"/>
                      </a:endParaRPr>
                    </a:p>
                  </a:txBody>
                  <a:tcPr marL="2195" marR="2195" marT="2195" marB="0">
                    <a:lnL>
                      <a:noFill/>
                    </a:lnL>
                    <a:lnR>
                      <a:noFill/>
                    </a:lnR>
                    <a:lnT>
                      <a:noFill/>
                    </a:lnT>
                    <a:lnB>
                      <a:noFill/>
                    </a:lnB>
                  </a:tcPr>
                </a:tc>
                <a:tc>
                  <a:txBody>
                    <a:bodyPr/>
                    <a:lstStyle/>
                    <a:p>
                      <a:pPr algn="l" fontAlgn="t"/>
                      <a:endParaRPr lang="de-DE" sz="700" b="0" i="0" u="none" strike="noStrike">
                        <a:solidFill>
                          <a:srgbClr val="000000"/>
                        </a:solidFill>
                        <a:latin typeface="Calibri"/>
                      </a:endParaRPr>
                    </a:p>
                  </a:txBody>
                  <a:tcPr marL="2195" marR="2195" marT="2195" marB="0">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r>
              <a:tr h="108431">
                <a:tc>
                  <a:txBody>
                    <a:bodyPr/>
                    <a:lstStyle/>
                    <a:p>
                      <a:pPr algn="l" fontAlgn="b"/>
                      <a:endParaRPr lang="de-DE" sz="700" b="1" i="0" u="none" strike="noStrike">
                        <a:solidFill>
                          <a:srgbClr val="000000"/>
                        </a:solidFill>
                        <a:latin typeface="Calibri"/>
                      </a:endParaRPr>
                    </a:p>
                  </a:txBody>
                  <a:tcPr marL="2195" marR="2195" marT="2195" marB="0" anchor="b">
                    <a:lnL>
                      <a:noFill/>
                    </a:lnL>
                    <a:lnR>
                      <a:noFill/>
                    </a:lnR>
                    <a:lnT>
                      <a:noFill/>
                    </a:lnT>
                    <a:lnB>
                      <a:noFill/>
                    </a:lnB>
                  </a:tcPr>
                </a:tc>
                <a:tc gridSpan="5">
                  <a:txBody>
                    <a:bodyPr/>
                    <a:lstStyle/>
                    <a:p>
                      <a:pPr algn="l" fontAlgn="b"/>
                      <a:r>
                        <a:rPr lang="de-DE" sz="700" b="1" i="0" u="none" strike="noStrike">
                          <a:solidFill>
                            <a:srgbClr val="000000"/>
                          </a:solidFill>
                          <a:latin typeface="Calibri"/>
                        </a:rPr>
                        <a:t>Summe IV. Gewinnvortrag/Verlustvortrag</a:t>
                      </a:r>
                    </a:p>
                  </a:txBody>
                  <a:tcPr marL="2195" marR="2195" marT="2195" marB="0" anchor="b">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b"/>
                      <a:endParaRPr lang="de-DE" sz="700" b="1"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r" fontAlgn="b"/>
                      <a:r>
                        <a:rPr lang="de-DE" sz="700" b="1" i="0" u="none" strike="noStrike">
                          <a:solidFill>
                            <a:srgbClr val="000000"/>
                          </a:solidFill>
                          <a:latin typeface="Calibri"/>
                        </a:rPr>
                        <a:t>-1.140,00</a:t>
                      </a:r>
                    </a:p>
                  </a:txBody>
                  <a:tcPr marL="2195" marR="2195" marT="2195"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r" fontAlgn="b"/>
                      <a:r>
                        <a:rPr lang="de-DE" sz="700" b="1" i="0" u="none" strike="noStrike">
                          <a:solidFill>
                            <a:srgbClr val="000000"/>
                          </a:solidFill>
                          <a:latin typeface="Calibri"/>
                        </a:rPr>
                        <a:t>-16.936,42</a:t>
                      </a:r>
                    </a:p>
                  </a:txBody>
                  <a:tcPr marL="2195" marR="2195" marT="2195" marB="0" anchor="b">
                    <a:lnL>
                      <a:noFill/>
                    </a:lnL>
                    <a:lnR>
                      <a:noFill/>
                    </a:lnR>
                    <a:lnT>
                      <a:noFill/>
                    </a:lnT>
                    <a:lnB>
                      <a:noFill/>
                    </a:lnB>
                  </a:tcPr>
                </a:tc>
              </a:tr>
              <a:tr h="108431">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t"/>
                      <a:endParaRPr lang="de-DE" sz="700" b="0" i="0" u="none" strike="noStrike">
                        <a:solidFill>
                          <a:srgbClr val="000000"/>
                        </a:solidFill>
                        <a:latin typeface="Calibri"/>
                      </a:endParaRPr>
                    </a:p>
                  </a:txBody>
                  <a:tcPr marL="2195" marR="2195" marT="2195" marB="0">
                    <a:lnL>
                      <a:noFill/>
                    </a:lnL>
                    <a:lnR>
                      <a:noFill/>
                    </a:lnR>
                    <a:lnT>
                      <a:noFill/>
                    </a:lnT>
                    <a:lnB>
                      <a:noFill/>
                    </a:lnB>
                  </a:tcPr>
                </a:tc>
                <a:tc>
                  <a:txBody>
                    <a:bodyPr/>
                    <a:lstStyle/>
                    <a:p>
                      <a:pPr algn="l" fontAlgn="t"/>
                      <a:endParaRPr lang="de-DE" sz="700" b="0" i="0" u="none" strike="noStrike">
                        <a:solidFill>
                          <a:srgbClr val="000000"/>
                        </a:solidFill>
                        <a:latin typeface="Calibri"/>
                      </a:endParaRPr>
                    </a:p>
                  </a:txBody>
                  <a:tcPr marL="2195" marR="2195" marT="2195" marB="0">
                    <a:lnL>
                      <a:noFill/>
                    </a:lnL>
                    <a:lnR>
                      <a:noFill/>
                    </a:lnR>
                    <a:lnT>
                      <a:noFill/>
                    </a:lnT>
                    <a:lnB>
                      <a:noFill/>
                    </a:lnB>
                  </a:tcPr>
                </a:tc>
                <a:tc>
                  <a:txBody>
                    <a:bodyPr/>
                    <a:lstStyle/>
                    <a:p>
                      <a:pPr algn="l" fontAlgn="t"/>
                      <a:endParaRPr lang="de-DE" sz="700" b="0" i="0" u="none" strike="noStrike">
                        <a:solidFill>
                          <a:srgbClr val="000000"/>
                        </a:solidFill>
                        <a:latin typeface="Calibri"/>
                      </a:endParaRPr>
                    </a:p>
                  </a:txBody>
                  <a:tcPr marL="2195" marR="2195" marT="2195" marB="0">
                    <a:lnL>
                      <a:noFill/>
                    </a:lnL>
                    <a:lnR>
                      <a:noFill/>
                    </a:lnR>
                    <a:lnT>
                      <a:noFill/>
                    </a:lnT>
                    <a:lnB>
                      <a:noFill/>
                    </a:lnB>
                  </a:tcPr>
                </a:tc>
                <a:tc>
                  <a:txBody>
                    <a:bodyPr/>
                    <a:lstStyle/>
                    <a:p>
                      <a:pPr algn="l" fontAlgn="t"/>
                      <a:endParaRPr lang="de-DE" sz="700" b="0" i="0" u="none" strike="noStrike">
                        <a:solidFill>
                          <a:srgbClr val="000000"/>
                        </a:solidFill>
                        <a:latin typeface="Calibri"/>
                      </a:endParaRPr>
                    </a:p>
                  </a:txBody>
                  <a:tcPr marL="2195" marR="2195" marT="2195" marB="0">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r>
              <a:tr h="108431">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gridSpan="5">
                  <a:txBody>
                    <a:bodyPr/>
                    <a:lstStyle/>
                    <a:p>
                      <a:pPr algn="l" fontAlgn="b"/>
                      <a:r>
                        <a:rPr lang="de-DE" sz="700" b="1" i="0" u="none" strike="noStrike">
                          <a:solidFill>
                            <a:srgbClr val="000000"/>
                          </a:solidFill>
                          <a:latin typeface="Calibri"/>
                        </a:rPr>
                        <a:t>V. Jahresüberschuß/Jahresfehlbetrag</a:t>
                      </a:r>
                    </a:p>
                  </a:txBody>
                  <a:tcPr marL="2195" marR="2195" marT="2195" marB="0" anchor="b">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r>
              <a:tr h="108431">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gridSpan="7">
                  <a:txBody>
                    <a:bodyPr/>
                    <a:lstStyle/>
                    <a:p>
                      <a:pPr algn="ctr" fontAlgn="ctr"/>
                      <a:r>
                        <a:rPr lang="de-DE" sz="700" b="0" i="0" u="none" strike="noStrike">
                          <a:solidFill>
                            <a:srgbClr val="000000"/>
                          </a:solidFill>
                          <a:latin typeface="Calibri"/>
                        </a:rPr>
                        <a:t>Saldo aus Gliederung "Gewinn- und Verlustrechnung nach HGB §275" </a:t>
                      </a:r>
                    </a:p>
                  </a:txBody>
                  <a:tcPr marL="2195" marR="2195" marT="2195" marB="0" anchor="ctr">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r" fontAlgn="b"/>
                      <a:r>
                        <a:rPr lang="de-DE" sz="700" b="0" i="0" u="none" strike="noStrike">
                          <a:solidFill>
                            <a:srgbClr val="000000"/>
                          </a:solidFill>
                          <a:latin typeface="Calibri"/>
                        </a:rPr>
                        <a:t>-2.118,43</a:t>
                      </a: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r>
              <a:tr h="108431">
                <a:tc>
                  <a:txBody>
                    <a:bodyPr/>
                    <a:lstStyle/>
                    <a:p>
                      <a:pPr algn="l" fontAlgn="b"/>
                      <a:endParaRPr lang="de-DE" sz="700" b="1" i="0" u="none" strike="noStrike">
                        <a:solidFill>
                          <a:srgbClr val="000000"/>
                        </a:solidFill>
                        <a:latin typeface="Calibri"/>
                      </a:endParaRPr>
                    </a:p>
                  </a:txBody>
                  <a:tcPr marL="2195" marR="2195" marT="2195" marB="0" anchor="b">
                    <a:lnL>
                      <a:noFill/>
                    </a:lnL>
                    <a:lnR>
                      <a:noFill/>
                    </a:lnR>
                    <a:lnT>
                      <a:noFill/>
                    </a:lnT>
                    <a:lnB>
                      <a:noFill/>
                    </a:lnB>
                  </a:tcPr>
                </a:tc>
                <a:tc gridSpan="5">
                  <a:txBody>
                    <a:bodyPr/>
                    <a:lstStyle/>
                    <a:p>
                      <a:pPr algn="l" fontAlgn="b"/>
                      <a:r>
                        <a:rPr lang="de-DE" sz="700" b="1" i="0" u="none" strike="noStrike">
                          <a:solidFill>
                            <a:srgbClr val="000000"/>
                          </a:solidFill>
                          <a:latin typeface="Calibri"/>
                        </a:rPr>
                        <a:t>Summe V. Jahresüberschuß/Jahresfehlbetrag</a:t>
                      </a:r>
                    </a:p>
                  </a:txBody>
                  <a:tcPr marL="2195" marR="2195" marT="2195" marB="0" anchor="b">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b"/>
                      <a:endParaRPr lang="de-DE" sz="700" b="1"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r" fontAlgn="b"/>
                      <a:r>
                        <a:rPr lang="de-DE" sz="700" b="1" i="0" u="none" strike="noStrike">
                          <a:solidFill>
                            <a:srgbClr val="000000"/>
                          </a:solidFill>
                          <a:latin typeface="Calibri"/>
                        </a:rPr>
                        <a:t>-2.118,43</a:t>
                      </a:r>
                    </a:p>
                  </a:txBody>
                  <a:tcPr marL="2195" marR="2195" marT="2195"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r" fontAlgn="b"/>
                      <a:r>
                        <a:rPr lang="de-DE" sz="700" b="1" i="0" u="none" strike="noStrike">
                          <a:solidFill>
                            <a:srgbClr val="000000"/>
                          </a:solidFill>
                          <a:latin typeface="Calibri"/>
                        </a:rPr>
                        <a:t>15.700,42</a:t>
                      </a:r>
                    </a:p>
                  </a:txBody>
                  <a:tcPr marL="2195" marR="2195" marT="2195" marB="0" anchor="b">
                    <a:lnL>
                      <a:noFill/>
                    </a:lnL>
                    <a:lnR>
                      <a:noFill/>
                    </a:lnR>
                    <a:lnT>
                      <a:noFill/>
                    </a:lnT>
                    <a:lnB>
                      <a:noFill/>
                    </a:lnB>
                  </a:tcPr>
                </a:tc>
              </a:tr>
              <a:tr h="108431">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gridSpan="4">
                  <a:txBody>
                    <a:bodyPr/>
                    <a:lstStyle/>
                    <a:p>
                      <a:pPr algn="l" fontAlgn="b"/>
                      <a:r>
                        <a:rPr lang="de-DE" sz="700" b="1" i="0" u="none" strike="noStrike">
                          <a:solidFill>
                            <a:srgbClr val="000000"/>
                          </a:solidFill>
                          <a:latin typeface="Calibri"/>
                        </a:rPr>
                        <a:t>VI. nicht gedeckter Fehlbetrag</a:t>
                      </a:r>
                    </a:p>
                  </a:txBody>
                  <a:tcPr marL="2195" marR="2195" marT="2195" marB="0" anchor="b">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r>
              <a:tr h="108431">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gridSpan="4">
                  <a:txBody>
                    <a:bodyPr/>
                    <a:lstStyle/>
                    <a:p>
                      <a:pPr algn="l" fontAlgn="b"/>
                      <a:r>
                        <a:rPr lang="de-DE" sz="700" b="0" i="0" u="none" strike="noStrike">
                          <a:solidFill>
                            <a:srgbClr val="000000"/>
                          </a:solidFill>
                          <a:latin typeface="Calibri"/>
                        </a:rPr>
                        <a:t>Saldo aus Eigenkapitalposition (Passivseite) </a:t>
                      </a:r>
                    </a:p>
                  </a:txBody>
                  <a:tcPr marL="2195" marR="2195" marT="2195" marB="0" anchor="b">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r" fontAlgn="b"/>
                      <a:r>
                        <a:rPr lang="de-DE" sz="700" b="0" i="0" u="none" strike="noStrike">
                          <a:solidFill>
                            <a:srgbClr val="000000"/>
                          </a:solidFill>
                          <a:latin typeface="Calibri"/>
                        </a:rPr>
                        <a:t>3.162,43</a:t>
                      </a: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r>
              <a:tr h="108431">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r>
              <a:tr h="108431">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gridSpan="5">
                  <a:txBody>
                    <a:bodyPr/>
                    <a:lstStyle/>
                    <a:p>
                      <a:pPr algn="l" fontAlgn="b"/>
                      <a:r>
                        <a:rPr lang="de-DE" sz="700" b="1" i="0" u="none" strike="noStrike">
                          <a:solidFill>
                            <a:srgbClr val="000000"/>
                          </a:solidFill>
                          <a:latin typeface="Calibri"/>
                        </a:rPr>
                        <a:t>Summe VI. nicht gedeckter Fehlbetrag</a:t>
                      </a:r>
                    </a:p>
                  </a:txBody>
                  <a:tcPr marL="2195" marR="2195" marT="2195" marB="0" anchor="b">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r>
              <a:tr h="158955">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gridSpan="8">
                  <a:txBody>
                    <a:bodyPr/>
                    <a:lstStyle/>
                    <a:p>
                      <a:pPr algn="l" fontAlgn="ctr"/>
                      <a:r>
                        <a:rPr lang="de-DE" sz="700" b="0" i="0" u="none" strike="noStrike">
                          <a:solidFill>
                            <a:srgbClr val="000000"/>
                          </a:solidFill>
                          <a:latin typeface="Calibri"/>
                        </a:rPr>
                        <a:t>Nicht durch Eigenkapital gedeckter Fehlbetrag</a:t>
                      </a:r>
                    </a:p>
                  </a:txBody>
                  <a:tcPr marL="2195" marR="2195" marT="2195" marB="0" anchor="ctr">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r" fontAlgn="ctr"/>
                      <a:r>
                        <a:rPr lang="de-DE" sz="700" b="1" i="0" u="none" strike="noStrike">
                          <a:solidFill>
                            <a:srgbClr val="000000"/>
                          </a:solidFill>
                          <a:latin typeface="Calibri"/>
                        </a:rPr>
                        <a:t>3.162,43</a:t>
                      </a:r>
                    </a:p>
                  </a:txBody>
                  <a:tcPr marL="2195" marR="2195" marT="2195" marB="0" anchor="ctr">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r" fontAlgn="ctr"/>
                      <a:r>
                        <a:rPr lang="de-DE" sz="700" b="1" i="0" u="none" strike="noStrike">
                          <a:solidFill>
                            <a:srgbClr val="000000"/>
                          </a:solidFill>
                          <a:latin typeface="Calibri"/>
                        </a:rPr>
                        <a:t>1.140,00</a:t>
                      </a:r>
                    </a:p>
                  </a:txBody>
                  <a:tcPr marL="2195" marR="2195" marT="2195" marB="0" anchor="ctr">
                    <a:lnL>
                      <a:noFill/>
                    </a:lnL>
                    <a:lnR>
                      <a:noFill/>
                    </a:lnR>
                    <a:lnT>
                      <a:noFill/>
                    </a:lnT>
                    <a:lnB>
                      <a:noFill/>
                    </a:lnB>
                  </a:tcPr>
                </a:tc>
              </a:tr>
              <a:tr h="108431">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ctr"/>
                      <a:endParaRPr lang="de-DE" sz="700" b="0" i="0" u="none" strike="noStrike">
                        <a:solidFill>
                          <a:srgbClr val="000000"/>
                        </a:solidFill>
                        <a:latin typeface="Calibri"/>
                      </a:endParaRPr>
                    </a:p>
                  </a:txBody>
                  <a:tcPr marL="2195" marR="2195" marT="2195" marB="0" anchor="ctr">
                    <a:lnL>
                      <a:noFill/>
                    </a:lnL>
                    <a:lnR>
                      <a:noFill/>
                    </a:lnR>
                    <a:lnT>
                      <a:noFill/>
                    </a:lnT>
                    <a:lnB>
                      <a:noFill/>
                    </a:lnB>
                  </a:tcPr>
                </a:tc>
                <a:tc>
                  <a:txBody>
                    <a:bodyPr/>
                    <a:lstStyle/>
                    <a:p>
                      <a:pPr algn="l" fontAlgn="ctr"/>
                      <a:endParaRPr lang="de-DE" sz="700" b="0" i="0" u="none" strike="noStrike">
                        <a:solidFill>
                          <a:srgbClr val="000000"/>
                        </a:solidFill>
                        <a:latin typeface="Calibri"/>
                      </a:endParaRPr>
                    </a:p>
                  </a:txBody>
                  <a:tcPr marL="2195" marR="2195" marT="2195" marB="0" anchor="ctr">
                    <a:lnL>
                      <a:noFill/>
                    </a:lnL>
                    <a:lnR>
                      <a:noFill/>
                    </a:lnR>
                    <a:lnT>
                      <a:noFill/>
                    </a:lnT>
                    <a:lnB>
                      <a:noFill/>
                    </a:lnB>
                  </a:tcPr>
                </a:tc>
                <a:tc>
                  <a:txBody>
                    <a:bodyPr/>
                    <a:lstStyle/>
                    <a:p>
                      <a:pPr algn="l" fontAlgn="ctr"/>
                      <a:endParaRPr lang="de-DE" sz="700" b="0" i="0" u="none" strike="noStrike">
                        <a:solidFill>
                          <a:srgbClr val="000000"/>
                        </a:solidFill>
                        <a:latin typeface="Calibri"/>
                      </a:endParaRPr>
                    </a:p>
                  </a:txBody>
                  <a:tcPr marL="2195" marR="2195" marT="2195" marB="0" anchor="ctr">
                    <a:lnL>
                      <a:noFill/>
                    </a:lnL>
                    <a:lnR>
                      <a:noFill/>
                    </a:lnR>
                    <a:lnT>
                      <a:noFill/>
                    </a:lnT>
                    <a:lnB>
                      <a:noFill/>
                    </a:lnB>
                  </a:tcPr>
                </a:tc>
                <a:tc>
                  <a:txBody>
                    <a:bodyPr/>
                    <a:lstStyle/>
                    <a:p>
                      <a:pPr algn="l" fontAlgn="ctr"/>
                      <a:endParaRPr lang="de-DE" sz="700" b="0" i="0" u="none" strike="noStrike">
                        <a:solidFill>
                          <a:srgbClr val="000000"/>
                        </a:solidFill>
                        <a:latin typeface="Calibri"/>
                      </a:endParaRPr>
                    </a:p>
                  </a:txBody>
                  <a:tcPr marL="2195" marR="2195" marT="2195" marB="0" anchor="ctr">
                    <a:lnL>
                      <a:noFill/>
                    </a:lnL>
                    <a:lnR>
                      <a:noFill/>
                    </a:lnR>
                    <a:lnT>
                      <a:noFill/>
                    </a:lnT>
                    <a:lnB>
                      <a:noFill/>
                    </a:lnB>
                  </a:tcPr>
                </a:tc>
                <a:tc>
                  <a:txBody>
                    <a:bodyPr/>
                    <a:lstStyle/>
                    <a:p>
                      <a:pPr algn="l" fontAlgn="ctr"/>
                      <a:endParaRPr lang="de-DE" sz="700" b="0" i="0" u="none" strike="noStrike">
                        <a:solidFill>
                          <a:srgbClr val="000000"/>
                        </a:solidFill>
                        <a:latin typeface="Calibri"/>
                      </a:endParaRPr>
                    </a:p>
                  </a:txBody>
                  <a:tcPr marL="2195" marR="2195" marT="2195" marB="0" anchor="ctr">
                    <a:lnL>
                      <a:noFill/>
                    </a:lnL>
                    <a:lnR>
                      <a:noFill/>
                    </a:lnR>
                    <a:lnT>
                      <a:noFill/>
                    </a:lnT>
                    <a:lnB>
                      <a:noFill/>
                    </a:lnB>
                  </a:tcPr>
                </a:tc>
                <a:tc>
                  <a:txBody>
                    <a:bodyPr/>
                    <a:lstStyle/>
                    <a:p>
                      <a:pPr algn="l" fontAlgn="ctr"/>
                      <a:endParaRPr lang="de-DE" sz="700" b="0" i="0" u="none" strike="noStrike">
                        <a:solidFill>
                          <a:srgbClr val="000000"/>
                        </a:solidFill>
                        <a:latin typeface="Calibri"/>
                      </a:endParaRPr>
                    </a:p>
                  </a:txBody>
                  <a:tcPr marL="2195" marR="2195" marT="2195" marB="0" anchor="ctr">
                    <a:lnL>
                      <a:noFill/>
                    </a:lnL>
                    <a:lnR>
                      <a:noFill/>
                    </a:lnR>
                    <a:lnT>
                      <a:noFill/>
                    </a:lnT>
                    <a:lnB>
                      <a:noFill/>
                    </a:lnB>
                  </a:tcPr>
                </a:tc>
                <a:tc>
                  <a:txBody>
                    <a:bodyPr/>
                    <a:lstStyle/>
                    <a:p>
                      <a:pPr algn="l" fontAlgn="ctr"/>
                      <a:endParaRPr lang="de-DE" sz="700" b="0" i="0" u="none" strike="noStrike">
                        <a:solidFill>
                          <a:srgbClr val="000000"/>
                        </a:solidFill>
                        <a:latin typeface="Calibri"/>
                      </a:endParaRPr>
                    </a:p>
                  </a:txBody>
                  <a:tcPr marL="2195" marR="2195" marT="2195" marB="0" anchor="ctr">
                    <a:lnL>
                      <a:noFill/>
                    </a:lnL>
                    <a:lnR>
                      <a:noFill/>
                    </a:lnR>
                    <a:lnT>
                      <a:noFill/>
                    </a:lnT>
                    <a:lnB>
                      <a:noFill/>
                    </a:lnB>
                  </a:tcPr>
                </a:tc>
                <a:tc>
                  <a:txBody>
                    <a:bodyPr/>
                    <a:lstStyle/>
                    <a:p>
                      <a:pPr algn="l" fontAlgn="ctr"/>
                      <a:endParaRPr lang="de-DE" sz="700" b="0" i="0" u="none" strike="noStrike">
                        <a:solidFill>
                          <a:srgbClr val="000000"/>
                        </a:solidFill>
                        <a:latin typeface="Calibri"/>
                      </a:endParaRPr>
                    </a:p>
                  </a:txBody>
                  <a:tcPr marL="2195" marR="2195" marT="2195" marB="0" anchor="ctr">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r>
              <a:tr h="108431">
                <a:tc>
                  <a:txBody>
                    <a:bodyPr/>
                    <a:lstStyle/>
                    <a:p>
                      <a:pPr algn="l" fontAlgn="b"/>
                      <a:endParaRPr lang="de-DE" sz="700" b="1"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r>
              <a:tr h="108431">
                <a:tc gridSpan="4">
                  <a:txBody>
                    <a:bodyPr/>
                    <a:lstStyle/>
                    <a:p>
                      <a:pPr algn="l" fontAlgn="b"/>
                      <a:r>
                        <a:rPr lang="de-DE" sz="700" b="1" i="0" u="none" strike="noStrike">
                          <a:solidFill>
                            <a:srgbClr val="000000"/>
                          </a:solidFill>
                          <a:latin typeface="Calibri"/>
                        </a:rPr>
                        <a:t>B. Rückstellungen</a:t>
                      </a:r>
                    </a:p>
                  </a:txBody>
                  <a:tcPr marL="2195" marR="2195" marT="2195" marB="0" anchor="b">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r>
              <a:tr h="108431">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gridSpan="4">
                  <a:txBody>
                    <a:bodyPr/>
                    <a:lstStyle/>
                    <a:p>
                      <a:pPr algn="l" fontAlgn="b"/>
                      <a:r>
                        <a:rPr lang="de-DE" sz="700" b="0" i="0" u="none" strike="noStrike">
                          <a:solidFill>
                            <a:srgbClr val="000000"/>
                          </a:solidFill>
                          <a:latin typeface="Calibri"/>
                        </a:rPr>
                        <a:t>3. sonstige Rückstellungen </a:t>
                      </a:r>
                    </a:p>
                  </a:txBody>
                  <a:tcPr marL="2195" marR="2195" marT="2195" marB="0" anchor="b">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r" fontAlgn="b"/>
                      <a:r>
                        <a:rPr lang="de-DE" sz="700" b="0" i="0" u="none" strike="noStrike">
                          <a:solidFill>
                            <a:srgbClr val="000000"/>
                          </a:solidFill>
                          <a:latin typeface="Calibri"/>
                        </a:rPr>
                        <a:t>0,00</a:t>
                      </a: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r" fontAlgn="b"/>
                      <a:r>
                        <a:rPr lang="de-DE" sz="700" b="0" i="0" u="none" strike="noStrike">
                          <a:solidFill>
                            <a:srgbClr val="000000"/>
                          </a:solidFill>
                          <a:latin typeface="Calibri"/>
                        </a:rPr>
                        <a:t>0,00</a:t>
                      </a:r>
                    </a:p>
                  </a:txBody>
                  <a:tcPr marL="2195" marR="2195" marT="2195" marB="0" anchor="b">
                    <a:lnL>
                      <a:noFill/>
                    </a:lnL>
                    <a:lnR>
                      <a:noFill/>
                    </a:lnR>
                    <a:lnT>
                      <a:noFill/>
                    </a:lnT>
                    <a:lnB>
                      <a:noFill/>
                    </a:lnB>
                  </a:tcPr>
                </a:tc>
              </a:tr>
              <a:tr h="108431">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gridSpan="4">
                  <a:txBody>
                    <a:bodyPr/>
                    <a:lstStyle/>
                    <a:p>
                      <a:pPr algn="l" fontAlgn="b"/>
                      <a:r>
                        <a:rPr lang="de-DE" sz="700" b="0" i="0" u="none" strike="noStrike">
                          <a:solidFill>
                            <a:srgbClr val="000000"/>
                          </a:solidFill>
                          <a:latin typeface="Calibri"/>
                        </a:rPr>
                        <a:t>3095 Rückstellungen für Abschluss- und Prüfungskosten </a:t>
                      </a:r>
                    </a:p>
                  </a:txBody>
                  <a:tcPr marL="2195" marR="2195" marT="2195" marB="0" anchor="b">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r" fontAlgn="b"/>
                      <a:r>
                        <a:rPr lang="de-DE" sz="700" b="0" i="0" u="none" strike="noStrike">
                          <a:solidFill>
                            <a:srgbClr val="000000"/>
                          </a:solidFill>
                          <a:latin typeface="Calibri"/>
                        </a:rPr>
                        <a:t>0,00</a:t>
                      </a: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r" fontAlgn="b"/>
                      <a:r>
                        <a:rPr lang="de-DE" sz="700" b="0" i="0" u="none" strike="noStrike">
                          <a:solidFill>
                            <a:srgbClr val="000000"/>
                          </a:solidFill>
                          <a:latin typeface="Calibri"/>
                        </a:rPr>
                        <a:t>900,00</a:t>
                      </a:r>
                    </a:p>
                  </a:txBody>
                  <a:tcPr marL="2195" marR="2195" marT="2195" marB="0" anchor="b">
                    <a:lnL>
                      <a:noFill/>
                    </a:lnL>
                    <a:lnR>
                      <a:noFill/>
                    </a:lnR>
                    <a:lnT>
                      <a:noFill/>
                    </a:lnT>
                    <a:lnB>
                      <a:noFill/>
                    </a:lnB>
                  </a:tcPr>
                </a:tc>
              </a:tr>
              <a:tr h="211895">
                <a:tc gridSpan="4">
                  <a:txBody>
                    <a:bodyPr/>
                    <a:lstStyle/>
                    <a:p>
                      <a:pPr algn="l" fontAlgn="b"/>
                      <a:r>
                        <a:rPr lang="de-DE" sz="700" b="1" i="0" u="none" strike="noStrike">
                          <a:solidFill>
                            <a:srgbClr val="000000"/>
                          </a:solidFill>
                          <a:latin typeface="Calibri"/>
                        </a:rPr>
                        <a:t>Summe B. Rückstellungen</a:t>
                      </a:r>
                    </a:p>
                  </a:txBody>
                  <a:tcPr marL="2195" marR="2195" marT="2195" marB="0" anchor="b">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r" fontAlgn="b"/>
                      <a:r>
                        <a:rPr lang="de-DE" sz="700" b="1" i="0" u="none" strike="noStrike">
                          <a:solidFill>
                            <a:srgbClr val="000000"/>
                          </a:solidFill>
                          <a:latin typeface="Calibri"/>
                        </a:rPr>
                        <a:t>0,00</a:t>
                      </a:r>
                    </a:p>
                  </a:txBody>
                  <a:tcPr marL="2195" marR="2195" marT="2195"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r" fontAlgn="b"/>
                      <a:r>
                        <a:rPr lang="de-DE" sz="700" b="1" i="0" u="none" strike="noStrike">
                          <a:solidFill>
                            <a:srgbClr val="000000"/>
                          </a:solidFill>
                          <a:latin typeface="Calibri"/>
                        </a:rPr>
                        <a:t>900,00</a:t>
                      </a:r>
                    </a:p>
                  </a:txBody>
                  <a:tcPr marL="2195" marR="2195" marT="2195" marB="0" anchor="b">
                    <a:lnL>
                      <a:noFill/>
                    </a:lnL>
                    <a:lnR>
                      <a:noFill/>
                    </a:lnR>
                    <a:lnT>
                      <a:noFill/>
                    </a:lnT>
                    <a:lnB>
                      <a:noFill/>
                    </a:lnB>
                  </a:tcPr>
                </a:tc>
              </a:tr>
              <a:tr h="108431">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r>
              <a:tr h="108431">
                <a:tc gridSpan="4">
                  <a:txBody>
                    <a:bodyPr/>
                    <a:lstStyle/>
                    <a:p>
                      <a:pPr algn="l" fontAlgn="b"/>
                      <a:r>
                        <a:rPr lang="de-DE" sz="700" b="1" i="0" u="none" strike="noStrike">
                          <a:solidFill>
                            <a:srgbClr val="000000"/>
                          </a:solidFill>
                          <a:latin typeface="Calibri"/>
                        </a:rPr>
                        <a:t>C. Verbindlichkeiten</a:t>
                      </a:r>
                    </a:p>
                  </a:txBody>
                  <a:tcPr marL="2195" marR="2195" marT="2195" marB="0" anchor="b">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r>
              <a:tr h="108431">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gridSpan="3">
                  <a:txBody>
                    <a:bodyPr/>
                    <a:lstStyle/>
                    <a:p>
                      <a:pPr algn="l" fontAlgn="b"/>
                      <a:r>
                        <a:rPr lang="de-DE" sz="700" b="0" i="0" u="none" strike="noStrike">
                          <a:solidFill>
                            <a:srgbClr val="000000"/>
                          </a:solidFill>
                          <a:latin typeface="Calibri"/>
                        </a:rPr>
                        <a:t>1. Anleihen </a:t>
                      </a:r>
                    </a:p>
                  </a:txBody>
                  <a:tcPr marL="2195" marR="2195" marT="2195" marB="0" anchor="b">
                    <a:lnL>
                      <a:noFill/>
                    </a:lnL>
                    <a:lnR>
                      <a:noFill/>
                    </a:lnR>
                    <a:lnT>
                      <a:noFill/>
                    </a:lnT>
                    <a:lnB>
                      <a:noFill/>
                    </a:lnB>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r" fontAlgn="b"/>
                      <a:r>
                        <a:rPr lang="de-DE" sz="700" b="0" i="0" u="none" strike="noStrike">
                          <a:solidFill>
                            <a:srgbClr val="000000"/>
                          </a:solidFill>
                          <a:latin typeface="Calibri"/>
                        </a:rPr>
                        <a:t>0,00</a:t>
                      </a: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r" fontAlgn="b"/>
                      <a:r>
                        <a:rPr lang="de-DE" sz="700" b="0" i="0" u="none" strike="noStrike">
                          <a:solidFill>
                            <a:srgbClr val="000000"/>
                          </a:solidFill>
                          <a:latin typeface="Calibri"/>
                        </a:rPr>
                        <a:t>0,00</a:t>
                      </a:r>
                    </a:p>
                  </a:txBody>
                  <a:tcPr marL="2195" marR="2195" marT="2195" marB="0" anchor="b">
                    <a:lnL>
                      <a:noFill/>
                    </a:lnL>
                    <a:lnR>
                      <a:noFill/>
                    </a:lnR>
                    <a:lnT>
                      <a:noFill/>
                    </a:lnT>
                    <a:lnB>
                      <a:noFill/>
                    </a:lnB>
                  </a:tcPr>
                </a:tc>
              </a:tr>
              <a:tr h="108431">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gridSpan="5">
                  <a:txBody>
                    <a:bodyPr/>
                    <a:lstStyle/>
                    <a:p>
                      <a:pPr algn="l" fontAlgn="b"/>
                      <a:r>
                        <a:rPr lang="de-DE" sz="700" b="0" i="0" u="none" strike="noStrike">
                          <a:solidFill>
                            <a:srgbClr val="000000"/>
                          </a:solidFill>
                          <a:latin typeface="Calibri"/>
                        </a:rPr>
                        <a:t>2. Verbindlichkeiten gegenüber Kreditinstituten</a:t>
                      </a:r>
                    </a:p>
                  </a:txBody>
                  <a:tcPr marL="2195" marR="2195" marT="2195" marB="0" anchor="b">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195" marR="2195" marT="2195" marB="0" anchor="b">
                    <a:lnL>
                      <a:noFill/>
                    </a:lnL>
                    <a:lnR>
                      <a:noFill/>
                    </a:lnR>
                    <a:lnT>
                      <a:noFill/>
                    </a:lnT>
                    <a:lnB>
                      <a:noFill/>
                    </a:lnB>
                  </a:tcPr>
                </a:tc>
              </a:tr>
              <a:tr h="108431">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gridSpan="2">
                  <a:txBody>
                    <a:bodyPr/>
                    <a:lstStyle/>
                    <a:p>
                      <a:pPr algn="l" fontAlgn="b"/>
                      <a:r>
                        <a:rPr lang="de-DE" sz="700" b="0" i="0" u="none" strike="noStrike">
                          <a:solidFill>
                            <a:srgbClr val="000000"/>
                          </a:solidFill>
                          <a:latin typeface="Calibri"/>
                        </a:rPr>
                        <a:t>1700 Postbank </a:t>
                      </a:r>
                    </a:p>
                  </a:txBody>
                  <a:tcPr marL="2195" marR="2195" marT="2195" marB="0" anchor="b">
                    <a:lnL>
                      <a:noFill/>
                    </a:lnL>
                    <a:lnR>
                      <a:noFill/>
                    </a:lnR>
                    <a:lnT>
                      <a:noFill/>
                    </a:lnT>
                    <a:lnB>
                      <a:noFill/>
                    </a:lnB>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r" fontAlgn="b"/>
                      <a:r>
                        <a:rPr lang="de-DE" sz="700" b="0" i="0" u="none" strike="noStrike">
                          <a:solidFill>
                            <a:srgbClr val="000000"/>
                          </a:solidFill>
                          <a:latin typeface="Calibri"/>
                        </a:rPr>
                        <a:t>6,12</a:t>
                      </a: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r" fontAlgn="b"/>
                      <a:r>
                        <a:rPr lang="de-DE" sz="700" b="0" i="0" u="none" strike="noStrike">
                          <a:solidFill>
                            <a:srgbClr val="000000"/>
                          </a:solidFill>
                          <a:latin typeface="Calibri"/>
                        </a:rPr>
                        <a:t>0,00</a:t>
                      </a:r>
                    </a:p>
                  </a:txBody>
                  <a:tcPr marL="2195" marR="2195" marT="2195" marB="0" anchor="b">
                    <a:lnL>
                      <a:noFill/>
                    </a:lnL>
                    <a:lnR>
                      <a:noFill/>
                    </a:lnR>
                    <a:lnT>
                      <a:noFill/>
                    </a:lnT>
                    <a:lnB>
                      <a:noFill/>
                    </a:lnB>
                  </a:tcPr>
                </a:tc>
              </a:tr>
              <a:tr h="108431">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gridSpan="2">
                  <a:txBody>
                    <a:bodyPr/>
                    <a:lstStyle/>
                    <a:p>
                      <a:pPr algn="l" fontAlgn="b"/>
                      <a:r>
                        <a:rPr lang="de-DE" sz="700" b="0" i="0" u="none" strike="noStrike">
                          <a:solidFill>
                            <a:srgbClr val="000000"/>
                          </a:solidFill>
                          <a:latin typeface="Calibri"/>
                        </a:rPr>
                        <a:t>1830 Sparkasse</a:t>
                      </a:r>
                    </a:p>
                  </a:txBody>
                  <a:tcPr marL="2195" marR="2195" marT="2195" marB="0" anchor="b">
                    <a:lnL>
                      <a:noFill/>
                    </a:lnL>
                    <a:lnR>
                      <a:noFill/>
                    </a:lnR>
                    <a:lnT>
                      <a:noFill/>
                    </a:lnT>
                    <a:lnB>
                      <a:noFill/>
                    </a:lnB>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r" fontAlgn="b"/>
                      <a:r>
                        <a:rPr lang="de-DE" sz="700" b="0" i="0" u="none" strike="noStrike">
                          <a:solidFill>
                            <a:srgbClr val="000000"/>
                          </a:solidFill>
                          <a:latin typeface="Calibri"/>
                        </a:rPr>
                        <a:t>0,00</a:t>
                      </a: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r" fontAlgn="b"/>
                      <a:r>
                        <a:rPr lang="de-DE" sz="700" b="0" i="0" u="none" strike="noStrike">
                          <a:solidFill>
                            <a:srgbClr val="000000"/>
                          </a:solidFill>
                          <a:latin typeface="Calibri"/>
                        </a:rPr>
                        <a:t>0,00</a:t>
                      </a:r>
                    </a:p>
                  </a:txBody>
                  <a:tcPr marL="2195" marR="2195" marT="2195" marB="0" anchor="b">
                    <a:lnL>
                      <a:noFill/>
                    </a:lnL>
                    <a:lnR>
                      <a:noFill/>
                    </a:lnR>
                    <a:lnT>
                      <a:noFill/>
                    </a:lnT>
                    <a:lnB>
                      <a:noFill/>
                    </a:lnB>
                  </a:tcPr>
                </a:tc>
              </a:tr>
              <a:tr h="211895">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gridSpan="6">
                  <a:txBody>
                    <a:bodyPr/>
                    <a:lstStyle/>
                    <a:p>
                      <a:pPr algn="l" fontAlgn="b"/>
                      <a:r>
                        <a:rPr lang="de-DE" sz="700" b="0" i="0" u="none" strike="noStrike">
                          <a:solidFill>
                            <a:srgbClr val="000000"/>
                          </a:solidFill>
                          <a:latin typeface="Calibri"/>
                        </a:rPr>
                        <a:t>Summe 2. Verbindlichkeiten gegenüber Kreditinstituten </a:t>
                      </a:r>
                    </a:p>
                  </a:txBody>
                  <a:tcPr marL="2195" marR="2195" marT="2195" marB="0" anchor="b">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r" fontAlgn="b"/>
                      <a:r>
                        <a:rPr lang="de-DE" sz="700" b="1" i="0" u="none" strike="noStrike">
                          <a:solidFill>
                            <a:srgbClr val="000000"/>
                          </a:solidFill>
                          <a:latin typeface="Calibri"/>
                        </a:rPr>
                        <a:t>6,12</a:t>
                      </a:r>
                    </a:p>
                  </a:txBody>
                  <a:tcPr marL="2195" marR="2195" marT="2195"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r" fontAlgn="b"/>
                      <a:r>
                        <a:rPr lang="de-DE" sz="700" b="1" i="0" u="none" strike="noStrike">
                          <a:solidFill>
                            <a:srgbClr val="000000"/>
                          </a:solidFill>
                          <a:latin typeface="Calibri"/>
                        </a:rPr>
                        <a:t>0,00</a:t>
                      </a:r>
                    </a:p>
                  </a:txBody>
                  <a:tcPr marL="2195" marR="2195" marT="2195" marB="0" anchor="b">
                    <a:lnL>
                      <a:noFill/>
                    </a:lnL>
                    <a:lnR>
                      <a:noFill/>
                    </a:lnR>
                    <a:lnT>
                      <a:noFill/>
                    </a:lnT>
                    <a:lnB>
                      <a:noFill/>
                    </a:lnB>
                  </a:tcPr>
                </a:tc>
              </a:tr>
              <a:tr h="108431">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gridSpan="5">
                  <a:txBody>
                    <a:bodyPr/>
                    <a:lstStyle/>
                    <a:p>
                      <a:pPr algn="l" fontAlgn="b"/>
                      <a:r>
                        <a:rPr lang="de-DE" sz="700" b="0" i="0" u="none" strike="noStrike">
                          <a:solidFill>
                            <a:srgbClr val="000000"/>
                          </a:solidFill>
                          <a:latin typeface="Calibri"/>
                        </a:rPr>
                        <a:t>3. erhaltene Anzahlungen und Bestellungen</a:t>
                      </a:r>
                    </a:p>
                  </a:txBody>
                  <a:tcPr marL="2195" marR="2195" marT="2195" marB="0" anchor="b">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r>
              <a:tr h="108431">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gridSpan="4">
                  <a:txBody>
                    <a:bodyPr/>
                    <a:lstStyle/>
                    <a:p>
                      <a:pPr algn="l" fontAlgn="t"/>
                      <a:r>
                        <a:rPr lang="de-DE" sz="700" b="0" i="0" u="none" strike="noStrike" dirty="0">
                          <a:solidFill>
                            <a:srgbClr val="000000"/>
                          </a:solidFill>
                          <a:latin typeface="Calibri"/>
                        </a:rPr>
                        <a:t>3250 Erhaltene Anzahlungen und Bestellungen </a:t>
                      </a:r>
                    </a:p>
                  </a:txBody>
                  <a:tcPr marL="2195" marR="2195" marT="2195" marB="0">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r" fontAlgn="b"/>
                      <a:r>
                        <a:rPr lang="de-DE" sz="700" b="0" i="0" u="none" strike="noStrike">
                          <a:solidFill>
                            <a:srgbClr val="000000"/>
                          </a:solidFill>
                          <a:latin typeface="Calibri"/>
                        </a:rPr>
                        <a:t>-2.100,00</a:t>
                      </a: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r>
              <a:tr h="211895">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gridSpan="5">
                  <a:txBody>
                    <a:bodyPr/>
                    <a:lstStyle/>
                    <a:p>
                      <a:pPr algn="l" fontAlgn="b"/>
                      <a:r>
                        <a:rPr lang="de-DE" sz="700" b="0" i="0" u="none" strike="noStrike">
                          <a:solidFill>
                            <a:srgbClr val="000000"/>
                          </a:solidFill>
                          <a:latin typeface="Calibri"/>
                        </a:rPr>
                        <a:t>Summe 3. erhaltene Anzahlungen und Bestellungen </a:t>
                      </a:r>
                    </a:p>
                  </a:txBody>
                  <a:tcPr marL="2195" marR="2195" marT="2195" marB="0" anchor="b">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r" fontAlgn="b"/>
                      <a:r>
                        <a:rPr lang="de-DE" sz="700" b="1" i="0" u="none" strike="noStrike">
                          <a:solidFill>
                            <a:srgbClr val="000000"/>
                          </a:solidFill>
                          <a:latin typeface="Calibri"/>
                        </a:rPr>
                        <a:t>-2.100,00</a:t>
                      </a: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r" fontAlgn="b"/>
                      <a:r>
                        <a:rPr lang="de-DE" sz="700" b="1" i="0" u="none" strike="noStrike">
                          <a:solidFill>
                            <a:srgbClr val="000000"/>
                          </a:solidFill>
                          <a:latin typeface="Calibri"/>
                        </a:rPr>
                        <a:t>0,00</a:t>
                      </a:r>
                    </a:p>
                  </a:txBody>
                  <a:tcPr marL="2195" marR="2195" marT="2195" marB="0" anchor="b">
                    <a:lnL>
                      <a:noFill/>
                    </a:lnL>
                    <a:lnR>
                      <a:noFill/>
                    </a:lnR>
                    <a:lnT>
                      <a:noFill/>
                    </a:lnT>
                    <a:lnB>
                      <a:noFill/>
                    </a:lnB>
                  </a:tcPr>
                </a:tc>
              </a:tr>
              <a:tr h="211895">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gridSpan="5">
                  <a:txBody>
                    <a:bodyPr/>
                    <a:lstStyle/>
                    <a:p>
                      <a:pPr algn="l" fontAlgn="b"/>
                      <a:r>
                        <a:rPr lang="de-DE" sz="700" b="0" i="0" u="none" strike="noStrike">
                          <a:solidFill>
                            <a:srgbClr val="000000"/>
                          </a:solidFill>
                          <a:latin typeface="Calibri"/>
                        </a:rPr>
                        <a:t>4. Verbindlichkeiten aus Lieferungen und Leistungen </a:t>
                      </a:r>
                    </a:p>
                  </a:txBody>
                  <a:tcPr marL="2195" marR="2195" marT="2195" marB="0" anchor="b">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r>
              <a:tr h="108431">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gridSpan="7">
                  <a:txBody>
                    <a:bodyPr/>
                    <a:lstStyle/>
                    <a:p>
                      <a:pPr algn="l" fontAlgn="b"/>
                      <a:r>
                        <a:rPr lang="de-DE" sz="700" b="0" i="0" u="none" strike="noStrike">
                          <a:solidFill>
                            <a:srgbClr val="000000"/>
                          </a:solidFill>
                          <a:latin typeface="Calibri"/>
                        </a:rPr>
                        <a:t>3095 Verbindlichkeiten aus Lieferungen und Leistungen ohne Kontokorrent</a:t>
                      </a:r>
                    </a:p>
                  </a:txBody>
                  <a:tcPr marL="2195" marR="2195" marT="2195" marB="0" anchor="b">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r" fontAlgn="b"/>
                      <a:r>
                        <a:rPr lang="de-DE" sz="700" b="0" i="0" u="none" strike="noStrike">
                          <a:solidFill>
                            <a:srgbClr val="000000"/>
                          </a:solidFill>
                          <a:latin typeface="Calibri"/>
                        </a:rPr>
                        <a:t>0,00</a:t>
                      </a:r>
                    </a:p>
                  </a:txBody>
                  <a:tcPr marL="2195" marR="2195" marT="2195" marB="0" anchor="b">
                    <a:lnL>
                      <a:noFill/>
                    </a:lnL>
                    <a:lnR>
                      <a:noFill/>
                    </a:lnR>
                    <a:lnT>
                      <a:noFill/>
                    </a:lnT>
                    <a:lnB>
                      <a:noFill/>
                    </a:lnB>
                  </a:tcPr>
                </a:tc>
                <a:tc>
                  <a:txBody>
                    <a:bodyPr/>
                    <a:lstStyle/>
                    <a:p>
                      <a:pPr algn="r" fontAlgn="b"/>
                      <a:r>
                        <a:rPr lang="de-DE" sz="700" b="0" i="0" u="none" strike="noStrike">
                          <a:solidFill>
                            <a:srgbClr val="000000"/>
                          </a:solidFill>
                          <a:latin typeface="Calibri"/>
                        </a:rPr>
                        <a:t>0,00</a:t>
                      </a: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r" fontAlgn="b"/>
                      <a:r>
                        <a:rPr lang="de-DE" sz="700" b="0" i="0" u="none" strike="noStrike">
                          <a:solidFill>
                            <a:srgbClr val="000000"/>
                          </a:solidFill>
                          <a:latin typeface="Calibri"/>
                        </a:rPr>
                        <a:t>1.317,94</a:t>
                      </a:r>
                    </a:p>
                  </a:txBody>
                  <a:tcPr marL="2195" marR="2195" marT="2195" marB="0" anchor="b">
                    <a:lnL>
                      <a:noFill/>
                    </a:lnL>
                    <a:lnR>
                      <a:noFill/>
                    </a:lnR>
                    <a:lnT>
                      <a:noFill/>
                    </a:lnT>
                    <a:lnB>
                      <a:noFill/>
                    </a:lnB>
                  </a:tcPr>
                </a:tc>
                <a:tc>
                  <a:txBody>
                    <a:bodyPr/>
                    <a:lstStyle/>
                    <a:p>
                      <a:pPr algn="r" fontAlgn="b"/>
                      <a:r>
                        <a:rPr lang="de-DE" sz="700" b="1" i="0" u="none" strike="noStrike">
                          <a:solidFill>
                            <a:srgbClr val="000000"/>
                          </a:solidFill>
                          <a:latin typeface="Calibri"/>
                        </a:rPr>
                        <a:t>1.317,94</a:t>
                      </a:r>
                    </a:p>
                  </a:txBody>
                  <a:tcPr marL="2195" marR="2195" marT="2195" marB="0" anchor="b">
                    <a:lnL>
                      <a:noFill/>
                    </a:lnL>
                    <a:lnR>
                      <a:noFill/>
                    </a:lnR>
                    <a:lnT>
                      <a:noFill/>
                    </a:lnT>
                    <a:lnB>
                      <a:noFill/>
                    </a:lnB>
                  </a:tcPr>
                </a:tc>
              </a:tr>
              <a:tr h="108431">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gridSpan="7">
                  <a:txBody>
                    <a:bodyPr/>
                    <a:lstStyle/>
                    <a:p>
                      <a:pPr algn="l" fontAlgn="b"/>
                      <a:r>
                        <a:rPr lang="de-DE" sz="700" b="0" i="0" u="none" strike="noStrike">
                          <a:solidFill>
                            <a:srgbClr val="000000"/>
                          </a:solidFill>
                          <a:latin typeface="Calibri"/>
                        </a:rPr>
                        <a:t>3310 Verbindlichkeiten aus Lieferungen und Leistungen ohne Kontokorrent</a:t>
                      </a:r>
                    </a:p>
                  </a:txBody>
                  <a:tcPr marL="2195" marR="2195" marT="2195" marB="0" anchor="b">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r" fontAlgn="b"/>
                      <a:r>
                        <a:rPr lang="de-DE" sz="700" b="0" i="0" u="none" strike="noStrike">
                          <a:solidFill>
                            <a:srgbClr val="000000"/>
                          </a:solidFill>
                          <a:latin typeface="Calibri"/>
                        </a:rPr>
                        <a:t>0,00</a:t>
                      </a:r>
                    </a:p>
                  </a:txBody>
                  <a:tcPr marL="2195" marR="2195" marT="2195" marB="0" anchor="b">
                    <a:lnL>
                      <a:noFill/>
                    </a:lnL>
                    <a:lnR>
                      <a:noFill/>
                    </a:lnR>
                    <a:lnT>
                      <a:noFill/>
                    </a:lnT>
                    <a:lnB>
                      <a:noFill/>
                    </a:lnB>
                  </a:tcPr>
                </a:tc>
                <a:tc>
                  <a:txBody>
                    <a:bodyPr/>
                    <a:lstStyle/>
                    <a:p>
                      <a:pPr algn="r" fontAlgn="b"/>
                      <a:r>
                        <a:rPr lang="de-DE" sz="700" b="0" i="0" u="none" strike="noStrike">
                          <a:solidFill>
                            <a:srgbClr val="000000"/>
                          </a:solidFill>
                          <a:latin typeface="Calibri"/>
                        </a:rPr>
                        <a:t>0,00</a:t>
                      </a: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r" fontAlgn="b"/>
                      <a:r>
                        <a:rPr lang="de-DE" sz="700" b="0" i="0" u="none" strike="noStrike">
                          <a:solidFill>
                            <a:srgbClr val="000000"/>
                          </a:solidFill>
                          <a:latin typeface="Calibri"/>
                        </a:rPr>
                        <a:t>0,00</a:t>
                      </a:r>
                    </a:p>
                  </a:txBody>
                  <a:tcPr marL="2195" marR="2195" marT="2195" marB="0" anchor="b">
                    <a:lnL>
                      <a:noFill/>
                    </a:lnL>
                    <a:lnR>
                      <a:noFill/>
                    </a:lnR>
                    <a:lnT>
                      <a:noFill/>
                    </a:lnT>
                    <a:lnB>
                      <a:noFill/>
                    </a:lnB>
                  </a:tcPr>
                </a:tc>
                <a:tc>
                  <a:txBody>
                    <a:bodyPr/>
                    <a:lstStyle/>
                    <a:p>
                      <a:pPr algn="r" fontAlgn="b"/>
                      <a:r>
                        <a:rPr lang="de-DE" sz="700" b="0" i="0" u="none" strike="noStrike">
                          <a:solidFill>
                            <a:srgbClr val="000000"/>
                          </a:solidFill>
                          <a:latin typeface="Calibri"/>
                        </a:rPr>
                        <a:t>0,00</a:t>
                      </a:r>
                    </a:p>
                  </a:txBody>
                  <a:tcPr marL="2195" marR="2195" marT="2195" marB="0" anchor="b">
                    <a:lnL>
                      <a:noFill/>
                    </a:lnL>
                    <a:lnR>
                      <a:noFill/>
                    </a:lnR>
                    <a:lnT>
                      <a:noFill/>
                    </a:lnT>
                    <a:lnB>
                      <a:noFill/>
                    </a:lnB>
                  </a:tcPr>
                </a:tc>
              </a:tr>
              <a:tr h="108431">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gridSpan="4">
                  <a:txBody>
                    <a:bodyPr/>
                    <a:lstStyle/>
                    <a:p>
                      <a:pPr algn="l" fontAlgn="b"/>
                      <a:r>
                        <a:rPr lang="de-DE" sz="700" b="0" i="0" u="none" strike="noStrike">
                          <a:solidFill>
                            <a:srgbClr val="000000"/>
                          </a:solidFill>
                          <a:latin typeface="Calibri"/>
                        </a:rPr>
                        <a:t>8. sonstige Verbindlichkeiten</a:t>
                      </a:r>
                    </a:p>
                  </a:txBody>
                  <a:tcPr marL="2195" marR="2195" marT="2195" marB="0" anchor="b">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r>
              <a:tr h="212169">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gridSpan="4">
                  <a:txBody>
                    <a:bodyPr/>
                    <a:lstStyle/>
                    <a:p>
                      <a:pPr algn="l" fontAlgn="t"/>
                      <a:r>
                        <a:rPr lang="de-DE" sz="700" b="0" i="0" u="none" strike="noStrike" dirty="0">
                          <a:solidFill>
                            <a:srgbClr val="000000"/>
                          </a:solidFill>
                          <a:latin typeface="Calibri"/>
                        </a:rPr>
                        <a:t>1210 Forderungen aus Lieferungen und Leistungen ohne Kontokorrent</a:t>
                      </a:r>
                    </a:p>
                  </a:txBody>
                  <a:tcPr marL="2195" marR="2195" marT="2195" marB="0">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r" fontAlgn="b"/>
                      <a:r>
                        <a:rPr lang="de-DE" sz="700" b="0" i="0" u="none" strike="noStrike">
                          <a:solidFill>
                            <a:srgbClr val="000000"/>
                          </a:solidFill>
                          <a:latin typeface="Calibri"/>
                        </a:rPr>
                        <a:t>0,00</a:t>
                      </a: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r" fontAlgn="b"/>
                      <a:r>
                        <a:rPr lang="de-DE" sz="700" b="0" i="0" u="none" strike="noStrike">
                          <a:solidFill>
                            <a:srgbClr val="000000"/>
                          </a:solidFill>
                          <a:latin typeface="Calibri"/>
                        </a:rPr>
                        <a:t>2.099,98</a:t>
                      </a:r>
                    </a:p>
                  </a:txBody>
                  <a:tcPr marL="2195" marR="2195" marT="2195" marB="0" anchor="b">
                    <a:lnL>
                      <a:noFill/>
                    </a:lnL>
                    <a:lnR>
                      <a:noFill/>
                    </a:lnR>
                    <a:lnT>
                      <a:noFill/>
                    </a:lnT>
                    <a:lnB>
                      <a:noFill/>
                    </a:lnB>
                  </a:tcPr>
                </a:tc>
              </a:tr>
              <a:tr h="108431">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gridSpan="6">
                  <a:txBody>
                    <a:bodyPr/>
                    <a:lstStyle/>
                    <a:p>
                      <a:pPr algn="l" fontAlgn="t"/>
                      <a:r>
                        <a:rPr lang="de-DE" sz="700" b="0" i="0" u="none" strike="noStrike">
                          <a:solidFill>
                            <a:srgbClr val="000000"/>
                          </a:solidFill>
                          <a:latin typeface="Calibri"/>
                        </a:rPr>
                        <a:t>1400 Abziehbare Vorsteuer</a:t>
                      </a:r>
                    </a:p>
                  </a:txBody>
                  <a:tcPr marL="2195" marR="2195" marT="2195" marB="0">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r" fontAlgn="b"/>
                      <a:r>
                        <a:rPr lang="de-DE" sz="700" b="0" i="0" u="none" strike="noStrike">
                          <a:solidFill>
                            <a:srgbClr val="000000"/>
                          </a:solidFill>
                          <a:latin typeface="Calibri"/>
                        </a:rPr>
                        <a:t>0,00</a:t>
                      </a: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r" fontAlgn="b"/>
                      <a:r>
                        <a:rPr lang="de-DE" sz="700" b="0" i="0" u="none" strike="noStrike">
                          <a:solidFill>
                            <a:srgbClr val="000000"/>
                          </a:solidFill>
                          <a:latin typeface="Calibri"/>
                        </a:rPr>
                        <a:t>-575,00</a:t>
                      </a:r>
                    </a:p>
                  </a:txBody>
                  <a:tcPr marL="2195" marR="2195" marT="2195" marB="0" anchor="b">
                    <a:lnL>
                      <a:noFill/>
                    </a:lnL>
                    <a:lnR>
                      <a:noFill/>
                    </a:lnR>
                    <a:lnT>
                      <a:noFill/>
                    </a:lnT>
                    <a:lnB>
                      <a:noFill/>
                    </a:lnB>
                  </a:tcPr>
                </a:tc>
              </a:tr>
              <a:tr h="108431">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gridSpan="6">
                  <a:txBody>
                    <a:bodyPr/>
                    <a:lstStyle/>
                    <a:p>
                      <a:pPr algn="l" fontAlgn="t"/>
                      <a:r>
                        <a:rPr lang="de-DE" sz="700" b="0" i="0" u="none" strike="noStrike">
                          <a:solidFill>
                            <a:srgbClr val="000000"/>
                          </a:solidFill>
                          <a:latin typeface="Calibri"/>
                        </a:rPr>
                        <a:t>1401 Abziehbare Vorsteuer 7%</a:t>
                      </a:r>
                    </a:p>
                  </a:txBody>
                  <a:tcPr marL="2195" marR="2195" marT="2195" marB="0">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r" fontAlgn="b"/>
                      <a:r>
                        <a:rPr lang="de-DE" sz="700" b="0" i="0" u="none" strike="noStrike">
                          <a:solidFill>
                            <a:srgbClr val="000000"/>
                          </a:solidFill>
                          <a:latin typeface="Calibri"/>
                        </a:rPr>
                        <a:t>0,00</a:t>
                      </a: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r" fontAlgn="b"/>
                      <a:r>
                        <a:rPr lang="de-DE" sz="700" b="0" i="0" u="none" strike="noStrike">
                          <a:solidFill>
                            <a:srgbClr val="000000"/>
                          </a:solidFill>
                          <a:latin typeface="Calibri"/>
                        </a:rPr>
                        <a:t>-346,27</a:t>
                      </a:r>
                    </a:p>
                  </a:txBody>
                  <a:tcPr marL="2195" marR="2195" marT="2195" marB="0" anchor="b">
                    <a:lnL>
                      <a:noFill/>
                    </a:lnL>
                    <a:lnR>
                      <a:noFill/>
                    </a:lnR>
                    <a:lnT>
                      <a:noFill/>
                    </a:lnT>
                    <a:lnB>
                      <a:noFill/>
                    </a:lnB>
                  </a:tcPr>
                </a:tc>
              </a:tr>
              <a:tr h="108431">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gridSpan="6">
                  <a:txBody>
                    <a:bodyPr/>
                    <a:lstStyle/>
                    <a:p>
                      <a:pPr algn="l" fontAlgn="t"/>
                      <a:r>
                        <a:rPr lang="de-DE" sz="700" b="0" i="0" u="none" strike="noStrike">
                          <a:solidFill>
                            <a:srgbClr val="000000"/>
                          </a:solidFill>
                          <a:latin typeface="Calibri"/>
                        </a:rPr>
                        <a:t>1405 Abziehbare Vorsteuer 16%</a:t>
                      </a:r>
                    </a:p>
                  </a:txBody>
                  <a:tcPr marL="2195" marR="2195" marT="2195" marB="0">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r" fontAlgn="b"/>
                      <a:r>
                        <a:rPr lang="de-DE" sz="700" b="0" i="0" u="none" strike="noStrike">
                          <a:solidFill>
                            <a:srgbClr val="000000"/>
                          </a:solidFill>
                          <a:latin typeface="Calibri"/>
                        </a:rPr>
                        <a:t>0,00</a:t>
                      </a: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r" fontAlgn="b"/>
                      <a:r>
                        <a:rPr lang="de-DE" sz="700" b="0" i="0" u="none" strike="noStrike">
                          <a:solidFill>
                            <a:srgbClr val="000000"/>
                          </a:solidFill>
                          <a:latin typeface="Calibri"/>
                        </a:rPr>
                        <a:t>-0,15</a:t>
                      </a:r>
                    </a:p>
                  </a:txBody>
                  <a:tcPr marL="2195" marR="2195" marT="2195" marB="0" anchor="b">
                    <a:lnL>
                      <a:noFill/>
                    </a:lnL>
                    <a:lnR>
                      <a:noFill/>
                    </a:lnR>
                    <a:lnT>
                      <a:noFill/>
                    </a:lnT>
                    <a:lnB>
                      <a:noFill/>
                    </a:lnB>
                  </a:tcPr>
                </a:tc>
              </a:tr>
              <a:tr h="108431">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gridSpan="6">
                  <a:txBody>
                    <a:bodyPr/>
                    <a:lstStyle/>
                    <a:p>
                      <a:pPr algn="l" fontAlgn="t"/>
                      <a:r>
                        <a:rPr lang="de-DE" sz="700" b="0" i="0" u="none" strike="noStrike">
                          <a:solidFill>
                            <a:srgbClr val="000000"/>
                          </a:solidFill>
                          <a:latin typeface="Calibri"/>
                        </a:rPr>
                        <a:t>1406 Abziehbare Vorsteuer 19%</a:t>
                      </a:r>
                    </a:p>
                  </a:txBody>
                  <a:tcPr marL="2195" marR="2195" marT="2195" marB="0">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r" fontAlgn="b"/>
                      <a:r>
                        <a:rPr lang="de-DE" sz="700" b="0" i="0" u="none" strike="noStrike">
                          <a:solidFill>
                            <a:srgbClr val="000000"/>
                          </a:solidFill>
                          <a:latin typeface="Calibri"/>
                        </a:rPr>
                        <a:t>0,00</a:t>
                      </a: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r" fontAlgn="b"/>
                      <a:r>
                        <a:rPr lang="de-DE" sz="700" b="0" i="0" u="none" strike="noStrike">
                          <a:solidFill>
                            <a:srgbClr val="000000"/>
                          </a:solidFill>
                          <a:latin typeface="Calibri"/>
                        </a:rPr>
                        <a:t>-6.916,10</a:t>
                      </a:r>
                    </a:p>
                  </a:txBody>
                  <a:tcPr marL="2195" marR="2195" marT="2195" marB="0" anchor="b">
                    <a:lnL>
                      <a:noFill/>
                    </a:lnL>
                    <a:lnR>
                      <a:noFill/>
                    </a:lnR>
                    <a:lnT>
                      <a:noFill/>
                    </a:lnT>
                    <a:lnB>
                      <a:noFill/>
                    </a:lnB>
                  </a:tcPr>
                </a:tc>
              </a:tr>
              <a:tr h="108431">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gridSpan="6">
                  <a:txBody>
                    <a:bodyPr/>
                    <a:lstStyle/>
                    <a:p>
                      <a:pPr algn="l" fontAlgn="t"/>
                      <a:r>
                        <a:rPr lang="de-DE" sz="700" b="0" i="0" u="none" strike="noStrike">
                          <a:solidFill>
                            <a:srgbClr val="000000"/>
                          </a:solidFill>
                          <a:latin typeface="Calibri"/>
                        </a:rPr>
                        <a:t>3500 Sonstige Verbindlichkeiten</a:t>
                      </a:r>
                    </a:p>
                  </a:txBody>
                  <a:tcPr marL="2195" marR="2195" marT="2195" marB="0">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r" fontAlgn="b"/>
                      <a:r>
                        <a:rPr lang="de-DE" sz="700" b="0" i="0" u="none" strike="noStrike">
                          <a:solidFill>
                            <a:srgbClr val="000000"/>
                          </a:solidFill>
                          <a:latin typeface="Calibri"/>
                        </a:rPr>
                        <a:t>0,00</a:t>
                      </a: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r" fontAlgn="b"/>
                      <a:r>
                        <a:rPr lang="de-DE" sz="700" b="0" i="0" u="none" strike="noStrike">
                          <a:solidFill>
                            <a:srgbClr val="000000"/>
                          </a:solidFill>
                          <a:latin typeface="Calibri"/>
                        </a:rPr>
                        <a:t>0,00</a:t>
                      </a:r>
                    </a:p>
                  </a:txBody>
                  <a:tcPr marL="2195" marR="2195" marT="2195" marB="0" anchor="b">
                    <a:lnL>
                      <a:noFill/>
                    </a:lnL>
                    <a:lnR>
                      <a:noFill/>
                    </a:lnR>
                    <a:lnT>
                      <a:noFill/>
                    </a:lnT>
                    <a:lnB>
                      <a:noFill/>
                    </a:lnB>
                  </a:tcPr>
                </a:tc>
              </a:tr>
              <a:tr h="212169">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gridSpan="4">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de-DE" sz="700" b="0" i="0" u="none" strike="noStrike" dirty="0">
                          <a:solidFill>
                            <a:srgbClr val="000000"/>
                          </a:solidFill>
                          <a:latin typeface="Calibri"/>
                        </a:rPr>
                        <a:t>35 17 Verbindlichkeiten gegenüber Gesellschaftern - größer 5 Jahre, Darlehen </a:t>
                      </a:r>
                      <a:r>
                        <a:rPr kumimoji="0" lang="de-DE" sz="700" b="0" i="0" u="none" strike="noStrike" kern="1200" cap="none" spc="0" normalizeH="0" baseline="0" noProof="0" dirty="0" smtClean="0">
                          <a:ln>
                            <a:noFill/>
                          </a:ln>
                          <a:solidFill>
                            <a:srgbClr val="FF0000"/>
                          </a:solidFill>
                          <a:effectLst/>
                          <a:uLnTx/>
                          <a:uFillTx/>
                          <a:latin typeface="Calibri"/>
                          <a:ea typeface="+mn-ea"/>
                          <a:cs typeface="+mn-cs"/>
                        </a:rPr>
                        <a:t>H. </a:t>
                      </a:r>
                      <a:r>
                        <a:rPr kumimoji="0" lang="de-DE" sz="650" b="0" i="0" u="none" strike="noStrike" kern="1200" cap="none" spc="0" normalizeH="0" baseline="0" noProof="0" dirty="0" smtClean="0">
                          <a:ln>
                            <a:noFill/>
                          </a:ln>
                          <a:solidFill>
                            <a:srgbClr val="FF0000"/>
                          </a:solidFill>
                          <a:effectLst/>
                          <a:uLnTx/>
                          <a:uFillTx/>
                          <a:latin typeface="Calibri"/>
                          <a:ea typeface="+mn-ea"/>
                          <a:cs typeface="+mn-cs"/>
                        </a:rPr>
                        <a:t>Mustermann</a:t>
                      </a:r>
                      <a:endParaRPr lang="de-DE" sz="700" b="0" i="0" u="none" strike="noStrike" dirty="0">
                        <a:solidFill>
                          <a:srgbClr val="FF0000"/>
                        </a:solidFill>
                        <a:latin typeface="Calibri"/>
                      </a:endParaRPr>
                    </a:p>
                  </a:txBody>
                  <a:tcPr marL="2195" marR="2195" marT="2195" marB="0">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t"/>
                      <a:endParaRPr lang="de-DE" sz="700" b="0" i="0" u="none" strike="noStrike">
                        <a:solidFill>
                          <a:srgbClr val="000000"/>
                        </a:solidFill>
                        <a:latin typeface="Calibri"/>
                      </a:endParaRPr>
                    </a:p>
                  </a:txBody>
                  <a:tcPr marL="2195" marR="2195" marT="2195" marB="0">
                    <a:lnL>
                      <a:noFill/>
                    </a:lnL>
                    <a:lnR>
                      <a:noFill/>
                    </a:lnR>
                    <a:lnT>
                      <a:noFill/>
                    </a:lnT>
                    <a:lnB>
                      <a:noFill/>
                    </a:lnB>
                  </a:tcPr>
                </a:tc>
                <a:tc>
                  <a:txBody>
                    <a:bodyPr/>
                    <a:lstStyle/>
                    <a:p>
                      <a:pPr algn="l" fontAlgn="t"/>
                      <a:endParaRPr lang="de-DE" sz="700" b="0" i="0" u="none" strike="noStrike">
                        <a:solidFill>
                          <a:srgbClr val="000000"/>
                        </a:solidFill>
                        <a:latin typeface="Calibri"/>
                      </a:endParaRPr>
                    </a:p>
                  </a:txBody>
                  <a:tcPr marL="2195" marR="2195" marT="2195" marB="0">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r" fontAlgn="b"/>
                      <a:r>
                        <a:rPr lang="de-DE" sz="700" b="0" i="0" u="none" strike="noStrike">
                          <a:solidFill>
                            <a:srgbClr val="000000"/>
                          </a:solidFill>
                          <a:latin typeface="Calibri"/>
                        </a:rPr>
                        <a:t>8.500,10</a:t>
                      </a: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r" fontAlgn="b"/>
                      <a:r>
                        <a:rPr lang="de-DE" sz="700" b="0" i="0" u="none" strike="noStrike">
                          <a:solidFill>
                            <a:srgbClr val="000000"/>
                          </a:solidFill>
                          <a:latin typeface="Calibri"/>
                        </a:rPr>
                        <a:t>12.177,00</a:t>
                      </a:r>
                    </a:p>
                  </a:txBody>
                  <a:tcPr marL="2195" marR="2195" marT="2195" marB="0" anchor="b">
                    <a:lnL>
                      <a:noFill/>
                    </a:lnL>
                    <a:lnR>
                      <a:noFill/>
                    </a:lnR>
                    <a:lnT>
                      <a:noFill/>
                    </a:lnT>
                    <a:lnB>
                      <a:noFill/>
                    </a:lnB>
                  </a:tcPr>
                </a:tc>
              </a:tr>
              <a:tr h="108431">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gridSpan="3">
                  <a:txBody>
                    <a:bodyPr/>
                    <a:lstStyle/>
                    <a:p>
                      <a:pPr algn="l" fontAlgn="b"/>
                      <a:r>
                        <a:rPr lang="de-DE" sz="700" b="0" i="0" u="none" strike="noStrike">
                          <a:solidFill>
                            <a:srgbClr val="000000"/>
                          </a:solidFill>
                          <a:latin typeface="Calibri"/>
                        </a:rPr>
                        <a:t>3561 Darlehen - bis 1 Jahr </a:t>
                      </a:r>
                    </a:p>
                  </a:txBody>
                  <a:tcPr marL="2195" marR="2195" marT="2195" marB="0" anchor="b">
                    <a:lnL>
                      <a:noFill/>
                    </a:lnL>
                    <a:lnR>
                      <a:noFill/>
                    </a:lnR>
                    <a:lnT>
                      <a:noFill/>
                    </a:lnT>
                    <a:lnB>
                      <a:noFill/>
                    </a:lnB>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r" fontAlgn="b"/>
                      <a:r>
                        <a:rPr lang="de-DE" sz="700" b="0" i="0" u="none" strike="noStrike">
                          <a:solidFill>
                            <a:srgbClr val="000000"/>
                          </a:solidFill>
                          <a:latin typeface="Calibri"/>
                        </a:rPr>
                        <a:t>-350,00</a:t>
                      </a: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r" fontAlgn="b"/>
                      <a:r>
                        <a:rPr lang="de-DE" sz="700" b="0" i="0" u="none" strike="noStrike">
                          <a:solidFill>
                            <a:srgbClr val="000000"/>
                          </a:solidFill>
                          <a:latin typeface="Calibri"/>
                        </a:rPr>
                        <a:t>0,00</a:t>
                      </a:r>
                    </a:p>
                  </a:txBody>
                  <a:tcPr marL="2195" marR="2195" marT="2195" marB="0" anchor="b">
                    <a:lnL>
                      <a:noFill/>
                    </a:lnL>
                    <a:lnR>
                      <a:noFill/>
                    </a:lnR>
                    <a:lnT>
                      <a:noFill/>
                    </a:lnT>
                    <a:lnB>
                      <a:noFill/>
                    </a:lnB>
                  </a:tcPr>
                </a:tc>
              </a:tr>
              <a:tr h="317173">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gridSpan="6">
                  <a:txBody>
                    <a:bodyPr/>
                    <a:lstStyle/>
                    <a:p>
                      <a:pPr algn="l" fontAlgn="t"/>
                      <a:r>
                        <a:rPr lang="de-DE" sz="700" b="0" i="0" u="none" strike="noStrike">
                          <a:solidFill>
                            <a:srgbClr val="000000"/>
                          </a:solidFill>
                          <a:latin typeface="Calibri"/>
                        </a:rPr>
                        <a:t>3806 Umsatzsteuer 19% (Saldo auf Soll-Seite ausweisen, da die Summe aller Konten mit der Kategorie Umsatzsteuer, Vorsteuer und Umsatzsteuervorauszahlung ein Soll-Saldo ergeben)</a:t>
                      </a:r>
                    </a:p>
                  </a:txBody>
                  <a:tcPr marL="2195" marR="2195" marT="2195" marB="0">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r" fontAlgn="b"/>
                      <a:r>
                        <a:rPr lang="de-DE" sz="700" b="0" i="0" u="none" strike="noStrike">
                          <a:solidFill>
                            <a:srgbClr val="000000"/>
                          </a:solidFill>
                          <a:latin typeface="Calibri"/>
                        </a:rPr>
                        <a:t>0,00</a:t>
                      </a: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r>
              <a:tr h="108431">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gridSpan="5">
                  <a:txBody>
                    <a:bodyPr/>
                    <a:lstStyle/>
                    <a:p>
                      <a:pPr algn="l" fontAlgn="b"/>
                      <a:r>
                        <a:rPr lang="de-DE" sz="700" b="0" i="0" u="none" strike="noStrike">
                          <a:solidFill>
                            <a:srgbClr val="000000"/>
                          </a:solidFill>
                          <a:latin typeface="Calibri"/>
                        </a:rPr>
                        <a:t>Summe 8. sonstige Verbindlichkeiten </a:t>
                      </a:r>
                    </a:p>
                  </a:txBody>
                  <a:tcPr marL="2195" marR="2195" marT="2195" marB="0" anchor="b">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r" fontAlgn="b"/>
                      <a:r>
                        <a:rPr lang="de-DE" sz="700" b="1" i="0" u="none" strike="noStrike">
                          <a:solidFill>
                            <a:srgbClr val="000000"/>
                          </a:solidFill>
                          <a:latin typeface="Calibri"/>
                        </a:rPr>
                        <a:t>8.150,10</a:t>
                      </a: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r" fontAlgn="b"/>
                      <a:r>
                        <a:rPr lang="de-DE" sz="700" b="1" i="0" u="none" strike="noStrike">
                          <a:solidFill>
                            <a:srgbClr val="000000"/>
                          </a:solidFill>
                          <a:latin typeface="Calibri"/>
                        </a:rPr>
                        <a:t>7.757,40</a:t>
                      </a:r>
                    </a:p>
                  </a:txBody>
                  <a:tcPr marL="2195" marR="2195" marT="2195" marB="0" anchor="b">
                    <a:lnL>
                      <a:noFill/>
                    </a:lnL>
                    <a:lnR>
                      <a:noFill/>
                    </a:lnR>
                    <a:lnT>
                      <a:noFill/>
                    </a:lnT>
                    <a:lnB>
                      <a:noFill/>
                    </a:lnB>
                  </a:tcPr>
                </a:tc>
              </a:tr>
              <a:tr h="108431">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gridSpan="3">
                  <a:txBody>
                    <a:bodyPr/>
                    <a:lstStyle/>
                    <a:p>
                      <a:pPr algn="l" fontAlgn="b"/>
                      <a:r>
                        <a:rPr lang="de-DE" sz="700" b="0" i="0" u="none" strike="noStrike">
                          <a:solidFill>
                            <a:srgbClr val="000000"/>
                          </a:solidFill>
                          <a:latin typeface="Calibri"/>
                        </a:rPr>
                        <a:t>9. Sonstiges</a:t>
                      </a:r>
                    </a:p>
                  </a:txBody>
                  <a:tcPr marL="2195" marR="2195" marT="2195" marB="0" anchor="b">
                    <a:lnL>
                      <a:noFill/>
                    </a:lnL>
                    <a:lnR>
                      <a:noFill/>
                    </a:lnR>
                    <a:lnT>
                      <a:noFill/>
                    </a:lnT>
                    <a:lnB>
                      <a:noFill/>
                    </a:lnB>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r>
              <a:tr h="108431">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gridSpan="3">
                  <a:txBody>
                    <a:bodyPr/>
                    <a:lstStyle/>
                    <a:p>
                      <a:pPr algn="l" fontAlgn="b"/>
                      <a:r>
                        <a:rPr lang="de-DE" sz="700" b="0" i="0" u="none" strike="noStrike" dirty="0">
                          <a:solidFill>
                            <a:srgbClr val="000000"/>
                          </a:solidFill>
                          <a:latin typeface="Calibri"/>
                        </a:rPr>
                        <a:t>2901 Stammkapital </a:t>
                      </a:r>
                      <a:r>
                        <a:rPr lang="de-DE" sz="700" b="0" i="0" u="none" strike="noStrike" dirty="0" smtClean="0">
                          <a:solidFill>
                            <a:srgbClr val="FF0000"/>
                          </a:solidFill>
                          <a:latin typeface="Calibri"/>
                        </a:rPr>
                        <a:t>F. </a:t>
                      </a:r>
                      <a:r>
                        <a:rPr lang="de-DE" sz="650" b="0" i="0" u="none" strike="noStrike" dirty="0" smtClean="0">
                          <a:solidFill>
                            <a:srgbClr val="FF0000"/>
                          </a:solidFill>
                          <a:latin typeface="Calibri"/>
                        </a:rPr>
                        <a:t>Mustermann</a:t>
                      </a:r>
                      <a:endParaRPr lang="de-DE" sz="650" b="0" i="0" u="none" strike="noStrike" dirty="0">
                        <a:solidFill>
                          <a:srgbClr val="FF0000"/>
                        </a:solidFill>
                        <a:latin typeface="Calibri"/>
                      </a:endParaRPr>
                    </a:p>
                  </a:txBody>
                  <a:tcPr marL="2195" marR="2195" marT="2195" marB="0" anchor="b">
                    <a:lnL>
                      <a:noFill/>
                    </a:lnL>
                    <a:lnR>
                      <a:noFill/>
                    </a:lnR>
                    <a:lnT>
                      <a:noFill/>
                    </a:lnT>
                    <a:lnB>
                      <a:noFill/>
                    </a:lnB>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r" fontAlgn="b"/>
                      <a:r>
                        <a:rPr lang="de-DE" sz="700" b="1" i="0" u="none" strike="noStrike">
                          <a:solidFill>
                            <a:srgbClr val="000000"/>
                          </a:solidFill>
                          <a:latin typeface="Calibri"/>
                        </a:rPr>
                        <a:t>4,00</a:t>
                      </a:r>
                    </a:p>
                  </a:txBody>
                  <a:tcPr marL="2195" marR="2195" marT="2195"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r" fontAlgn="b"/>
                      <a:r>
                        <a:rPr lang="de-DE" sz="700" b="1" i="0" u="none" strike="noStrike">
                          <a:solidFill>
                            <a:srgbClr val="000000"/>
                          </a:solidFill>
                          <a:latin typeface="Calibri"/>
                        </a:rPr>
                        <a:t>4,00</a:t>
                      </a:r>
                    </a:p>
                  </a:txBody>
                  <a:tcPr marL="2195" marR="2195" marT="2195" marB="0" anchor="b">
                    <a:lnL>
                      <a:noFill/>
                    </a:lnL>
                    <a:lnR>
                      <a:noFill/>
                    </a:lnR>
                    <a:lnT>
                      <a:noFill/>
                    </a:lnT>
                    <a:lnB>
                      <a:noFill/>
                    </a:lnB>
                  </a:tcPr>
                </a:tc>
              </a:tr>
              <a:tr h="108431">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gridSpan="4">
                  <a:txBody>
                    <a:bodyPr/>
                    <a:lstStyle/>
                    <a:p>
                      <a:pPr algn="l" fontAlgn="b"/>
                      <a:r>
                        <a:rPr lang="de-DE" sz="700" b="0" i="0" u="none" strike="noStrike">
                          <a:solidFill>
                            <a:srgbClr val="000000"/>
                          </a:solidFill>
                          <a:latin typeface="Calibri"/>
                        </a:rPr>
                        <a:t>3730 Verbindlichkeiten aus Lohn- und Kirchensteuer</a:t>
                      </a:r>
                    </a:p>
                  </a:txBody>
                  <a:tcPr marL="2195" marR="2195" marT="2195" marB="0" anchor="b">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r" fontAlgn="b"/>
                      <a:r>
                        <a:rPr lang="de-DE" sz="700" b="0" i="0" u="none" strike="noStrike">
                          <a:solidFill>
                            <a:srgbClr val="000000"/>
                          </a:solidFill>
                          <a:latin typeface="Calibri"/>
                        </a:rPr>
                        <a:t>1.184,73</a:t>
                      </a: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r" fontAlgn="b"/>
                      <a:r>
                        <a:rPr lang="de-DE" sz="700" b="0" i="0" u="none" strike="noStrike">
                          <a:solidFill>
                            <a:srgbClr val="000000"/>
                          </a:solidFill>
                          <a:latin typeface="Calibri"/>
                        </a:rPr>
                        <a:t>1.119,48</a:t>
                      </a:r>
                    </a:p>
                  </a:txBody>
                  <a:tcPr marL="2195" marR="2195" marT="2195" marB="0" anchor="b">
                    <a:lnL>
                      <a:noFill/>
                    </a:lnL>
                    <a:lnR>
                      <a:noFill/>
                    </a:lnR>
                    <a:lnT>
                      <a:noFill/>
                    </a:lnT>
                    <a:lnB>
                      <a:noFill/>
                    </a:lnB>
                  </a:tcPr>
                </a:tc>
              </a:tr>
              <a:tr h="108431">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gridSpan="3">
                  <a:txBody>
                    <a:bodyPr/>
                    <a:lstStyle/>
                    <a:p>
                      <a:pPr algn="l" fontAlgn="b"/>
                      <a:r>
                        <a:rPr lang="de-DE" sz="700" b="0" i="0" u="none" strike="noStrike">
                          <a:solidFill>
                            <a:srgbClr val="000000"/>
                          </a:solidFill>
                          <a:latin typeface="Calibri"/>
                        </a:rPr>
                        <a:t>3806 Umsatzsteuer 19%</a:t>
                      </a:r>
                    </a:p>
                  </a:txBody>
                  <a:tcPr marL="2195" marR="2195" marT="2195" marB="0" anchor="b">
                    <a:lnL>
                      <a:noFill/>
                    </a:lnL>
                    <a:lnR>
                      <a:noFill/>
                    </a:lnR>
                    <a:lnT>
                      <a:noFill/>
                    </a:lnT>
                    <a:lnB>
                      <a:noFill/>
                    </a:lnB>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r" fontAlgn="b"/>
                      <a:r>
                        <a:rPr lang="de-DE" sz="700" b="0" i="0" u="none" strike="noStrike">
                          <a:solidFill>
                            <a:srgbClr val="000000"/>
                          </a:solidFill>
                          <a:latin typeface="Calibri"/>
                        </a:rPr>
                        <a:t>0,00</a:t>
                      </a: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r" fontAlgn="b"/>
                      <a:r>
                        <a:rPr lang="de-DE" sz="700" b="0" i="0" u="none" strike="noStrike">
                          <a:solidFill>
                            <a:srgbClr val="000000"/>
                          </a:solidFill>
                          <a:latin typeface="Calibri"/>
                        </a:rPr>
                        <a:t>19.701,22</a:t>
                      </a:r>
                    </a:p>
                  </a:txBody>
                  <a:tcPr marL="2195" marR="2195" marT="2195" marB="0" anchor="b">
                    <a:lnL>
                      <a:noFill/>
                    </a:lnL>
                    <a:lnR>
                      <a:noFill/>
                    </a:lnR>
                    <a:lnT>
                      <a:noFill/>
                    </a:lnT>
                    <a:lnB>
                      <a:noFill/>
                    </a:lnB>
                  </a:tcPr>
                </a:tc>
              </a:tr>
              <a:tr h="108431">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gridSpan="6">
                  <a:txBody>
                    <a:bodyPr/>
                    <a:lstStyle/>
                    <a:p>
                      <a:pPr algn="l" fontAlgn="t"/>
                      <a:r>
                        <a:rPr lang="de-DE" sz="700" b="0" i="0" u="none" strike="noStrike">
                          <a:solidFill>
                            <a:srgbClr val="000000"/>
                          </a:solidFill>
                          <a:latin typeface="Calibri"/>
                        </a:rPr>
                        <a:t>3820 Umsatzsteuervorauszahlungen</a:t>
                      </a:r>
                    </a:p>
                  </a:txBody>
                  <a:tcPr marL="2195" marR="2195" marT="2195" marB="0">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r" fontAlgn="b"/>
                      <a:r>
                        <a:rPr lang="de-DE" sz="700" b="0" i="0" u="none" strike="noStrike">
                          <a:solidFill>
                            <a:srgbClr val="000000"/>
                          </a:solidFill>
                          <a:latin typeface="Calibri"/>
                        </a:rPr>
                        <a:t>0,00</a:t>
                      </a: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r" fontAlgn="b"/>
                      <a:r>
                        <a:rPr lang="de-DE" sz="700" b="0" i="0" u="none" strike="noStrike">
                          <a:solidFill>
                            <a:srgbClr val="000000"/>
                          </a:solidFill>
                          <a:latin typeface="Calibri"/>
                        </a:rPr>
                        <a:t>-13.689,91</a:t>
                      </a:r>
                    </a:p>
                  </a:txBody>
                  <a:tcPr marL="2195" marR="2195" marT="2195" marB="0" anchor="b">
                    <a:lnL>
                      <a:noFill/>
                    </a:lnL>
                    <a:lnR>
                      <a:noFill/>
                    </a:lnR>
                    <a:lnT>
                      <a:noFill/>
                    </a:lnT>
                    <a:lnB>
                      <a:noFill/>
                    </a:lnB>
                  </a:tcPr>
                </a:tc>
              </a:tr>
              <a:tr h="108431">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gridSpan="6">
                  <a:txBody>
                    <a:bodyPr/>
                    <a:lstStyle/>
                    <a:p>
                      <a:pPr algn="l" fontAlgn="t"/>
                      <a:r>
                        <a:rPr lang="de-DE" sz="700" b="0" i="0" u="none" strike="noStrike">
                          <a:solidFill>
                            <a:srgbClr val="000000"/>
                          </a:solidFill>
                          <a:latin typeface="Calibri"/>
                        </a:rPr>
                        <a:t>3840 Umsatzsteuer laufendes Jahr</a:t>
                      </a:r>
                    </a:p>
                  </a:txBody>
                  <a:tcPr marL="2195" marR="2195" marT="2195" marB="0">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r" fontAlgn="b"/>
                      <a:r>
                        <a:rPr lang="de-DE" sz="700" b="0" i="0" u="none" strike="noStrike">
                          <a:solidFill>
                            <a:srgbClr val="000000"/>
                          </a:solidFill>
                          <a:latin typeface="Calibri"/>
                        </a:rPr>
                        <a:t>0,00</a:t>
                      </a: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r" fontAlgn="b"/>
                      <a:r>
                        <a:rPr lang="de-DE" sz="700" b="0" i="0" u="none" strike="noStrike">
                          <a:solidFill>
                            <a:srgbClr val="000000"/>
                          </a:solidFill>
                          <a:latin typeface="Calibri"/>
                        </a:rPr>
                        <a:t>6.667,99</a:t>
                      </a:r>
                    </a:p>
                  </a:txBody>
                  <a:tcPr marL="2195" marR="2195" marT="2195" marB="0" anchor="b">
                    <a:lnL>
                      <a:noFill/>
                    </a:lnL>
                    <a:lnR>
                      <a:noFill/>
                    </a:lnR>
                    <a:lnT>
                      <a:noFill/>
                    </a:lnT>
                    <a:lnB>
                      <a:noFill/>
                    </a:lnB>
                  </a:tcPr>
                </a:tc>
              </a:tr>
              <a:tr h="211895">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gridSpan="3">
                  <a:txBody>
                    <a:bodyPr/>
                    <a:lstStyle/>
                    <a:p>
                      <a:pPr algn="l" fontAlgn="b"/>
                      <a:r>
                        <a:rPr lang="de-DE" sz="700" b="0" i="0" u="none" strike="noStrike">
                          <a:solidFill>
                            <a:srgbClr val="000000"/>
                          </a:solidFill>
                          <a:latin typeface="Calibri"/>
                        </a:rPr>
                        <a:t>Summe 9. Sonstiges </a:t>
                      </a:r>
                    </a:p>
                  </a:txBody>
                  <a:tcPr marL="2195" marR="2195" marT="2195" marB="0" anchor="b">
                    <a:lnL>
                      <a:noFill/>
                    </a:lnL>
                    <a:lnR>
                      <a:noFill/>
                    </a:lnR>
                    <a:lnT>
                      <a:noFill/>
                    </a:lnT>
                    <a:lnB>
                      <a:noFill/>
                    </a:lnB>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r" fontAlgn="b"/>
                      <a:r>
                        <a:rPr lang="de-DE" sz="700" b="1" i="0" u="none" strike="noStrike">
                          <a:solidFill>
                            <a:srgbClr val="000000"/>
                          </a:solidFill>
                          <a:latin typeface="Calibri"/>
                        </a:rPr>
                        <a:t>1.188,73</a:t>
                      </a: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r" fontAlgn="b"/>
                      <a:r>
                        <a:rPr lang="de-DE" sz="700" b="1" i="0" u="none" strike="noStrike">
                          <a:solidFill>
                            <a:srgbClr val="000000"/>
                          </a:solidFill>
                          <a:latin typeface="Calibri"/>
                        </a:rPr>
                        <a:t>13.802,78</a:t>
                      </a:r>
                    </a:p>
                  </a:txBody>
                  <a:tcPr marL="2195" marR="2195" marT="2195" marB="0" anchor="b">
                    <a:lnL>
                      <a:noFill/>
                    </a:lnL>
                    <a:lnR>
                      <a:noFill/>
                    </a:lnR>
                    <a:lnT>
                      <a:noFill/>
                    </a:lnT>
                    <a:lnB>
                      <a:noFill/>
                    </a:lnB>
                  </a:tcPr>
                </a:tc>
              </a:tr>
              <a:tr h="108431">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r>
              <a:tr h="108431">
                <a:tc gridSpan="5">
                  <a:txBody>
                    <a:bodyPr/>
                    <a:lstStyle/>
                    <a:p>
                      <a:pPr algn="l" fontAlgn="b"/>
                      <a:r>
                        <a:rPr lang="de-DE" sz="700" b="1" i="0" u="none" strike="noStrike">
                          <a:solidFill>
                            <a:srgbClr val="000000"/>
                          </a:solidFill>
                          <a:latin typeface="Calibri"/>
                        </a:rPr>
                        <a:t>Summe C. Verbindlichkeiten </a:t>
                      </a:r>
                    </a:p>
                  </a:txBody>
                  <a:tcPr marL="2195" marR="2195" marT="2195" marB="0" anchor="b">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b"/>
                      <a:endParaRPr lang="de-DE" sz="700" b="1"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r" fontAlgn="b"/>
                      <a:r>
                        <a:rPr lang="de-DE" sz="700" b="1" i="0" u="none" strike="noStrike">
                          <a:solidFill>
                            <a:srgbClr val="000000"/>
                          </a:solidFill>
                          <a:latin typeface="Calibri"/>
                        </a:rPr>
                        <a:t>7.244,95</a:t>
                      </a:r>
                    </a:p>
                  </a:txBody>
                  <a:tcPr marL="2195" marR="2195" marT="2195"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r" fontAlgn="b"/>
                      <a:r>
                        <a:rPr lang="de-DE" sz="700" b="1" i="0" u="none" strike="noStrike">
                          <a:solidFill>
                            <a:srgbClr val="000000"/>
                          </a:solidFill>
                          <a:latin typeface="Calibri"/>
                        </a:rPr>
                        <a:t>21.560,18</a:t>
                      </a:r>
                    </a:p>
                  </a:txBody>
                  <a:tcPr marL="2195" marR="2195" marT="2195" marB="0" anchor="b">
                    <a:lnL>
                      <a:noFill/>
                    </a:lnL>
                    <a:lnR>
                      <a:noFill/>
                    </a:lnR>
                    <a:lnT>
                      <a:noFill/>
                    </a:lnT>
                    <a:lnB>
                      <a:noFill/>
                    </a:lnB>
                  </a:tcPr>
                </a:tc>
              </a:tr>
              <a:tr h="108431">
                <a:tc>
                  <a:txBody>
                    <a:bodyPr/>
                    <a:lstStyle/>
                    <a:p>
                      <a:pPr algn="l" fontAlgn="b"/>
                      <a:endParaRPr lang="de-DE" sz="700" b="1"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r>
              <a:tr h="108431">
                <a:tc gridSpan="5">
                  <a:txBody>
                    <a:bodyPr/>
                    <a:lstStyle/>
                    <a:p>
                      <a:pPr algn="l" fontAlgn="b"/>
                      <a:r>
                        <a:rPr lang="de-DE" sz="700" b="1" i="0" u="none" strike="noStrike">
                          <a:solidFill>
                            <a:srgbClr val="000000"/>
                          </a:solidFill>
                          <a:latin typeface="Calibri"/>
                        </a:rPr>
                        <a:t>D. Rechnungsabgrenzungsposten </a:t>
                      </a:r>
                    </a:p>
                  </a:txBody>
                  <a:tcPr marL="2195" marR="2195" marT="2195" marB="0" anchor="b">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r" fontAlgn="b"/>
                      <a:r>
                        <a:rPr lang="de-DE" sz="700" b="0" i="0" u="none" strike="noStrike">
                          <a:solidFill>
                            <a:srgbClr val="000000"/>
                          </a:solidFill>
                          <a:latin typeface="Calibri"/>
                        </a:rPr>
                        <a:t>0,00</a:t>
                      </a: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r" fontAlgn="b"/>
                      <a:r>
                        <a:rPr lang="de-DE" sz="700" b="0" i="0" u="none" strike="noStrike">
                          <a:solidFill>
                            <a:srgbClr val="000000"/>
                          </a:solidFill>
                          <a:latin typeface="Calibri"/>
                        </a:rPr>
                        <a:t>0,00</a:t>
                      </a:r>
                    </a:p>
                  </a:txBody>
                  <a:tcPr marL="2195" marR="2195" marT="2195" marB="0" anchor="b">
                    <a:lnL>
                      <a:noFill/>
                    </a:lnL>
                    <a:lnR>
                      <a:noFill/>
                    </a:lnR>
                    <a:lnT>
                      <a:noFill/>
                    </a:lnT>
                    <a:lnB>
                      <a:noFill/>
                    </a:lnB>
                  </a:tcPr>
                </a:tc>
              </a:tr>
              <a:tr h="108431">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95" marR="2195" marT="2195" marB="0" anchor="b">
                    <a:lnL>
                      <a:noFill/>
                    </a:lnL>
                    <a:lnR>
                      <a:noFill/>
                    </a:lnR>
                    <a:lnT>
                      <a:noFill/>
                    </a:lnT>
                    <a:lnB>
                      <a:noFill/>
                    </a:lnB>
                  </a:tcPr>
                </a:tc>
              </a:tr>
              <a:tr h="124182">
                <a:tc gridSpan="4">
                  <a:txBody>
                    <a:bodyPr/>
                    <a:lstStyle/>
                    <a:p>
                      <a:pPr algn="l" fontAlgn="b"/>
                      <a:r>
                        <a:rPr lang="de-DE" sz="700" b="1" i="0" u="none" strike="noStrike">
                          <a:solidFill>
                            <a:srgbClr val="000000"/>
                          </a:solidFill>
                          <a:latin typeface="Calibri"/>
                        </a:rPr>
                        <a:t>Summe PASSIVA</a:t>
                      </a:r>
                    </a:p>
                  </a:txBody>
                  <a:tcPr marL="2195" marR="2195" marT="2195" marB="0" anchor="b">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b"/>
                      <a:endParaRPr lang="de-DE" sz="700" b="1"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r" fontAlgn="b"/>
                      <a:r>
                        <a:rPr lang="de-DE" sz="700" b="1" i="0" u="none" strike="noStrike">
                          <a:solidFill>
                            <a:srgbClr val="000000"/>
                          </a:solidFill>
                          <a:latin typeface="Calibri"/>
                        </a:rPr>
                        <a:t>7.244,95</a:t>
                      </a:r>
                    </a:p>
                  </a:txBody>
                  <a:tcPr marL="2195" marR="2195" marT="2195"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195" marR="2195" marT="2195" marB="0" anchor="b">
                    <a:lnL>
                      <a:noFill/>
                    </a:lnL>
                    <a:lnR>
                      <a:noFill/>
                    </a:lnR>
                    <a:lnT>
                      <a:noFill/>
                    </a:lnT>
                    <a:lnB>
                      <a:noFill/>
                    </a:lnB>
                  </a:tcPr>
                </a:tc>
                <a:tc>
                  <a:txBody>
                    <a:bodyPr/>
                    <a:lstStyle/>
                    <a:p>
                      <a:pPr algn="r" fontAlgn="b"/>
                      <a:r>
                        <a:rPr lang="de-DE" sz="700" b="1" i="0" u="none" strike="noStrike" dirty="0">
                          <a:solidFill>
                            <a:srgbClr val="000000"/>
                          </a:solidFill>
                          <a:latin typeface="Calibri"/>
                        </a:rPr>
                        <a:t>22.460,18</a:t>
                      </a:r>
                    </a:p>
                  </a:txBody>
                  <a:tcPr marL="2195" marR="2195" marT="2195" marB="0" anchor="b">
                    <a:lnL>
                      <a:noFill/>
                    </a:lnL>
                    <a:lnR>
                      <a:noFill/>
                    </a:lnR>
                    <a:lnT>
                      <a:noFill/>
                    </a:lnT>
                    <a:lnB>
                      <a:noFill/>
                    </a:lnB>
                  </a:tcPr>
                </a:tc>
              </a:tr>
            </a:tbl>
          </a:graphicData>
        </a:graphic>
      </p:graphicFrame>
      <p:sp>
        <p:nvSpPr>
          <p:cNvPr id="17179" name="Rectangle 12"/>
          <p:cNvSpPr>
            <a:spLocks noChangeArrowheads="1"/>
          </p:cNvSpPr>
          <p:nvPr/>
        </p:nvSpPr>
        <p:spPr bwMode="auto">
          <a:xfrm>
            <a:off x="520700" y="71438"/>
            <a:ext cx="6337300" cy="307975"/>
          </a:xfrm>
          <a:prstGeom prst="rect">
            <a:avLst/>
          </a:prstGeom>
          <a:noFill/>
          <a:ln w="9525">
            <a:noFill/>
            <a:miter lim="800000"/>
            <a:headEnd/>
            <a:tailEnd/>
          </a:ln>
        </p:spPr>
        <p:txBody>
          <a:bodyPr>
            <a:spAutoFit/>
          </a:bodyPr>
          <a:lstStyle/>
          <a:p>
            <a:pPr>
              <a:spcBef>
                <a:spcPct val="50000"/>
              </a:spcBef>
            </a:pPr>
            <a:r>
              <a:rPr lang="de-DE" sz="1400" dirty="0">
                <a:solidFill>
                  <a:srgbClr val="000000"/>
                </a:solidFill>
                <a:cs typeface="Times New Roman" pitchFamily="18" charset="0"/>
              </a:rPr>
              <a:t>Erläuterungen zur Bilanz zum 31. Dezember </a:t>
            </a:r>
            <a:r>
              <a:rPr lang="de-DE" sz="1400" dirty="0">
                <a:solidFill>
                  <a:srgbClr val="FF0000"/>
                </a:solidFill>
                <a:cs typeface="Times New Roman" pitchFamily="18" charset="0"/>
              </a:rPr>
              <a:t>2013</a:t>
            </a:r>
            <a:endParaRPr lang="de-DE" sz="1400" dirty="0">
              <a:solidFill>
                <a:srgbClr val="FF0000"/>
              </a:solidFill>
            </a:endParaRPr>
          </a:p>
        </p:txBody>
      </p:sp>
      <p:sp>
        <p:nvSpPr>
          <p:cNvPr id="12" name="Line 5"/>
          <p:cNvSpPr>
            <a:spLocks noChangeShapeType="1"/>
          </p:cNvSpPr>
          <p:nvPr/>
        </p:nvSpPr>
        <p:spPr bwMode="auto">
          <a:xfrm>
            <a:off x="476250" y="357188"/>
            <a:ext cx="6192838" cy="0"/>
          </a:xfrm>
          <a:prstGeom prst="line">
            <a:avLst/>
          </a:prstGeom>
          <a:noFill/>
          <a:ln w="1270">
            <a:solidFill>
              <a:schemeClr val="bg1">
                <a:lumMod val="75000"/>
              </a:schemeClr>
            </a:solidFill>
            <a:round/>
            <a:headEnd/>
            <a:tailEnd/>
          </a:ln>
        </p:spPr>
        <p:txBody>
          <a:bodyPr/>
          <a:lstStyle/>
          <a:p>
            <a:pPr>
              <a:defRPr/>
            </a:pPr>
            <a:endParaRPr lang="de-DE"/>
          </a:p>
        </p:txBody>
      </p:sp>
      <p:sp>
        <p:nvSpPr>
          <p:cNvPr id="8" name="Rectangle 12"/>
          <p:cNvSpPr>
            <a:spLocks noChangeArrowheads="1"/>
          </p:cNvSpPr>
          <p:nvPr/>
        </p:nvSpPr>
        <p:spPr bwMode="auto">
          <a:xfrm>
            <a:off x="520700" y="357188"/>
            <a:ext cx="6337300" cy="230187"/>
          </a:xfrm>
          <a:prstGeom prst="rect">
            <a:avLst/>
          </a:prstGeom>
          <a:noFill/>
          <a:ln w="9525">
            <a:noFill/>
            <a:miter lim="800000"/>
            <a:headEnd/>
            <a:tailEnd/>
          </a:ln>
        </p:spPr>
        <p:txBody>
          <a:bodyPr>
            <a:spAutoFit/>
          </a:bodyPr>
          <a:lstStyle/>
          <a:p>
            <a:pPr>
              <a:spcBef>
                <a:spcPct val="50000"/>
              </a:spcBef>
            </a:pPr>
            <a:r>
              <a:rPr lang="de-DE" sz="900" dirty="0" smtClean="0">
                <a:solidFill>
                  <a:srgbClr val="FF0000"/>
                </a:solidFill>
              </a:rPr>
              <a:t>Mustermann GmbH </a:t>
            </a:r>
            <a:r>
              <a:rPr lang="de-DE" sz="900" dirty="0">
                <a:solidFill>
                  <a:srgbClr val="FF0000"/>
                </a:solidFill>
              </a:rPr>
              <a:t>, </a:t>
            </a:r>
            <a:r>
              <a:rPr lang="de-DE" sz="900" dirty="0" err="1" smtClean="0">
                <a:solidFill>
                  <a:srgbClr val="FF0000"/>
                </a:solidFill>
              </a:rPr>
              <a:t>Dorfstr</a:t>
            </a:r>
            <a:r>
              <a:rPr lang="de-DE" sz="900" dirty="0" smtClean="0">
                <a:solidFill>
                  <a:srgbClr val="FF0000"/>
                </a:solidFill>
              </a:rPr>
              <a:t>. 10, Ort</a:t>
            </a:r>
            <a:endParaRPr lang="de-DE" sz="900" dirty="0">
              <a:solidFill>
                <a:srgbClr val="FF0000"/>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Line 5"/>
          <p:cNvSpPr>
            <a:spLocks noChangeShapeType="1"/>
          </p:cNvSpPr>
          <p:nvPr/>
        </p:nvSpPr>
        <p:spPr bwMode="auto">
          <a:xfrm>
            <a:off x="476250" y="8942388"/>
            <a:ext cx="6192838" cy="0"/>
          </a:xfrm>
          <a:prstGeom prst="line">
            <a:avLst/>
          </a:prstGeom>
          <a:noFill/>
          <a:ln w="1270">
            <a:solidFill>
              <a:schemeClr val="bg1">
                <a:lumMod val="75000"/>
              </a:schemeClr>
            </a:solidFill>
            <a:round/>
            <a:headEnd/>
            <a:tailEnd/>
          </a:ln>
        </p:spPr>
        <p:txBody>
          <a:bodyPr/>
          <a:lstStyle/>
          <a:p>
            <a:pPr>
              <a:defRPr/>
            </a:pPr>
            <a:endParaRPr lang="de-DE" sz="1000">
              <a:ln w="3175">
                <a:solidFill>
                  <a:schemeClr val="tx1"/>
                </a:solidFill>
              </a:ln>
            </a:endParaRPr>
          </a:p>
        </p:txBody>
      </p:sp>
      <p:sp>
        <p:nvSpPr>
          <p:cNvPr id="17411" name="Rectangle 12"/>
          <p:cNvSpPr>
            <a:spLocks noChangeArrowheads="1"/>
          </p:cNvSpPr>
          <p:nvPr/>
        </p:nvSpPr>
        <p:spPr bwMode="auto">
          <a:xfrm>
            <a:off x="404813" y="8899525"/>
            <a:ext cx="6337300" cy="246063"/>
          </a:xfrm>
          <a:prstGeom prst="rect">
            <a:avLst/>
          </a:prstGeom>
          <a:noFill/>
          <a:ln w="9525">
            <a:noFill/>
            <a:miter lim="800000"/>
            <a:headEnd/>
            <a:tailEnd/>
          </a:ln>
        </p:spPr>
        <p:txBody>
          <a:bodyPr>
            <a:spAutoFit/>
          </a:bodyPr>
          <a:lstStyle/>
          <a:p>
            <a:pPr>
              <a:spcBef>
                <a:spcPct val="50000"/>
              </a:spcBef>
            </a:pPr>
            <a:r>
              <a:rPr lang="de-DE" sz="1000">
                <a:solidFill>
                  <a:srgbClr val="000000"/>
                </a:solidFill>
              </a:rPr>
              <a:t>						        </a:t>
            </a:r>
            <a:r>
              <a:rPr lang="de-DE" sz="800">
                <a:solidFill>
                  <a:srgbClr val="000000"/>
                </a:solidFill>
              </a:rPr>
              <a:t>Seite 15</a:t>
            </a:r>
          </a:p>
        </p:txBody>
      </p:sp>
      <p:sp>
        <p:nvSpPr>
          <p:cNvPr id="17412" name="Rectangle 12"/>
          <p:cNvSpPr>
            <a:spLocks noChangeArrowheads="1"/>
          </p:cNvSpPr>
          <p:nvPr/>
        </p:nvSpPr>
        <p:spPr bwMode="auto">
          <a:xfrm>
            <a:off x="520700" y="71438"/>
            <a:ext cx="6337300" cy="246062"/>
          </a:xfrm>
          <a:prstGeom prst="rect">
            <a:avLst/>
          </a:prstGeom>
          <a:noFill/>
          <a:ln w="9525">
            <a:noFill/>
            <a:miter lim="800000"/>
            <a:headEnd/>
            <a:tailEnd/>
          </a:ln>
        </p:spPr>
        <p:txBody>
          <a:bodyPr>
            <a:spAutoFit/>
          </a:bodyPr>
          <a:lstStyle/>
          <a:p>
            <a:pPr>
              <a:spcBef>
                <a:spcPct val="50000"/>
              </a:spcBef>
            </a:pPr>
            <a:r>
              <a:rPr lang="de-DE" sz="1000" dirty="0">
                <a:solidFill>
                  <a:srgbClr val="000000"/>
                </a:solidFill>
                <a:cs typeface="Times New Roman" pitchFamily="18" charset="0"/>
              </a:rPr>
              <a:t>Erläuterungen zur Gewinn- und Verlustrechnung vom 1. Januar </a:t>
            </a:r>
            <a:r>
              <a:rPr lang="de-DE" sz="1000" dirty="0">
                <a:solidFill>
                  <a:srgbClr val="FF0000"/>
                </a:solidFill>
                <a:cs typeface="Times New Roman" pitchFamily="18" charset="0"/>
              </a:rPr>
              <a:t>2013</a:t>
            </a:r>
            <a:r>
              <a:rPr lang="de-DE" sz="1000" dirty="0">
                <a:solidFill>
                  <a:srgbClr val="000000"/>
                </a:solidFill>
                <a:cs typeface="Times New Roman" pitchFamily="18" charset="0"/>
              </a:rPr>
              <a:t> bis 31. Dezember </a:t>
            </a:r>
            <a:r>
              <a:rPr lang="de-DE" sz="1000" dirty="0">
                <a:solidFill>
                  <a:srgbClr val="FF0000"/>
                </a:solidFill>
                <a:cs typeface="Times New Roman" pitchFamily="18" charset="0"/>
              </a:rPr>
              <a:t>2013</a:t>
            </a:r>
            <a:endParaRPr lang="de-DE" sz="1000" dirty="0">
              <a:solidFill>
                <a:srgbClr val="FF0000"/>
              </a:solidFill>
            </a:endParaRPr>
          </a:p>
        </p:txBody>
      </p:sp>
      <p:sp>
        <p:nvSpPr>
          <p:cNvPr id="12" name="Line 5"/>
          <p:cNvSpPr>
            <a:spLocks noChangeShapeType="1"/>
          </p:cNvSpPr>
          <p:nvPr/>
        </p:nvSpPr>
        <p:spPr bwMode="auto">
          <a:xfrm>
            <a:off x="476250" y="357188"/>
            <a:ext cx="6192838" cy="0"/>
          </a:xfrm>
          <a:prstGeom prst="line">
            <a:avLst/>
          </a:prstGeom>
          <a:noFill/>
          <a:ln w="1270">
            <a:solidFill>
              <a:schemeClr val="bg1">
                <a:lumMod val="75000"/>
              </a:schemeClr>
            </a:solidFill>
            <a:round/>
            <a:headEnd/>
            <a:tailEnd/>
          </a:ln>
        </p:spPr>
        <p:txBody>
          <a:bodyPr/>
          <a:lstStyle/>
          <a:p>
            <a:pPr>
              <a:defRPr/>
            </a:pPr>
            <a:endParaRPr lang="de-DE"/>
          </a:p>
        </p:txBody>
      </p:sp>
      <p:graphicFrame>
        <p:nvGraphicFramePr>
          <p:cNvPr id="8" name="Tabelle 7"/>
          <p:cNvGraphicFramePr>
            <a:graphicFrameLocks noGrp="1"/>
          </p:cNvGraphicFramePr>
          <p:nvPr/>
        </p:nvGraphicFramePr>
        <p:xfrm>
          <a:off x="785813" y="714375"/>
          <a:ext cx="5786474" cy="8221826"/>
        </p:xfrm>
        <a:graphic>
          <a:graphicData uri="http://schemas.openxmlformats.org/drawingml/2006/table">
            <a:tbl>
              <a:tblPr/>
              <a:tblGrid>
                <a:gridCol w="478221"/>
                <a:gridCol w="278961"/>
                <a:gridCol w="478221"/>
                <a:gridCol w="478221"/>
                <a:gridCol w="478221"/>
                <a:gridCol w="478221"/>
                <a:gridCol w="478221"/>
                <a:gridCol w="478221"/>
                <a:gridCol w="478221"/>
                <a:gridCol w="239111"/>
                <a:gridCol w="613718"/>
                <a:gridCol w="239111"/>
                <a:gridCol w="589805"/>
              </a:tblGrid>
              <a:tr h="114051">
                <a:tc>
                  <a:txBody>
                    <a:bodyPr/>
                    <a:lstStyle/>
                    <a:p>
                      <a:pPr algn="l" fontAlgn="b"/>
                      <a:r>
                        <a:rPr lang="de-DE" sz="700" b="0" i="0" u="none" strike="noStrike" dirty="0" err="1">
                          <a:solidFill>
                            <a:srgbClr val="000000"/>
                          </a:solidFill>
                          <a:latin typeface="Calibri"/>
                        </a:rPr>
                        <a:t>GuV</a:t>
                      </a:r>
                      <a:endParaRPr lang="de-DE" sz="700" b="0" i="0" u="none" strike="noStrike" dirty="0">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r>
              <a:tr h="114051">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r>
                        <a:rPr lang="de-DE" sz="700" b="0" i="0" u="none" strike="noStrike">
                          <a:solidFill>
                            <a:srgbClr val="000000"/>
                          </a:solidFill>
                          <a:latin typeface="Calibri"/>
                        </a:rPr>
                        <a:t>Geschäftsjahr</a:t>
                      </a:r>
                    </a:p>
                  </a:txBody>
                  <a:tcPr marL="2058" marR="2058" marT="2058"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r>
                        <a:rPr lang="de-DE" sz="700" b="0" i="0" u="none" strike="noStrike">
                          <a:solidFill>
                            <a:srgbClr val="000000"/>
                          </a:solidFill>
                          <a:latin typeface="Calibri"/>
                        </a:rPr>
                        <a:t>Vorjahr</a:t>
                      </a:r>
                    </a:p>
                  </a:txBody>
                  <a:tcPr marL="2058" marR="2058" marT="2058" marB="0" anchor="b">
                    <a:lnL>
                      <a:noFill/>
                    </a:lnL>
                    <a:lnR>
                      <a:noFill/>
                    </a:lnR>
                    <a:lnT>
                      <a:noFill/>
                    </a:lnT>
                    <a:lnB>
                      <a:noFill/>
                    </a:lnB>
                  </a:tcPr>
                </a:tc>
              </a:tr>
              <a:tr h="114051">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r>
                        <a:rPr lang="de-DE" sz="700" b="0" i="0" u="none" strike="noStrike" dirty="0">
                          <a:solidFill>
                            <a:srgbClr val="FF0000"/>
                          </a:solidFill>
                          <a:latin typeface="Calibri"/>
                        </a:rPr>
                        <a:t>2013</a:t>
                      </a:r>
                    </a:p>
                  </a:txBody>
                  <a:tcPr marL="2058" marR="2058" marT="2058"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r>
                        <a:rPr lang="de-DE" sz="700" b="0" i="0" u="none" strike="noStrike" dirty="0">
                          <a:solidFill>
                            <a:srgbClr val="FF0000"/>
                          </a:solidFill>
                          <a:latin typeface="Calibri"/>
                        </a:rPr>
                        <a:t>2012</a:t>
                      </a:r>
                    </a:p>
                  </a:txBody>
                  <a:tcPr marL="2058" marR="2058" marT="2058" marB="0" anchor="b">
                    <a:lnL>
                      <a:noFill/>
                    </a:lnL>
                    <a:lnR>
                      <a:noFill/>
                    </a:lnR>
                    <a:lnT>
                      <a:noFill/>
                    </a:lnT>
                    <a:lnB>
                      <a:noFill/>
                    </a:lnB>
                  </a:tcPr>
                </a:tc>
              </a:tr>
              <a:tr h="114051">
                <a:tc>
                  <a:txBody>
                    <a:bodyPr/>
                    <a:lstStyle/>
                    <a:p>
                      <a:pPr algn="l" fontAlgn="b"/>
                      <a:endParaRPr lang="de-DE" sz="700" b="1"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r>
                        <a:rPr lang="de-DE" sz="700" b="0" i="0" u="none" strike="noStrike">
                          <a:solidFill>
                            <a:srgbClr val="000000"/>
                          </a:solidFill>
                          <a:latin typeface="Calibri"/>
                        </a:rPr>
                        <a:t>EUR</a:t>
                      </a:r>
                    </a:p>
                  </a:txBody>
                  <a:tcPr marL="2058" marR="2058" marT="2058"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r>
                        <a:rPr lang="de-DE" sz="700" b="0" i="0" u="none" strike="noStrike">
                          <a:solidFill>
                            <a:srgbClr val="000000"/>
                          </a:solidFill>
                          <a:latin typeface="Calibri"/>
                        </a:rPr>
                        <a:t>EUR</a:t>
                      </a:r>
                    </a:p>
                  </a:txBody>
                  <a:tcPr marL="2058" marR="2058" marT="2058" marB="0" anchor="b">
                    <a:lnL>
                      <a:noFill/>
                    </a:lnL>
                    <a:lnR>
                      <a:noFill/>
                    </a:lnR>
                    <a:lnT>
                      <a:noFill/>
                    </a:lnT>
                    <a:lnB>
                      <a:noFill/>
                    </a:lnB>
                  </a:tcPr>
                </a:tc>
              </a:tr>
              <a:tr h="114051">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r>
              <a:tr h="114051">
                <a:tc gridSpan="2">
                  <a:txBody>
                    <a:bodyPr/>
                    <a:lstStyle/>
                    <a:p>
                      <a:pPr algn="l" fontAlgn="b"/>
                      <a:r>
                        <a:rPr lang="de-DE" sz="700" b="1" i="0" u="none" strike="noStrike">
                          <a:solidFill>
                            <a:srgbClr val="000000"/>
                          </a:solidFill>
                          <a:latin typeface="Calibri"/>
                        </a:rPr>
                        <a:t>1. Umsatzerlöse</a:t>
                      </a:r>
                    </a:p>
                  </a:txBody>
                  <a:tcPr marL="2058" marR="2058" marT="2058" marB="0" anchor="b">
                    <a:lnL>
                      <a:noFill/>
                    </a:lnL>
                    <a:lnR>
                      <a:noFill/>
                    </a:lnR>
                    <a:lnT>
                      <a:noFill/>
                    </a:lnT>
                    <a:lnB>
                      <a:noFill/>
                    </a:lnB>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r>
              <a:tr h="114051">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dirty="0">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r>
              <a:tr h="114051">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gridSpan="3">
                  <a:txBody>
                    <a:bodyPr/>
                    <a:lstStyle/>
                    <a:p>
                      <a:pPr algn="l" fontAlgn="b"/>
                      <a:r>
                        <a:rPr lang="de-DE" sz="700" b="0" i="0" u="none" strike="noStrike">
                          <a:solidFill>
                            <a:srgbClr val="000000"/>
                          </a:solidFill>
                          <a:latin typeface="Calibri"/>
                        </a:rPr>
                        <a:t>4400 Erlöse 19% USt 89.178,31</a:t>
                      </a:r>
                    </a:p>
                  </a:txBody>
                  <a:tcPr marL="2058" marR="2058" marT="2058" marB="0" anchor="b">
                    <a:lnL>
                      <a:noFill/>
                    </a:lnL>
                    <a:lnR>
                      <a:noFill/>
                    </a:lnR>
                    <a:lnT>
                      <a:noFill/>
                    </a:lnT>
                    <a:lnB>
                      <a:noFill/>
                    </a:lnB>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r>
                        <a:rPr lang="de-DE" sz="700" b="1" i="0" u="none" strike="noStrike">
                          <a:solidFill>
                            <a:srgbClr val="000000"/>
                          </a:solidFill>
                          <a:latin typeface="Calibri"/>
                        </a:rPr>
                        <a:t>89.178,31</a:t>
                      </a:r>
                    </a:p>
                  </a:txBody>
                  <a:tcPr marL="2058" marR="2058" marT="2058" marB="0" anchor="b">
                    <a:lnL>
                      <a:noFill/>
                    </a:lnL>
                    <a:lnR>
                      <a:noFill/>
                    </a:lnR>
                    <a:lnT>
                      <a:noFill/>
                    </a:lnT>
                    <a:lnB>
                      <a:noFill/>
                    </a:lnB>
                  </a:tcPr>
                </a:tc>
                <a:tc>
                  <a:txBody>
                    <a:bodyPr/>
                    <a:lstStyle/>
                    <a:p>
                      <a:pPr algn="r" fontAlgn="b"/>
                      <a:endParaRPr lang="de-DE" sz="700" b="1"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r>
                        <a:rPr lang="de-DE" sz="700" b="1" i="0" u="none" strike="noStrike">
                          <a:solidFill>
                            <a:srgbClr val="000000"/>
                          </a:solidFill>
                          <a:latin typeface="Calibri"/>
                        </a:rPr>
                        <a:t>101.589,74</a:t>
                      </a:r>
                    </a:p>
                  </a:txBody>
                  <a:tcPr marL="2058" marR="2058" marT="2058" marB="0" anchor="b">
                    <a:lnL>
                      <a:noFill/>
                    </a:lnL>
                    <a:lnR>
                      <a:noFill/>
                    </a:lnR>
                    <a:lnT>
                      <a:noFill/>
                    </a:lnT>
                    <a:lnB>
                      <a:noFill/>
                    </a:lnB>
                  </a:tcPr>
                </a:tc>
              </a:tr>
              <a:tr h="114051">
                <a:tc>
                  <a:txBody>
                    <a:bodyPr/>
                    <a:lstStyle/>
                    <a:p>
                      <a:pPr algn="l" fontAlgn="b"/>
                      <a:endParaRPr lang="de-DE" sz="700" b="1"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r>
              <a:tr h="114051">
                <a:tc gridSpan="4">
                  <a:txBody>
                    <a:bodyPr/>
                    <a:lstStyle/>
                    <a:p>
                      <a:pPr algn="l" fontAlgn="b"/>
                      <a:r>
                        <a:rPr lang="de-DE" sz="700" b="1" i="0" u="none" strike="noStrike">
                          <a:solidFill>
                            <a:srgbClr val="000000"/>
                          </a:solidFill>
                          <a:latin typeface="Calibri"/>
                        </a:rPr>
                        <a:t>2. sonstige betriebliche Erträge</a:t>
                      </a:r>
                    </a:p>
                  </a:txBody>
                  <a:tcPr marL="2058" marR="2058" marT="2058" marB="0" anchor="b">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r>
              <a:tr h="114051">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gridSpan="6">
                  <a:txBody>
                    <a:bodyPr/>
                    <a:lstStyle/>
                    <a:p>
                      <a:pPr algn="l" fontAlgn="b"/>
                      <a:r>
                        <a:rPr lang="de-DE" sz="700" b="0" i="0" u="none" strike="noStrike">
                          <a:solidFill>
                            <a:srgbClr val="000000"/>
                          </a:solidFill>
                          <a:latin typeface="Calibri"/>
                        </a:rPr>
                        <a:t>4845 Erlöse aus Verkäufen Sachanlagevermögen 19% USt (bei Buchgewinn)</a:t>
                      </a:r>
                    </a:p>
                  </a:txBody>
                  <a:tcPr marL="2058" marR="2058" marT="2058" marB="0" anchor="b">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t"/>
                      <a:r>
                        <a:rPr lang="de-DE" sz="700" b="0" i="0" u="none" strike="noStrike">
                          <a:solidFill>
                            <a:srgbClr val="000000"/>
                          </a:solidFill>
                          <a:latin typeface="Calibri"/>
                        </a:rPr>
                        <a:t>0,00</a:t>
                      </a:r>
                    </a:p>
                  </a:txBody>
                  <a:tcPr marL="2058" marR="2058" marT="2058" marB="0">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t"/>
                      <a:r>
                        <a:rPr lang="de-DE" sz="700" b="0" i="0" u="none" strike="noStrike">
                          <a:solidFill>
                            <a:srgbClr val="000000"/>
                          </a:solidFill>
                          <a:latin typeface="Calibri"/>
                        </a:rPr>
                        <a:t>2.100,84</a:t>
                      </a:r>
                    </a:p>
                  </a:txBody>
                  <a:tcPr marL="2058" marR="2058" marT="2058" marB="0">
                    <a:lnL>
                      <a:noFill/>
                    </a:lnL>
                    <a:lnR>
                      <a:noFill/>
                    </a:lnR>
                    <a:lnT>
                      <a:noFill/>
                    </a:lnT>
                    <a:lnB>
                      <a:noFill/>
                    </a:lnB>
                  </a:tcPr>
                </a:tc>
              </a:tr>
              <a:tr h="114051">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gridSpan="3">
                  <a:txBody>
                    <a:bodyPr/>
                    <a:lstStyle/>
                    <a:p>
                      <a:pPr algn="l" fontAlgn="b"/>
                      <a:r>
                        <a:rPr lang="de-DE" sz="700" b="0" i="0" u="none" strike="noStrike">
                          <a:solidFill>
                            <a:srgbClr val="000000"/>
                          </a:solidFill>
                          <a:latin typeface="Calibri"/>
                        </a:rPr>
                        <a:t>4970 Versicherungsentschädigungen</a:t>
                      </a:r>
                    </a:p>
                  </a:txBody>
                  <a:tcPr marL="2058" marR="2058" marT="2058" marB="0" anchor="b">
                    <a:lnL>
                      <a:noFill/>
                    </a:lnL>
                    <a:lnR>
                      <a:noFill/>
                    </a:lnR>
                    <a:lnT>
                      <a:noFill/>
                    </a:lnT>
                    <a:lnB>
                      <a:noFill/>
                    </a:lnB>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t"/>
                      <a:r>
                        <a:rPr lang="de-DE" sz="700" b="0" i="0" u="none" strike="noStrike">
                          <a:solidFill>
                            <a:srgbClr val="000000"/>
                          </a:solidFill>
                          <a:latin typeface="Calibri"/>
                        </a:rPr>
                        <a:t>0,00</a:t>
                      </a:r>
                    </a:p>
                  </a:txBody>
                  <a:tcPr marL="2058" marR="2058" marT="2058" marB="0">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t"/>
                      <a:r>
                        <a:rPr lang="de-DE" sz="700" b="0" i="0" u="none" strike="noStrike">
                          <a:solidFill>
                            <a:srgbClr val="000000"/>
                          </a:solidFill>
                          <a:latin typeface="Calibri"/>
                        </a:rPr>
                        <a:t>820,97</a:t>
                      </a:r>
                    </a:p>
                  </a:txBody>
                  <a:tcPr marL="2058" marR="2058" marT="2058" marB="0">
                    <a:lnL>
                      <a:noFill/>
                    </a:lnL>
                    <a:lnR>
                      <a:noFill/>
                    </a:lnR>
                    <a:lnT>
                      <a:noFill/>
                    </a:lnT>
                    <a:lnB>
                      <a:noFill/>
                    </a:lnB>
                  </a:tcPr>
                </a:tc>
              </a:tr>
              <a:tr h="114051">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t"/>
                      <a:r>
                        <a:rPr lang="de-DE" sz="700" b="0" i="0" u="none" strike="noStrike">
                          <a:solidFill>
                            <a:srgbClr val="000000"/>
                          </a:solidFill>
                          <a:latin typeface="Calibri"/>
                        </a:rPr>
                        <a:t> </a:t>
                      </a:r>
                    </a:p>
                  </a:txBody>
                  <a:tcPr marL="2058" marR="2058" marT="2058"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t"/>
                      <a:r>
                        <a:rPr lang="de-DE" sz="700" b="0" i="0" u="none" strike="noStrike">
                          <a:solidFill>
                            <a:srgbClr val="000000"/>
                          </a:solidFill>
                          <a:latin typeface="Calibri"/>
                        </a:rPr>
                        <a:t> </a:t>
                      </a:r>
                    </a:p>
                  </a:txBody>
                  <a:tcPr marL="2058" marR="2058" marT="2058" marB="0">
                    <a:lnL>
                      <a:noFill/>
                    </a:lnL>
                    <a:lnR>
                      <a:noFill/>
                    </a:lnR>
                    <a:lnT>
                      <a:noFill/>
                    </a:lnT>
                    <a:lnB w="6350" cap="flat" cmpd="sng" algn="ctr">
                      <a:solidFill>
                        <a:srgbClr val="000000"/>
                      </a:solidFill>
                      <a:prstDash val="solid"/>
                      <a:round/>
                      <a:headEnd type="none" w="med" len="med"/>
                      <a:tailEnd type="none" w="med" len="med"/>
                    </a:lnB>
                  </a:tcPr>
                </a:tc>
              </a:tr>
              <a:tr h="114051">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t"/>
                      <a:endParaRPr lang="de-DE" sz="700" b="0" i="0" u="none" strike="noStrike">
                        <a:solidFill>
                          <a:srgbClr val="000000"/>
                        </a:solidFill>
                        <a:latin typeface="Calibri"/>
                      </a:endParaRPr>
                    </a:p>
                  </a:txBody>
                  <a:tcPr marL="2058" marR="2058" marT="2058"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t"/>
                      <a:endParaRPr lang="de-DE" sz="700" b="0" i="0" u="none" strike="noStrike">
                        <a:solidFill>
                          <a:srgbClr val="000000"/>
                        </a:solidFill>
                        <a:latin typeface="Calibri"/>
                      </a:endParaRPr>
                    </a:p>
                  </a:txBody>
                  <a:tcPr marL="2058" marR="2058" marT="2058" marB="0">
                    <a:lnL>
                      <a:noFill/>
                    </a:lnL>
                    <a:lnR>
                      <a:noFill/>
                    </a:lnR>
                    <a:lnT w="6350" cap="flat" cmpd="sng" algn="ctr">
                      <a:solidFill>
                        <a:srgbClr val="000000"/>
                      </a:solidFill>
                      <a:prstDash val="solid"/>
                      <a:round/>
                      <a:headEnd type="none" w="med" len="med"/>
                      <a:tailEnd type="none" w="med" len="med"/>
                    </a:lnT>
                    <a:lnB>
                      <a:noFill/>
                    </a:lnB>
                  </a:tcPr>
                </a:tc>
              </a:tr>
              <a:tr h="114051">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t"/>
                      <a:r>
                        <a:rPr lang="de-DE" sz="700" b="1" i="0" u="none" strike="noStrike">
                          <a:solidFill>
                            <a:srgbClr val="000000"/>
                          </a:solidFill>
                          <a:latin typeface="Calibri"/>
                        </a:rPr>
                        <a:t>0,00</a:t>
                      </a:r>
                    </a:p>
                  </a:txBody>
                  <a:tcPr marL="2058" marR="2058" marT="2058" marB="0">
                    <a:lnL>
                      <a:noFill/>
                    </a:lnL>
                    <a:lnR>
                      <a:noFill/>
                    </a:lnR>
                    <a:lnT>
                      <a:noFill/>
                    </a:lnT>
                    <a:lnB>
                      <a:noFill/>
                    </a:lnB>
                  </a:tcPr>
                </a:tc>
                <a:tc>
                  <a:txBody>
                    <a:bodyPr/>
                    <a:lstStyle/>
                    <a:p>
                      <a:pPr algn="r" fontAlgn="b"/>
                      <a:endParaRPr lang="de-DE" sz="700" b="1"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t"/>
                      <a:r>
                        <a:rPr lang="de-DE" sz="700" b="1" i="0" u="none" strike="noStrike">
                          <a:solidFill>
                            <a:srgbClr val="000000"/>
                          </a:solidFill>
                          <a:latin typeface="Calibri"/>
                        </a:rPr>
                        <a:t>2.921,81</a:t>
                      </a:r>
                    </a:p>
                  </a:txBody>
                  <a:tcPr marL="2058" marR="2058" marT="2058" marB="0">
                    <a:lnL>
                      <a:noFill/>
                    </a:lnL>
                    <a:lnR>
                      <a:noFill/>
                    </a:lnR>
                    <a:lnT>
                      <a:noFill/>
                    </a:lnT>
                    <a:lnB>
                      <a:noFill/>
                    </a:lnB>
                  </a:tcPr>
                </a:tc>
              </a:tr>
              <a:tr h="114051">
                <a:tc gridSpan="3">
                  <a:txBody>
                    <a:bodyPr/>
                    <a:lstStyle/>
                    <a:p>
                      <a:pPr algn="l" fontAlgn="b"/>
                      <a:r>
                        <a:rPr lang="de-DE" sz="700" b="1" i="0" u="none" strike="noStrike">
                          <a:solidFill>
                            <a:srgbClr val="000000"/>
                          </a:solidFill>
                          <a:latin typeface="Calibri"/>
                        </a:rPr>
                        <a:t>3. Materialaufwand</a:t>
                      </a:r>
                    </a:p>
                  </a:txBody>
                  <a:tcPr marL="2058" marR="2058" marT="2058" marB="0" anchor="b">
                    <a:lnL>
                      <a:noFill/>
                    </a:lnL>
                    <a:lnR>
                      <a:noFill/>
                    </a:lnR>
                    <a:lnT>
                      <a:noFill/>
                    </a:lnT>
                    <a:lnB>
                      <a:noFill/>
                    </a:lnB>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t"/>
                      <a:endParaRPr lang="de-DE" sz="700" b="0" i="0" u="none" strike="noStrike">
                        <a:solidFill>
                          <a:srgbClr val="000000"/>
                        </a:solidFill>
                        <a:latin typeface="Calibri"/>
                      </a:endParaRPr>
                    </a:p>
                  </a:txBody>
                  <a:tcPr marL="2058" marR="2058" marT="2058" marB="0">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r>
              <a:tr h="114051">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t"/>
                      <a:endParaRPr lang="de-DE" sz="700" b="0" i="0" u="none" strike="noStrike">
                        <a:solidFill>
                          <a:srgbClr val="000000"/>
                        </a:solidFill>
                        <a:latin typeface="Calibri"/>
                      </a:endParaRPr>
                    </a:p>
                  </a:txBody>
                  <a:tcPr marL="2058" marR="2058" marT="2058" marB="0">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r>
              <a:tr h="114051">
                <a:tc>
                  <a:txBody>
                    <a:bodyPr/>
                    <a:lstStyle/>
                    <a:p>
                      <a:pPr algn="l" fontAlgn="b"/>
                      <a:endParaRPr lang="de-DE" sz="700" b="1" i="0" u="none" strike="noStrike">
                        <a:solidFill>
                          <a:srgbClr val="000000"/>
                        </a:solidFill>
                        <a:latin typeface="Calibri"/>
                      </a:endParaRPr>
                    </a:p>
                  </a:txBody>
                  <a:tcPr marL="2058" marR="2058" marT="2058" marB="0" anchor="b">
                    <a:lnL>
                      <a:noFill/>
                    </a:lnL>
                    <a:lnR>
                      <a:noFill/>
                    </a:lnR>
                    <a:lnT>
                      <a:noFill/>
                    </a:lnT>
                    <a:lnB>
                      <a:noFill/>
                    </a:lnB>
                  </a:tcPr>
                </a:tc>
                <a:tc gridSpan="7">
                  <a:txBody>
                    <a:bodyPr/>
                    <a:lstStyle/>
                    <a:p>
                      <a:pPr algn="l" fontAlgn="b"/>
                      <a:r>
                        <a:rPr lang="de-DE" sz="700" b="1" i="0" u="none" strike="noStrike" dirty="0">
                          <a:solidFill>
                            <a:srgbClr val="000000"/>
                          </a:solidFill>
                          <a:latin typeface="Calibri"/>
                        </a:rPr>
                        <a:t>a) Aufwendungen für Roh-, Hilfs-, Betriebsstoffe und für bezogene Waren</a:t>
                      </a:r>
                    </a:p>
                  </a:txBody>
                  <a:tcPr marL="2058" marR="2058" marT="2058" marB="0" anchor="b">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b"/>
                      <a:endParaRPr lang="de-DE" sz="700" b="1"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r>
              <a:tr h="226021">
                <a:tc>
                  <a:txBody>
                    <a:bodyPr/>
                    <a:lstStyle/>
                    <a:p>
                      <a:pPr algn="l" fontAlgn="b"/>
                      <a:endParaRPr lang="de-DE" sz="700" b="1"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gridSpan="5">
                  <a:txBody>
                    <a:bodyPr/>
                    <a:lstStyle/>
                    <a:p>
                      <a:pPr algn="l" fontAlgn="b"/>
                      <a:r>
                        <a:rPr lang="de-DE" sz="700" b="0" i="0" u="none" strike="noStrike">
                          <a:solidFill>
                            <a:srgbClr val="000000"/>
                          </a:solidFill>
                          <a:latin typeface="Calibri"/>
                        </a:rPr>
                        <a:t>5400 Wareneingang 19% Vorsteuer</a:t>
                      </a:r>
                    </a:p>
                  </a:txBody>
                  <a:tcPr marL="2058" marR="2058" marT="2058" marB="0" anchor="b">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b"/>
                      <a:endParaRPr lang="de-DE" sz="700" b="1"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r>
                        <a:rPr lang="de-DE" sz="700" b="1" i="0" u="none" strike="noStrike">
                          <a:solidFill>
                            <a:srgbClr val="000000"/>
                          </a:solidFill>
                          <a:latin typeface="Calibri"/>
                        </a:rPr>
                        <a:t>1.400,00</a:t>
                      </a:r>
                    </a:p>
                  </a:txBody>
                  <a:tcPr marL="2058" marR="2058" marT="2058" marB="0" anchor="b">
                    <a:lnL>
                      <a:noFill/>
                    </a:lnL>
                    <a:lnR>
                      <a:noFill/>
                    </a:lnR>
                    <a:lnT>
                      <a:noFill/>
                    </a:lnT>
                    <a:lnB>
                      <a:noFill/>
                    </a:lnB>
                  </a:tcPr>
                </a:tc>
              </a:tr>
              <a:tr h="167059">
                <a:tc>
                  <a:txBody>
                    <a:bodyPr/>
                    <a:lstStyle/>
                    <a:p>
                      <a:pPr algn="l" fontAlgn="b"/>
                      <a:endParaRPr lang="de-DE" sz="700" b="1" i="0" u="none" strike="noStrike">
                        <a:solidFill>
                          <a:srgbClr val="000000"/>
                        </a:solidFill>
                        <a:latin typeface="Calibri"/>
                      </a:endParaRPr>
                    </a:p>
                  </a:txBody>
                  <a:tcPr marL="2058" marR="2058" marT="2058" marB="0" anchor="b">
                    <a:lnL>
                      <a:noFill/>
                    </a:lnL>
                    <a:lnR>
                      <a:noFill/>
                    </a:lnR>
                    <a:lnT>
                      <a:noFill/>
                    </a:lnT>
                    <a:lnB>
                      <a:noFill/>
                    </a:lnB>
                  </a:tcPr>
                </a:tc>
                <a:tc gridSpan="5">
                  <a:txBody>
                    <a:bodyPr/>
                    <a:lstStyle/>
                    <a:p>
                      <a:pPr algn="l" fontAlgn="b"/>
                      <a:r>
                        <a:rPr lang="de-DE" sz="700" b="1" i="0" u="none" strike="noStrike">
                          <a:solidFill>
                            <a:srgbClr val="000000"/>
                          </a:solidFill>
                          <a:latin typeface="Calibri"/>
                        </a:rPr>
                        <a:t>b) Aufwendungen für bezogene Leistungen</a:t>
                      </a:r>
                    </a:p>
                  </a:txBody>
                  <a:tcPr marL="2058" marR="2058" marT="2058" marB="0" anchor="b">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b"/>
                      <a:endParaRPr lang="de-DE" sz="700" b="1"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r>
              <a:tr h="117923">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gridSpan="5">
                  <a:txBody>
                    <a:bodyPr/>
                    <a:lstStyle/>
                    <a:p>
                      <a:pPr algn="l" fontAlgn="b"/>
                      <a:r>
                        <a:rPr lang="de-DE" sz="700" b="0" i="0" u="none" strike="noStrike">
                          <a:solidFill>
                            <a:srgbClr val="000000"/>
                          </a:solidFill>
                          <a:latin typeface="Calibri"/>
                        </a:rPr>
                        <a:t>5900 Fremdleistungen</a:t>
                      </a:r>
                    </a:p>
                  </a:txBody>
                  <a:tcPr marL="2058" marR="2058" marT="2058" marB="0" anchor="b">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r>
                        <a:rPr lang="de-DE" sz="700" b="1" i="0" u="none" strike="noStrike">
                          <a:solidFill>
                            <a:srgbClr val="000000"/>
                          </a:solidFill>
                          <a:latin typeface="Calibri"/>
                        </a:rPr>
                        <a:t>20.245,53</a:t>
                      </a:r>
                    </a:p>
                  </a:txBody>
                  <a:tcPr marL="2058" marR="2058" marT="2058"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r>
                        <a:rPr lang="de-DE" sz="700" b="0" i="0" u="none" strike="noStrike">
                          <a:solidFill>
                            <a:srgbClr val="000000"/>
                          </a:solidFill>
                          <a:latin typeface="Calibri"/>
                        </a:rPr>
                        <a:t>0,00</a:t>
                      </a:r>
                    </a:p>
                  </a:txBody>
                  <a:tcPr marL="2058" marR="2058" marT="2058" marB="0" anchor="b">
                    <a:lnL>
                      <a:noFill/>
                    </a:lnL>
                    <a:lnR>
                      <a:noFill/>
                    </a:lnR>
                    <a:lnT>
                      <a:noFill/>
                    </a:lnT>
                    <a:lnB>
                      <a:noFill/>
                    </a:lnB>
                  </a:tcPr>
                </a:tc>
              </a:tr>
              <a:tr h="221108">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gridSpan="5">
                  <a:txBody>
                    <a:bodyPr/>
                    <a:lstStyle/>
                    <a:p>
                      <a:pPr algn="l" fontAlgn="b"/>
                      <a:r>
                        <a:rPr lang="de-DE" sz="700" b="0" i="0" u="none" strike="noStrike" dirty="0">
                          <a:solidFill>
                            <a:srgbClr val="000000"/>
                          </a:solidFill>
                          <a:latin typeface="Calibri"/>
                        </a:rPr>
                        <a:t>5925 Leistungen eines im Ausland ansässigen Unternehmens 19% </a:t>
                      </a:r>
                      <a:r>
                        <a:rPr lang="de-DE" sz="700" b="0" i="0" u="none" strike="noStrike" dirty="0" err="1">
                          <a:solidFill>
                            <a:srgbClr val="000000"/>
                          </a:solidFill>
                          <a:latin typeface="Calibri"/>
                        </a:rPr>
                        <a:t>VSt</a:t>
                      </a:r>
                      <a:r>
                        <a:rPr lang="de-DE" sz="700" b="0" i="0" u="none" strike="noStrike" dirty="0">
                          <a:solidFill>
                            <a:srgbClr val="000000"/>
                          </a:solidFill>
                          <a:latin typeface="Calibri"/>
                        </a:rPr>
                        <a:t> und 19% </a:t>
                      </a:r>
                      <a:r>
                        <a:rPr lang="de-DE" sz="700" b="0" i="0" u="none" strike="noStrike" dirty="0" err="1">
                          <a:solidFill>
                            <a:srgbClr val="000000"/>
                          </a:solidFill>
                          <a:latin typeface="Calibri"/>
                        </a:rPr>
                        <a:t>Ust</a:t>
                      </a:r>
                      <a:endParaRPr lang="de-DE" sz="700" b="0" i="0" u="none" strike="noStrike" dirty="0">
                        <a:solidFill>
                          <a:srgbClr val="000000"/>
                        </a:solidFill>
                        <a:latin typeface="Calibri"/>
                      </a:endParaRPr>
                    </a:p>
                  </a:txBody>
                  <a:tcPr marL="2058" marR="2058" marT="2058" marB="0" anchor="b">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dirty="0">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dirty="0">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dirty="0">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dirty="0">
                        <a:solidFill>
                          <a:srgbClr val="000000"/>
                        </a:solidFill>
                        <a:latin typeface="Calibri"/>
                      </a:endParaRPr>
                    </a:p>
                  </a:txBody>
                  <a:tcPr marL="2058" marR="2058" marT="2058" marB="0" anchor="b">
                    <a:lnL>
                      <a:noFill/>
                    </a:lnL>
                    <a:lnR>
                      <a:noFill/>
                    </a:lnR>
                    <a:lnT>
                      <a:noFill/>
                    </a:lnT>
                    <a:lnB>
                      <a:noFill/>
                    </a:lnB>
                  </a:tcPr>
                </a:tc>
                <a:tc>
                  <a:txBody>
                    <a:bodyPr/>
                    <a:lstStyle/>
                    <a:p>
                      <a:pPr algn="r" fontAlgn="b"/>
                      <a:r>
                        <a:rPr lang="de-DE" sz="700" b="1" i="0" u="none" strike="noStrike">
                          <a:solidFill>
                            <a:srgbClr val="000000"/>
                          </a:solidFill>
                          <a:latin typeface="Calibri"/>
                        </a:rPr>
                        <a:t>1.560,00</a:t>
                      </a:r>
                    </a:p>
                  </a:txBody>
                  <a:tcPr marL="2058" marR="2058" marT="2058"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r>
                        <a:rPr lang="de-DE" sz="700" b="0" i="0" u="none" strike="noStrike">
                          <a:solidFill>
                            <a:srgbClr val="000000"/>
                          </a:solidFill>
                          <a:latin typeface="Calibri"/>
                        </a:rPr>
                        <a:t>0,00</a:t>
                      </a:r>
                    </a:p>
                  </a:txBody>
                  <a:tcPr marL="2058" marR="2058" marT="2058" marB="0" anchor="b">
                    <a:lnL>
                      <a:noFill/>
                    </a:lnL>
                    <a:lnR>
                      <a:noFill/>
                    </a:lnR>
                    <a:lnT>
                      <a:noFill/>
                    </a:lnT>
                    <a:lnB>
                      <a:noFill/>
                    </a:lnB>
                  </a:tcPr>
                </a:tc>
              </a:tr>
              <a:tr h="114051">
                <a:tc>
                  <a:txBody>
                    <a:bodyPr/>
                    <a:lstStyle/>
                    <a:p>
                      <a:pPr algn="l" fontAlgn="b"/>
                      <a:endParaRPr lang="de-DE" sz="700" b="1"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t"/>
                      <a:endParaRPr lang="de-DE" sz="700" b="0" i="0" u="none" strike="noStrike">
                        <a:solidFill>
                          <a:srgbClr val="000000"/>
                        </a:solidFill>
                        <a:latin typeface="Calibri"/>
                      </a:endParaRPr>
                    </a:p>
                  </a:txBody>
                  <a:tcPr marL="2058" marR="2058" marT="2058" marB="0">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ctr"/>
                      <a:endParaRPr lang="de-DE" sz="700" b="0" i="0" u="none" strike="noStrike">
                        <a:solidFill>
                          <a:srgbClr val="000000"/>
                        </a:solidFill>
                        <a:latin typeface="Calibri"/>
                      </a:endParaRPr>
                    </a:p>
                  </a:txBody>
                  <a:tcPr marL="2058" marR="2058" marT="2058" marB="0" anchor="ctr">
                    <a:lnL>
                      <a:noFill/>
                    </a:lnL>
                    <a:lnR>
                      <a:noFill/>
                    </a:lnR>
                    <a:lnT>
                      <a:noFill/>
                    </a:lnT>
                    <a:lnB>
                      <a:noFill/>
                    </a:lnB>
                  </a:tcPr>
                </a:tc>
                <a:tc>
                  <a:txBody>
                    <a:bodyPr/>
                    <a:lstStyle/>
                    <a:p>
                      <a:pPr algn="l" fontAlgn="ctr"/>
                      <a:endParaRPr lang="de-DE" sz="700" b="0" i="0" u="none" strike="noStrike">
                        <a:solidFill>
                          <a:srgbClr val="000000"/>
                        </a:solidFill>
                        <a:latin typeface="Calibri"/>
                      </a:endParaRPr>
                    </a:p>
                  </a:txBody>
                  <a:tcPr marL="2058" marR="2058" marT="2058" marB="0" anchor="ctr">
                    <a:lnL>
                      <a:noFill/>
                    </a:lnL>
                    <a:lnR>
                      <a:noFill/>
                    </a:lnR>
                    <a:lnT>
                      <a:noFill/>
                    </a:lnT>
                    <a:lnB>
                      <a:noFill/>
                    </a:lnB>
                  </a:tcPr>
                </a:tc>
                <a:tc>
                  <a:txBody>
                    <a:bodyPr/>
                    <a:lstStyle/>
                    <a:p>
                      <a:pPr algn="l" fontAlgn="ctr"/>
                      <a:endParaRPr lang="de-DE" sz="700" b="0" i="0" u="none" strike="noStrike">
                        <a:solidFill>
                          <a:srgbClr val="000000"/>
                        </a:solidFill>
                        <a:latin typeface="Calibri"/>
                      </a:endParaRPr>
                    </a:p>
                  </a:txBody>
                  <a:tcPr marL="2058" marR="2058" marT="2058" marB="0" anchor="ctr">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ctr"/>
                      <a:r>
                        <a:rPr lang="de-DE" sz="700" b="0" i="0" u="none" strike="noStrike">
                          <a:solidFill>
                            <a:srgbClr val="000000"/>
                          </a:solidFill>
                          <a:latin typeface="Calibri"/>
                        </a:rPr>
                        <a:t> </a:t>
                      </a:r>
                    </a:p>
                  </a:txBody>
                  <a:tcPr marL="2058" marR="2058" marT="2058"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ctr"/>
                      <a:r>
                        <a:rPr lang="de-DE" sz="700" b="0" i="0" u="none" strike="noStrike">
                          <a:solidFill>
                            <a:srgbClr val="000000"/>
                          </a:solidFill>
                          <a:latin typeface="Calibri"/>
                        </a:rPr>
                        <a:t> </a:t>
                      </a:r>
                    </a:p>
                  </a:txBody>
                  <a:tcPr marL="2058" marR="2058" marT="2058" marB="0" anchor="ctr">
                    <a:lnL>
                      <a:noFill/>
                    </a:lnL>
                    <a:lnR>
                      <a:noFill/>
                    </a:lnR>
                    <a:lnT>
                      <a:noFill/>
                    </a:lnT>
                    <a:lnB w="6350" cap="flat" cmpd="sng" algn="ctr">
                      <a:solidFill>
                        <a:srgbClr val="000000"/>
                      </a:solidFill>
                      <a:prstDash val="solid"/>
                      <a:round/>
                      <a:headEnd type="none" w="med" len="med"/>
                      <a:tailEnd type="none" w="med" len="med"/>
                    </a:lnB>
                  </a:tcPr>
                </a:tc>
              </a:tr>
              <a:tr h="114051">
                <a:tc>
                  <a:txBody>
                    <a:bodyPr/>
                    <a:lstStyle/>
                    <a:p>
                      <a:pPr algn="l" fontAlgn="b"/>
                      <a:endParaRPr lang="de-DE" sz="700" b="1"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t"/>
                      <a:endParaRPr lang="de-DE" sz="700" b="0" i="0" u="none" strike="noStrike">
                        <a:solidFill>
                          <a:srgbClr val="000000"/>
                        </a:solidFill>
                        <a:latin typeface="Calibri"/>
                      </a:endParaRPr>
                    </a:p>
                  </a:txBody>
                  <a:tcPr marL="2058" marR="2058" marT="2058" marB="0">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ctr"/>
                      <a:endParaRPr lang="de-DE" sz="700" b="0" i="0" u="none" strike="noStrike">
                        <a:solidFill>
                          <a:srgbClr val="000000"/>
                        </a:solidFill>
                        <a:latin typeface="Calibri"/>
                      </a:endParaRPr>
                    </a:p>
                  </a:txBody>
                  <a:tcPr marL="2058" marR="2058" marT="2058" marB="0" anchor="ctr">
                    <a:lnL>
                      <a:noFill/>
                    </a:lnL>
                    <a:lnR>
                      <a:noFill/>
                    </a:lnR>
                    <a:lnT>
                      <a:noFill/>
                    </a:lnT>
                    <a:lnB>
                      <a:noFill/>
                    </a:lnB>
                  </a:tcPr>
                </a:tc>
                <a:tc>
                  <a:txBody>
                    <a:bodyPr/>
                    <a:lstStyle/>
                    <a:p>
                      <a:pPr algn="l" fontAlgn="ctr"/>
                      <a:endParaRPr lang="de-DE" sz="700" b="0" i="0" u="none" strike="noStrike">
                        <a:solidFill>
                          <a:srgbClr val="000000"/>
                        </a:solidFill>
                        <a:latin typeface="Calibri"/>
                      </a:endParaRPr>
                    </a:p>
                  </a:txBody>
                  <a:tcPr marL="2058" marR="2058" marT="2058" marB="0" anchor="ctr">
                    <a:lnL>
                      <a:noFill/>
                    </a:lnL>
                    <a:lnR>
                      <a:noFill/>
                    </a:lnR>
                    <a:lnT>
                      <a:noFill/>
                    </a:lnT>
                    <a:lnB>
                      <a:noFill/>
                    </a:lnB>
                  </a:tcPr>
                </a:tc>
                <a:tc>
                  <a:txBody>
                    <a:bodyPr/>
                    <a:lstStyle/>
                    <a:p>
                      <a:pPr algn="l" fontAlgn="ctr"/>
                      <a:endParaRPr lang="de-DE" sz="700" b="0" i="0" u="none" strike="noStrike">
                        <a:solidFill>
                          <a:srgbClr val="000000"/>
                        </a:solidFill>
                        <a:latin typeface="Calibri"/>
                      </a:endParaRPr>
                    </a:p>
                  </a:txBody>
                  <a:tcPr marL="2058" marR="2058" marT="2058" marB="0" anchor="ctr">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ctr"/>
                      <a:endParaRPr lang="de-DE" sz="700" b="0" i="0" u="none" strike="noStrike">
                        <a:solidFill>
                          <a:srgbClr val="000000"/>
                        </a:solidFill>
                        <a:latin typeface="Calibri"/>
                      </a:endParaRPr>
                    </a:p>
                  </a:txBody>
                  <a:tcPr marL="2058" marR="2058" marT="2058"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ctr"/>
                      <a:endParaRPr lang="de-DE" sz="700" b="0" i="0" u="none" strike="noStrike">
                        <a:solidFill>
                          <a:srgbClr val="000000"/>
                        </a:solidFill>
                        <a:latin typeface="Calibri"/>
                      </a:endParaRPr>
                    </a:p>
                  </a:txBody>
                  <a:tcPr marL="2058" marR="2058" marT="2058" marB="0" anchor="ctr">
                    <a:lnL>
                      <a:noFill/>
                    </a:lnL>
                    <a:lnR>
                      <a:noFill/>
                    </a:lnR>
                    <a:lnT w="6350" cap="flat" cmpd="sng" algn="ctr">
                      <a:solidFill>
                        <a:srgbClr val="000000"/>
                      </a:solidFill>
                      <a:prstDash val="solid"/>
                      <a:round/>
                      <a:headEnd type="none" w="med" len="med"/>
                      <a:tailEnd type="none" w="med" len="med"/>
                    </a:lnT>
                    <a:lnB>
                      <a:noFill/>
                    </a:lnB>
                  </a:tcPr>
                </a:tc>
              </a:tr>
              <a:tr h="114051">
                <a:tc>
                  <a:txBody>
                    <a:bodyPr/>
                    <a:lstStyle/>
                    <a:p>
                      <a:pPr algn="l" fontAlgn="b"/>
                      <a:endParaRPr lang="de-DE" sz="700" b="1" i="0" u="none" strike="noStrike">
                        <a:solidFill>
                          <a:srgbClr val="000000"/>
                        </a:solidFill>
                        <a:latin typeface="Calibri"/>
                      </a:endParaRPr>
                    </a:p>
                  </a:txBody>
                  <a:tcPr marL="2058" marR="2058" marT="2058" marB="0" anchor="b">
                    <a:lnL>
                      <a:noFill/>
                    </a:lnL>
                    <a:lnR>
                      <a:noFill/>
                    </a:lnR>
                    <a:lnT>
                      <a:noFill/>
                    </a:lnT>
                    <a:lnB>
                      <a:noFill/>
                    </a:lnB>
                  </a:tcPr>
                </a:tc>
                <a:tc gridSpan="5">
                  <a:txBody>
                    <a:bodyPr/>
                    <a:lstStyle/>
                    <a:p>
                      <a:pPr algn="l" fontAlgn="t"/>
                      <a:r>
                        <a:rPr lang="de-DE" sz="700" b="1" i="0" u="none" strike="noStrike">
                          <a:solidFill>
                            <a:srgbClr val="000000"/>
                          </a:solidFill>
                          <a:latin typeface="Calibri"/>
                        </a:rPr>
                        <a:t>Summe Materialaufwand</a:t>
                      </a:r>
                    </a:p>
                  </a:txBody>
                  <a:tcPr marL="2058" marR="2058" marT="2058" marB="0">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r>
                        <a:rPr lang="de-DE" sz="700" b="1" i="0" u="none" strike="noStrike">
                          <a:solidFill>
                            <a:srgbClr val="000000"/>
                          </a:solidFill>
                          <a:latin typeface="Calibri"/>
                        </a:rPr>
                        <a:t>21.805,53</a:t>
                      </a:r>
                    </a:p>
                  </a:txBody>
                  <a:tcPr marL="2058" marR="2058" marT="2058"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r>
                        <a:rPr lang="de-DE" sz="700" b="1" i="0" u="none" strike="noStrike">
                          <a:solidFill>
                            <a:srgbClr val="000000"/>
                          </a:solidFill>
                          <a:latin typeface="Calibri"/>
                        </a:rPr>
                        <a:t>1.400,00</a:t>
                      </a:r>
                    </a:p>
                  </a:txBody>
                  <a:tcPr marL="2058" marR="2058" marT="2058" marB="0" anchor="b">
                    <a:lnL>
                      <a:noFill/>
                    </a:lnL>
                    <a:lnR>
                      <a:noFill/>
                    </a:lnR>
                    <a:lnT>
                      <a:noFill/>
                    </a:lnT>
                    <a:lnB>
                      <a:noFill/>
                    </a:lnB>
                  </a:tcPr>
                </a:tc>
              </a:tr>
              <a:tr h="114051">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t"/>
                      <a:endParaRPr lang="de-DE" sz="700" b="0" i="0" u="none" strike="noStrike">
                        <a:solidFill>
                          <a:srgbClr val="000000"/>
                        </a:solidFill>
                        <a:latin typeface="Calibri"/>
                      </a:endParaRPr>
                    </a:p>
                  </a:txBody>
                  <a:tcPr marL="2058" marR="2058" marT="2058" marB="0">
                    <a:lnL>
                      <a:noFill/>
                    </a:lnL>
                    <a:lnR>
                      <a:noFill/>
                    </a:lnR>
                    <a:lnT>
                      <a:noFill/>
                    </a:lnT>
                    <a:lnB>
                      <a:noFill/>
                    </a:lnB>
                  </a:tcPr>
                </a:tc>
                <a:tc>
                  <a:txBody>
                    <a:bodyPr/>
                    <a:lstStyle/>
                    <a:p>
                      <a:pPr algn="l" fontAlgn="t"/>
                      <a:endParaRPr lang="de-DE" sz="700" b="0" i="0" u="none" strike="noStrike">
                        <a:solidFill>
                          <a:srgbClr val="000000"/>
                        </a:solidFill>
                        <a:latin typeface="Calibri"/>
                      </a:endParaRPr>
                    </a:p>
                  </a:txBody>
                  <a:tcPr marL="2058" marR="2058" marT="2058" marB="0">
                    <a:lnL>
                      <a:noFill/>
                    </a:lnL>
                    <a:lnR>
                      <a:noFill/>
                    </a:lnR>
                    <a:lnT>
                      <a:noFill/>
                    </a:lnT>
                    <a:lnB>
                      <a:noFill/>
                    </a:lnB>
                  </a:tcPr>
                </a:tc>
                <a:tc>
                  <a:txBody>
                    <a:bodyPr/>
                    <a:lstStyle/>
                    <a:p>
                      <a:pPr algn="l" fontAlgn="t"/>
                      <a:endParaRPr lang="de-DE" sz="700" b="0" i="0" u="none" strike="noStrike">
                        <a:solidFill>
                          <a:srgbClr val="000000"/>
                        </a:solidFill>
                        <a:latin typeface="Calibri"/>
                      </a:endParaRPr>
                    </a:p>
                  </a:txBody>
                  <a:tcPr marL="2058" marR="2058" marT="2058" marB="0">
                    <a:lnL>
                      <a:noFill/>
                    </a:lnL>
                    <a:lnR>
                      <a:noFill/>
                    </a:lnR>
                    <a:lnT>
                      <a:noFill/>
                    </a:lnT>
                    <a:lnB>
                      <a:noFill/>
                    </a:lnB>
                  </a:tcPr>
                </a:tc>
                <a:tc>
                  <a:txBody>
                    <a:bodyPr/>
                    <a:lstStyle/>
                    <a:p>
                      <a:pPr algn="l" fontAlgn="t"/>
                      <a:endParaRPr lang="de-DE" sz="700" b="0" i="0" u="none" strike="noStrike">
                        <a:solidFill>
                          <a:srgbClr val="000000"/>
                        </a:solidFill>
                        <a:latin typeface="Calibri"/>
                      </a:endParaRPr>
                    </a:p>
                  </a:txBody>
                  <a:tcPr marL="2058" marR="2058" marT="2058" marB="0">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r>
              <a:tr h="114051">
                <a:tc>
                  <a:txBody>
                    <a:bodyPr/>
                    <a:lstStyle/>
                    <a:p>
                      <a:pPr algn="l" fontAlgn="b"/>
                      <a:endParaRPr lang="de-DE" sz="700" b="1"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t"/>
                      <a:endParaRPr lang="de-DE" sz="700" b="1" i="0" u="none" strike="noStrike">
                        <a:solidFill>
                          <a:srgbClr val="000000"/>
                        </a:solidFill>
                        <a:latin typeface="Calibri"/>
                      </a:endParaRPr>
                    </a:p>
                  </a:txBody>
                  <a:tcPr marL="2058" marR="2058" marT="2058" marB="0">
                    <a:lnL>
                      <a:noFill/>
                    </a:lnL>
                    <a:lnR>
                      <a:noFill/>
                    </a:lnR>
                    <a:lnT>
                      <a:noFill/>
                    </a:lnT>
                    <a:lnB>
                      <a:noFill/>
                    </a:lnB>
                  </a:tcPr>
                </a:tc>
                <a:tc>
                  <a:txBody>
                    <a:bodyPr/>
                    <a:lstStyle/>
                    <a:p>
                      <a:pPr algn="l" fontAlgn="t"/>
                      <a:endParaRPr lang="de-DE" sz="700" b="1" i="0" u="none" strike="noStrike">
                        <a:solidFill>
                          <a:srgbClr val="000000"/>
                        </a:solidFill>
                        <a:latin typeface="Calibri"/>
                      </a:endParaRPr>
                    </a:p>
                  </a:txBody>
                  <a:tcPr marL="2058" marR="2058" marT="2058" marB="0">
                    <a:lnL>
                      <a:noFill/>
                    </a:lnL>
                    <a:lnR>
                      <a:noFill/>
                    </a:lnR>
                    <a:lnT>
                      <a:noFill/>
                    </a:lnT>
                    <a:lnB>
                      <a:noFill/>
                    </a:lnB>
                  </a:tcPr>
                </a:tc>
                <a:tc>
                  <a:txBody>
                    <a:bodyPr/>
                    <a:lstStyle/>
                    <a:p>
                      <a:pPr algn="l" fontAlgn="t"/>
                      <a:endParaRPr lang="de-DE" sz="700" b="1" i="0" u="none" strike="noStrike">
                        <a:solidFill>
                          <a:srgbClr val="000000"/>
                        </a:solidFill>
                        <a:latin typeface="Calibri"/>
                      </a:endParaRPr>
                    </a:p>
                  </a:txBody>
                  <a:tcPr marL="2058" marR="2058" marT="2058" marB="0">
                    <a:lnL>
                      <a:noFill/>
                    </a:lnL>
                    <a:lnR>
                      <a:noFill/>
                    </a:lnR>
                    <a:lnT>
                      <a:noFill/>
                    </a:lnT>
                    <a:lnB>
                      <a:noFill/>
                    </a:lnB>
                  </a:tcPr>
                </a:tc>
                <a:tc>
                  <a:txBody>
                    <a:bodyPr/>
                    <a:lstStyle/>
                    <a:p>
                      <a:pPr algn="l" fontAlgn="t"/>
                      <a:endParaRPr lang="de-DE" sz="700" b="1" i="0" u="none" strike="noStrike">
                        <a:solidFill>
                          <a:srgbClr val="000000"/>
                        </a:solidFill>
                        <a:latin typeface="Calibri"/>
                      </a:endParaRPr>
                    </a:p>
                  </a:txBody>
                  <a:tcPr marL="2058" marR="2058" marT="2058" marB="0">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r>
              <a:tr h="114051">
                <a:tc gridSpan="3">
                  <a:txBody>
                    <a:bodyPr/>
                    <a:lstStyle/>
                    <a:p>
                      <a:pPr algn="l" fontAlgn="b"/>
                      <a:r>
                        <a:rPr lang="de-DE" sz="700" b="1" i="0" u="none" strike="noStrike" dirty="0">
                          <a:solidFill>
                            <a:srgbClr val="000000"/>
                          </a:solidFill>
                          <a:latin typeface="Calibri"/>
                        </a:rPr>
                        <a:t>4. Personalaufwand</a:t>
                      </a:r>
                    </a:p>
                  </a:txBody>
                  <a:tcPr marL="2058" marR="2058" marT="2058" marB="0" anchor="b">
                    <a:lnL>
                      <a:noFill/>
                    </a:lnL>
                    <a:lnR>
                      <a:noFill/>
                    </a:lnR>
                    <a:lnT>
                      <a:noFill/>
                    </a:lnT>
                    <a:lnB>
                      <a:noFill/>
                    </a:lnB>
                  </a:tcPr>
                </a:tc>
                <a:tc hMerge="1">
                  <a:txBody>
                    <a:bodyPr/>
                    <a:lstStyle/>
                    <a:p>
                      <a:endParaRPr lang="de-DE"/>
                    </a:p>
                  </a:txBody>
                  <a:tcPr/>
                </a:tc>
                <a:tc hMerge="1">
                  <a:txBody>
                    <a:bodyPr/>
                    <a:lstStyle/>
                    <a:p>
                      <a:endParaRPr lang="de-DE"/>
                    </a:p>
                  </a:txBody>
                  <a:tcPr/>
                </a:tc>
                <a:tc>
                  <a:txBody>
                    <a:bodyPr/>
                    <a:lstStyle/>
                    <a:p>
                      <a:pPr algn="l" fontAlgn="t"/>
                      <a:endParaRPr lang="de-DE" sz="700" b="0" i="0" u="none" strike="noStrike">
                        <a:solidFill>
                          <a:srgbClr val="000000"/>
                        </a:solidFill>
                        <a:latin typeface="Calibri"/>
                      </a:endParaRPr>
                    </a:p>
                  </a:txBody>
                  <a:tcPr marL="2058" marR="2058" marT="2058" marB="0">
                    <a:lnL>
                      <a:noFill/>
                    </a:lnL>
                    <a:lnR>
                      <a:noFill/>
                    </a:lnR>
                    <a:lnT>
                      <a:noFill/>
                    </a:lnT>
                    <a:lnB>
                      <a:noFill/>
                    </a:lnB>
                  </a:tcPr>
                </a:tc>
                <a:tc>
                  <a:txBody>
                    <a:bodyPr/>
                    <a:lstStyle/>
                    <a:p>
                      <a:pPr algn="l" fontAlgn="t"/>
                      <a:endParaRPr lang="de-DE" sz="700" b="0" i="0" u="none" strike="noStrike">
                        <a:solidFill>
                          <a:srgbClr val="000000"/>
                        </a:solidFill>
                        <a:latin typeface="Calibri"/>
                      </a:endParaRPr>
                    </a:p>
                  </a:txBody>
                  <a:tcPr marL="2058" marR="2058" marT="2058" marB="0">
                    <a:lnL>
                      <a:noFill/>
                    </a:lnL>
                    <a:lnR>
                      <a:noFill/>
                    </a:lnR>
                    <a:lnT>
                      <a:noFill/>
                    </a:lnT>
                    <a:lnB>
                      <a:noFill/>
                    </a:lnB>
                  </a:tcPr>
                </a:tc>
                <a:tc>
                  <a:txBody>
                    <a:bodyPr/>
                    <a:lstStyle/>
                    <a:p>
                      <a:pPr algn="l" fontAlgn="t"/>
                      <a:endParaRPr lang="de-DE" sz="700" b="0" i="0" u="none" strike="noStrike">
                        <a:solidFill>
                          <a:srgbClr val="000000"/>
                        </a:solidFill>
                        <a:latin typeface="Calibri"/>
                      </a:endParaRPr>
                    </a:p>
                  </a:txBody>
                  <a:tcPr marL="2058" marR="2058" marT="2058" marB="0">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r>
              <a:tr h="114051">
                <a:tc>
                  <a:txBody>
                    <a:bodyPr/>
                    <a:lstStyle/>
                    <a:p>
                      <a:pPr algn="l" fontAlgn="b"/>
                      <a:endParaRPr lang="de-DE" sz="700" b="1"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t"/>
                      <a:endParaRPr lang="de-DE" sz="700" b="0" i="0" u="none" strike="noStrike">
                        <a:solidFill>
                          <a:srgbClr val="000000"/>
                        </a:solidFill>
                        <a:latin typeface="Calibri"/>
                      </a:endParaRPr>
                    </a:p>
                  </a:txBody>
                  <a:tcPr marL="2058" marR="2058" marT="2058" marB="0">
                    <a:lnL>
                      <a:noFill/>
                    </a:lnL>
                    <a:lnR>
                      <a:noFill/>
                    </a:lnR>
                    <a:lnT>
                      <a:noFill/>
                    </a:lnT>
                    <a:lnB>
                      <a:noFill/>
                    </a:lnB>
                  </a:tcPr>
                </a:tc>
                <a:tc>
                  <a:txBody>
                    <a:bodyPr/>
                    <a:lstStyle/>
                    <a:p>
                      <a:pPr algn="l" fontAlgn="t"/>
                      <a:endParaRPr lang="de-DE" sz="700" b="0" i="0" u="none" strike="noStrike">
                        <a:solidFill>
                          <a:srgbClr val="000000"/>
                        </a:solidFill>
                        <a:latin typeface="Calibri"/>
                      </a:endParaRPr>
                    </a:p>
                  </a:txBody>
                  <a:tcPr marL="2058" marR="2058" marT="2058" marB="0">
                    <a:lnL>
                      <a:noFill/>
                    </a:lnL>
                    <a:lnR>
                      <a:noFill/>
                    </a:lnR>
                    <a:lnT>
                      <a:noFill/>
                    </a:lnT>
                    <a:lnB>
                      <a:noFill/>
                    </a:lnB>
                  </a:tcPr>
                </a:tc>
                <a:tc>
                  <a:txBody>
                    <a:bodyPr/>
                    <a:lstStyle/>
                    <a:p>
                      <a:pPr algn="l" fontAlgn="t"/>
                      <a:endParaRPr lang="de-DE" sz="700" b="0" i="0" u="none" strike="noStrike">
                        <a:solidFill>
                          <a:srgbClr val="000000"/>
                        </a:solidFill>
                        <a:latin typeface="Calibri"/>
                      </a:endParaRPr>
                    </a:p>
                  </a:txBody>
                  <a:tcPr marL="2058" marR="2058" marT="2058" marB="0">
                    <a:lnL>
                      <a:noFill/>
                    </a:lnL>
                    <a:lnR>
                      <a:noFill/>
                    </a:lnR>
                    <a:lnT>
                      <a:noFill/>
                    </a:lnT>
                    <a:lnB>
                      <a:noFill/>
                    </a:lnB>
                  </a:tcPr>
                </a:tc>
                <a:tc>
                  <a:txBody>
                    <a:bodyPr/>
                    <a:lstStyle/>
                    <a:p>
                      <a:pPr algn="l" fontAlgn="t"/>
                      <a:endParaRPr lang="de-DE" sz="700" b="0" i="0" u="none" strike="noStrike">
                        <a:solidFill>
                          <a:srgbClr val="000000"/>
                        </a:solidFill>
                        <a:latin typeface="Calibri"/>
                      </a:endParaRPr>
                    </a:p>
                  </a:txBody>
                  <a:tcPr marL="2058" marR="2058" marT="2058" marB="0">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r>
              <a:tr h="114051">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gridSpan="5">
                  <a:txBody>
                    <a:bodyPr/>
                    <a:lstStyle/>
                    <a:p>
                      <a:pPr algn="l" fontAlgn="b"/>
                      <a:r>
                        <a:rPr lang="de-DE" sz="700" b="0" i="0" u="none" strike="noStrike">
                          <a:solidFill>
                            <a:srgbClr val="000000"/>
                          </a:solidFill>
                          <a:latin typeface="Calibri"/>
                        </a:rPr>
                        <a:t>a) Löhne und Gehälter</a:t>
                      </a:r>
                    </a:p>
                  </a:txBody>
                  <a:tcPr marL="2058" marR="2058" marT="2058" marB="0" anchor="b">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r>
              <a:tr h="114051">
                <a:tc>
                  <a:txBody>
                    <a:bodyPr/>
                    <a:lstStyle/>
                    <a:p>
                      <a:pPr algn="l" fontAlgn="b"/>
                      <a:endParaRPr lang="de-DE" sz="700" b="1"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058" marR="2058" marT="2058" marB="0" anchor="b">
                    <a:lnL>
                      <a:noFill/>
                    </a:lnL>
                    <a:lnR>
                      <a:noFill/>
                    </a:lnR>
                    <a:lnT>
                      <a:noFill/>
                    </a:lnT>
                    <a:lnB>
                      <a:noFill/>
                    </a:lnB>
                  </a:tcPr>
                </a:tc>
                <a:tc gridSpan="2">
                  <a:txBody>
                    <a:bodyPr/>
                    <a:lstStyle/>
                    <a:p>
                      <a:pPr algn="l" fontAlgn="b"/>
                      <a:r>
                        <a:rPr lang="de-DE" sz="700" b="0" i="0" u="none" strike="noStrike">
                          <a:solidFill>
                            <a:srgbClr val="000000"/>
                          </a:solidFill>
                          <a:latin typeface="Calibri"/>
                        </a:rPr>
                        <a:t>6020 Gehälter -600,00</a:t>
                      </a:r>
                    </a:p>
                  </a:txBody>
                  <a:tcPr marL="2058" marR="2058" marT="2058" marB="0" anchor="b">
                    <a:lnL>
                      <a:noFill/>
                    </a:lnL>
                    <a:lnR>
                      <a:noFill/>
                    </a:lnR>
                    <a:lnT>
                      <a:noFill/>
                    </a:lnT>
                    <a:lnB>
                      <a:noFill/>
                    </a:lnB>
                  </a:tcPr>
                </a:tc>
                <a:tc hMerge="1">
                  <a:txBody>
                    <a:bodyPr/>
                    <a:lstStyle/>
                    <a:p>
                      <a:endParaRPr lang="de-DE"/>
                    </a:p>
                  </a:txBody>
                  <a:tcPr/>
                </a:tc>
                <a:tc>
                  <a:txBody>
                    <a:bodyPr/>
                    <a:lstStyle/>
                    <a:p>
                      <a:pPr algn="l" fontAlgn="b"/>
                      <a:endParaRPr lang="de-DE" sz="700" b="1"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ctr"/>
                      <a:r>
                        <a:rPr lang="de-DE" sz="700" b="0" i="0" u="none" strike="noStrike">
                          <a:solidFill>
                            <a:srgbClr val="000000"/>
                          </a:solidFill>
                          <a:latin typeface="Calibri"/>
                        </a:rPr>
                        <a:t>600,00</a:t>
                      </a:r>
                    </a:p>
                  </a:txBody>
                  <a:tcPr marL="2058" marR="2058" marT="2058" marB="0" anchor="ctr">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r>
                        <a:rPr lang="de-DE" sz="700" b="0" i="0" u="none" strike="noStrike">
                          <a:solidFill>
                            <a:srgbClr val="000000"/>
                          </a:solidFill>
                          <a:latin typeface="Calibri"/>
                        </a:rPr>
                        <a:t>0,00</a:t>
                      </a:r>
                    </a:p>
                  </a:txBody>
                  <a:tcPr marL="2058" marR="2058" marT="2058" marB="0" anchor="b">
                    <a:lnL>
                      <a:noFill/>
                    </a:lnL>
                    <a:lnR>
                      <a:noFill/>
                    </a:lnR>
                    <a:lnT>
                      <a:noFill/>
                    </a:lnT>
                    <a:lnB>
                      <a:noFill/>
                    </a:lnB>
                  </a:tcPr>
                </a:tc>
              </a:tr>
              <a:tr h="114051">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058" marR="2058" marT="2058" marB="0" anchor="b">
                    <a:lnL>
                      <a:noFill/>
                    </a:lnL>
                    <a:lnR>
                      <a:noFill/>
                    </a:lnR>
                    <a:lnT>
                      <a:noFill/>
                    </a:lnT>
                    <a:lnB>
                      <a:noFill/>
                    </a:lnB>
                  </a:tcPr>
                </a:tc>
                <a:tc gridSpan="6">
                  <a:txBody>
                    <a:bodyPr/>
                    <a:lstStyle/>
                    <a:p>
                      <a:pPr algn="l" fontAlgn="b"/>
                      <a:r>
                        <a:rPr lang="de-DE" sz="700" b="0" i="0" u="none" strike="noStrike">
                          <a:solidFill>
                            <a:srgbClr val="000000"/>
                          </a:solidFill>
                          <a:latin typeface="Calibri"/>
                        </a:rPr>
                        <a:t>6024 Geschäftsführergehälter der GmbH-Gesellschafter -38.232,83</a:t>
                      </a:r>
                    </a:p>
                  </a:txBody>
                  <a:tcPr marL="2058" marR="2058" marT="2058" marB="0" anchor="b">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ctr"/>
                      <a:r>
                        <a:rPr lang="de-DE" sz="700" b="0" i="0" u="none" strike="noStrike">
                          <a:solidFill>
                            <a:srgbClr val="000000"/>
                          </a:solidFill>
                          <a:latin typeface="Calibri"/>
                        </a:rPr>
                        <a:t>38.232,83</a:t>
                      </a:r>
                    </a:p>
                  </a:txBody>
                  <a:tcPr marL="2058" marR="2058" marT="2058" marB="0" anchor="ctr">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r>
                        <a:rPr lang="de-DE" sz="700" b="0" i="0" u="none" strike="noStrike">
                          <a:solidFill>
                            <a:srgbClr val="000000"/>
                          </a:solidFill>
                          <a:latin typeface="Calibri"/>
                        </a:rPr>
                        <a:t>36.337,44</a:t>
                      </a:r>
                    </a:p>
                  </a:txBody>
                  <a:tcPr marL="2058" marR="2058" marT="2058" marB="0" anchor="b">
                    <a:lnL>
                      <a:noFill/>
                    </a:lnL>
                    <a:lnR>
                      <a:noFill/>
                    </a:lnR>
                    <a:lnT>
                      <a:noFill/>
                    </a:lnT>
                    <a:lnB>
                      <a:noFill/>
                    </a:lnB>
                  </a:tcPr>
                </a:tc>
              </a:tr>
              <a:tr h="114051">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gridSpan="4">
                  <a:txBody>
                    <a:bodyPr/>
                    <a:lstStyle/>
                    <a:p>
                      <a:pPr algn="l" fontAlgn="b"/>
                      <a:r>
                        <a:rPr lang="de-DE" sz="700" b="0" i="0" u="none" strike="noStrike">
                          <a:solidFill>
                            <a:srgbClr val="000000"/>
                          </a:solidFill>
                          <a:latin typeface="Calibri"/>
                        </a:rPr>
                        <a:t>6110 Gesetzliche soziale Aufwendungen -127,97</a:t>
                      </a:r>
                    </a:p>
                  </a:txBody>
                  <a:tcPr marL="2058" marR="2058" marT="2058" marB="0" anchor="b">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ctr"/>
                      <a:r>
                        <a:rPr lang="de-DE" sz="700" b="0" i="0" u="none" strike="noStrike">
                          <a:solidFill>
                            <a:srgbClr val="000000"/>
                          </a:solidFill>
                          <a:latin typeface="Calibri"/>
                        </a:rPr>
                        <a:t>127,97</a:t>
                      </a:r>
                    </a:p>
                  </a:txBody>
                  <a:tcPr marL="2058" marR="2058" marT="2058" marB="0" anchor="ctr">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r>
                        <a:rPr lang="de-DE" sz="700" b="0" i="0" u="none" strike="noStrike">
                          <a:solidFill>
                            <a:srgbClr val="000000"/>
                          </a:solidFill>
                          <a:latin typeface="Calibri"/>
                        </a:rPr>
                        <a:t>0,00</a:t>
                      </a:r>
                    </a:p>
                  </a:txBody>
                  <a:tcPr marL="2058" marR="2058" marT="2058" marB="0" anchor="b">
                    <a:lnL>
                      <a:noFill/>
                    </a:lnL>
                    <a:lnR>
                      <a:noFill/>
                    </a:lnR>
                    <a:lnT>
                      <a:noFill/>
                    </a:lnT>
                    <a:lnB>
                      <a:noFill/>
                    </a:lnB>
                  </a:tcPr>
                </a:tc>
              </a:tr>
              <a:tr h="114051">
                <a:tc>
                  <a:txBody>
                    <a:bodyPr/>
                    <a:lstStyle/>
                    <a:p>
                      <a:pPr algn="l" fontAlgn="b"/>
                      <a:endParaRPr lang="de-DE" sz="700" b="1"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t"/>
                      <a:endParaRPr lang="de-DE" sz="700" b="0" i="0" u="none" strike="noStrike">
                        <a:solidFill>
                          <a:srgbClr val="000000"/>
                        </a:solidFill>
                        <a:latin typeface="Calibri"/>
                      </a:endParaRPr>
                    </a:p>
                  </a:txBody>
                  <a:tcPr marL="2058" marR="2058" marT="2058" marB="0">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ctr"/>
                      <a:endParaRPr lang="de-DE" sz="700" b="0" i="0" u="none" strike="noStrike">
                        <a:solidFill>
                          <a:srgbClr val="000000"/>
                        </a:solidFill>
                        <a:latin typeface="Calibri"/>
                      </a:endParaRPr>
                    </a:p>
                  </a:txBody>
                  <a:tcPr marL="2058" marR="2058" marT="2058" marB="0" anchor="ctr">
                    <a:lnL>
                      <a:noFill/>
                    </a:lnL>
                    <a:lnR>
                      <a:noFill/>
                    </a:lnR>
                    <a:lnT>
                      <a:noFill/>
                    </a:lnT>
                    <a:lnB>
                      <a:noFill/>
                    </a:lnB>
                  </a:tcPr>
                </a:tc>
                <a:tc>
                  <a:txBody>
                    <a:bodyPr/>
                    <a:lstStyle/>
                    <a:p>
                      <a:pPr algn="l" fontAlgn="ctr"/>
                      <a:endParaRPr lang="de-DE" sz="700" b="0" i="0" u="none" strike="noStrike">
                        <a:solidFill>
                          <a:srgbClr val="000000"/>
                        </a:solidFill>
                        <a:latin typeface="Calibri"/>
                      </a:endParaRPr>
                    </a:p>
                  </a:txBody>
                  <a:tcPr marL="2058" marR="2058" marT="2058" marB="0" anchor="ctr">
                    <a:lnL>
                      <a:noFill/>
                    </a:lnL>
                    <a:lnR>
                      <a:noFill/>
                    </a:lnR>
                    <a:lnT>
                      <a:noFill/>
                    </a:lnT>
                    <a:lnB>
                      <a:noFill/>
                    </a:lnB>
                  </a:tcPr>
                </a:tc>
                <a:tc>
                  <a:txBody>
                    <a:bodyPr/>
                    <a:lstStyle/>
                    <a:p>
                      <a:pPr algn="l" fontAlgn="ctr"/>
                      <a:endParaRPr lang="de-DE" sz="700" b="0" i="0" u="none" strike="noStrike">
                        <a:solidFill>
                          <a:srgbClr val="000000"/>
                        </a:solidFill>
                        <a:latin typeface="Calibri"/>
                      </a:endParaRPr>
                    </a:p>
                  </a:txBody>
                  <a:tcPr marL="2058" marR="2058" marT="2058" marB="0" anchor="ctr">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ctr"/>
                      <a:r>
                        <a:rPr lang="de-DE" sz="700" b="0" i="0" u="none" strike="noStrike">
                          <a:solidFill>
                            <a:srgbClr val="000000"/>
                          </a:solidFill>
                          <a:latin typeface="Calibri"/>
                        </a:rPr>
                        <a:t> </a:t>
                      </a:r>
                    </a:p>
                  </a:txBody>
                  <a:tcPr marL="2058" marR="2058" marT="2058"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ctr"/>
                      <a:r>
                        <a:rPr lang="de-DE" sz="700" b="0" i="0" u="none" strike="noStrike">
                          <a:solidFill>
                            <a:srgbClr val="000000"/>
                          </a:solidFill>
                          <a:latin typeface="Calibri"/>
                        </a:rPr>
                        <a:t> </a:t>
                      </a:r>
                    </a:p>
                  </a:txBody>
                  <a:tcPr marL="2058" marR="2058" marT="2058" marB="0" anchor="ctr">
                    <a:lnL>
                      <a:noFill/>
                    </a:lnL>
                    <a:lnR>
                      <a:noFill/>
                    </a:lnR>
                    <a:lnT>
                      <a:noFill/>
                    </a:lnT>
                    <a:lnB w="6350" cap="flat" cmpd="sng" algn="ctr">
                      <a:solidFill>
                        <a:srgbClr val="000000"/>
                      </a:solidFill>
                      <a:prstDash val="solid"/>
                      <a:round/>
                      <a:headEnd type="none" w="med" len="med"/>
                      <a:tailEnd type="none" w="med" len="med"/>
                    </a:lnB>
                  </a:tcPr>
                </a:tc>
              </a:tr>
              <a:tr h="114051">
                <a:tc>
                  <a:txBody>
                    <a:bodyPr/>
                    <a:lstStyle/>
                    <a:p>
                      <a:pPr algn="l" fontAlgn="b"/>
                      <a:endParaRPr lang="de-DE" sz="700" b="1"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t"/>
                      <a:endParaRPr lang="de-DE" sz="700" b="0" i="0" u="none" strike="noStrike">
                        <a:solidFill>
                          <a:srgbClr val="000000"/>
                        </a:solidFill>
                        <a:latin typeface="Calibri"/>
                      </a:endParaRPr>
                    </a:p>
                  </a:txBody>
                  <a:tcPr marL="2058" marR="2058" marT="2058" marB="0">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ctr"/>
                      <a:endParaRPr lang="de-DE" sz="700" b="0" i="0" u="none" strike="noStrike">
                        <a:solidFill>
                          <a:srgbClr val="000000"/>
                        </a:solidFill>
                        <a:latin typeface="Calibri"/>
                      </a:endParaRPr>
                    </a:p>
                  </a:txBody>
                  <a:tcPr marL="2058" marR="2058" marT="2058" marB="0" anchor="ctr">
                    <a:lnL>
                      <a:noFill/>
                    </a:lnL>
                    <a:lnR>
                      <a:noFill/>
                    </a:lnR>
                    <a:lnT>
                      <a:noFill/>
                    </a:lnT>
                    <a:lnB>
                      <a:noFill/>
                    </a:lnB>
                  </a:tcPr>
                </a:tc>
                <a:tc>
                  <a:txBody>
                    <a:bodyPr/>
                    <a:lstStyle/>
                    <a:p>
                      <a:pPr algn="l" fontAlgn="ctr"/>
                      <a:endParaRPr lang="de-DE" sz="700" b="0" i="0" u="none" strike="noStrike">
                        <a:solidFill>
                          <a:srgbClr val="000000"/>
                        </a:solidFill>
                        <a:latin typeface="Calibri"/>
                      </a:endParaRPr>
                    </a:p>
                  </a:txBody>
                  <a:tcPr marL="2058" marR="2058" marT="2058" marB="0" anchor="ctr">
                    <a:lnL>
                      <a:noFill/>
                    </a:lnL>
                    <a:lnR>
                      <a:noFill/>
                    </a:lnR>
                    <a:lnT>
                      <a:noFill/>
                    </a:lnT>
                    <a:lnB>
                      <a:noFill/>
                    </a:lnB>
                  </a:tcPr>
                </a:tc>
                <a:tc>
                  <a:txBody>
                    <a:bodyPr/>
                    <a:lstStyle/>
                    <a:p>
                      <a:pPr algn="l" fontAlgn="ctr"/>
                      <a:endParaRPr lang="de-DE" sz="700" b="0" i="0" u="none" strike="noStrike">
                        <a:solidFill>
                          <a:srgbClr val="000000"/>
                        </a:solidFill>
                        <a:latin typeface="Calibri"/>
                      </a:endParaRPr>
                    </a:p>
                  </a:txBody>
                  <a:tcPr marL="2058" marR="2058" marT="2058" marB="0" anchor="ctr">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ctr"/>
                      <a:endParaRPr lang="de-DE" sz="700" b="0" i="0" u="none" strike="noStrike">
                        <a:solidFill>
                          <a:srgbClr val="000000"/>
                        </a:solidFill>
                        <a:latin typeface="Calibri"/>
                      </a:endParaRPr>
                    </a:p>
                  </a:txBody>
                  <a:tcPr marL="2058" marR="2058" marT="2058"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ctr"/>
                      <a:endParaRPr lang="de-DE" sz="700" b="0" i="0" u="none" strike="noStrike">
                        <a:solidFill>
                          <a:srgbClr val="000000"/>
                        </a:solidFill>
                        <a:latin typeface="Calibri"/>
                      </a:endParaRPr>
                    </a:p>
                  </a:txBody>
                  <a:tcPr marL="2058" marR="2058" marT="2058" marB="0" anchor="ctr">
                    <a:lnL>
                      <a:noFill/>
                    </a:lnL>
                    <a:lnR>
                      <a:noFill/>
                    </a:lnR>
                    <a:lnT w="6350" cap="flat" cmpd="sng" algn="ctr">
                      <a:solidFill>
                        <a:srgbClr val="000000"/>
                      </a:solidFill>
                      <a:prstDash val="solid"/>
                      <a:round/>
                      <a:headEnd type="none" w="med" len="med"/>
                      <a:tailEnd type="none" w="med" len="med"/>
                    </a:lnT>
                    <a:lnB>
                      <a:noFill/>
                    </a:lnB>
                  </a:tcPr>
                </a:tc>
              </a:tr>
              <a:tr h="114051">
                <a:tc>
                  <a:txBody>
                    <a:bodyPr/>
                    <a:lstStyle/>
                    <a:p>
                      <a:pPr algn="l" fontAlgn="b"/>
                      <a:endParaRPr lang="de-DE" sz="700" b="1" i="0" u="none" strike="noStrike">
                        <a:solidFill>
                          <a:srgbClr val="000000"/>
                        </a:solidFill>
                        <a:latin typeface="Calibri"/>
                      </a:endParaRPr>
                    </a:p>
                  </a:txBody>
                  <a:tcPr marL="2058" marR="2058" marT="2058" marB="0" anchor="b">
                    <a:lnL>
                      <a:noFill/>
                    </a:lnL>
                    <a:lnR>
                      <a:noFill/>
                    </a:lnR>
                    <a:lnT>
                      <a:noFill/>
                    </a:lnT>
                    <a:lnB>
                      <a:noFill/>
                    </a:lnB>
                  </a:tcPr>
                </a:tc>
                <a:tc gridSpan="5">
                  <a:txBody>
                    <a:bodyPr/>
                    <a:lstStyle/>
                    <a:p>
                      <a:pPr algn="l" fontAlgn="t"/>
                      <a:r>
                        <a:rPr lang="de-DE" sz="700" b="1" i="0" u="none" strike="noStrike">
                          <a:solidFill>
                            <a:srgbClr val="000000"/>
                          </a:solidFill>
                          <a:latin typeface="Calibri"/>
                        </a:rPr>
                        <a:t>Summe Personalaufwand</a:t>
                      </a:r>
                    </a:p>
                  </a:txBody>
                  <a:tcPr marL="2058" marR="2058" marT="2058" marB="0">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r>
                        <a:rPr lang="de-DE" sz="700" b="1" i="0" u="none" strike="noStrike">
                          <a:solidFill>
                            <a:srgbClr val="000000"/>
                          </a:solidFill>
                          <a:latin typeface="Calibri"/>
                        </a:rPr>
                        <a:t>38.960,80</a:t>
                      </a:r>
                    </a:p>
                  </a:txBody>
                  <a:tcPr marL="2058" marR="2058" marT="2058"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r>
                        <a:rPr lang="de-DE" sz="700" b="1" i="0" u="none" strike="noStrike">
                          <a:solidFill>
                            <a:srgbClr val="000000"/>
                          </a:solidFill>
                          <a:latin typeface="Calibri"/>
                        </a:rPr>
                        <a:t>36.337,44</a:t>
                      </a:r>
                    </a:p>
                  </a:txBody>
                  <a:tcPr marL="2058" marR="2058" marT="2058" marB="0" anchor="b">
                    <a:lnL>
                      <a:noFill/>
                    </a:lnL>
                    <a:lnR>
                      <a:noFill/>
                    </a:lnR>
                    <a:lnT>
                      <a:noFill/>
                    </a:lnT>
                    <a:lnB>
                      <a:noFill/>
                    </a:lnB>
                  </a:tcPr>
                </a:tc>
              </a:tr>
              <a:tr h="114051">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r>
              <a:tr h="114051">
                <a:tc gridSpan="3">
                  <a:txBody>
                    <a:bodyPr/>
                    <a:lstStyle/>
                    <a:p>
                      <a:pPr algn="l" fontAlgn="b"/>
                      <a:r>
                        <a:rPr lang="de-DE" sz="700" b="1" i="0" u="none" strike="noStrike">
                          <a:solidFill>
                            <a:srgbClr val="000000"/>
                          </a:solidFill>
                          <a:latin typeface="Calibri"/>
                        </a:rPr>
                        <a:t>5. Abschreibungen</a:t>
                      </a:r>
                    </a:p>
                  </a:txBody>
                  <a:tcPr marL="2058" marR="2058" marT="2058" marB="0" anchor="b">
                    <a:lnL>
                      <a:noFill/>
                    </a:lnL>
                    <a:lnR>
                      <a:noFill/>
                    </a:lnR>
                    <a:lnT>
                      <a:noFill/>
                    </a:lnT>
                    <a:lnB>
                      <a:noFill/>
                    </a:lnB>
                  </a:tcPr>
                </a:tc>
                <a:tc hMerge="1">
                  <a:txBody>
                    <a:bodyPr/>
                    <a:lstStyle/>
                    <a:p>
                      <a:endParaRPr lang="de-DE"/>
                    </a:p>
                  </a:txBody>
                  <a:tcPr/>
                </a:tc>
                <a:tc hMerge="1">
                  <a:txBody>
                    <a:bodyPr/>
                    <a:lstStyle/>
                    <a:p>
                      <a:endParaRPr lang="de-DE"/>
                    </a:p>
                  </a:txBody>
                  <a:tcPr/>
                </a:tc>
                <a:tc>
                  <a:txBody>
                    <a:bodyPr/>
                    <a:lstStyle/>
                    <a:p>
                      <a:pPr algn="l" fontAlgn="ctr"/>
                      <a:endParaRPr lang="de-DE" sz="700" b="0" i="0" u="none" strike="noStrike">
                        <a:solidFill>
                          <a:srgbClr val="000000"/>
                        </a:solidFill>
                        <a:latin typeface="Calibri"/>
                      </a:endParaRPr>
                    </a:p>
                  </a:txBody>
                  <a:tcPr marL="2058" marR="2058" marT="2058" marB="0" anchor="ctr">
                    <a:lnL>
                      <a:noFill/>
                    </a:lnL>
                    <a:lnR>
                      <a:noFill/>
                    </a:lnR>
                    <a:lnT>
                      <a:noFill/>
                    </a:lnT>
                    <a:lnB>
                      <a:noFill/>
                    </a:lnB>
                  </a:tcPr>
                </a:tc>
                <a:tc>
                  <a:txBody>
                    <a:bodyPr/>
                    <a:lstStyle/>
                    <a:p>
                      <a:pPr algn="l" fontAlgn="ctr"/>
                      <a:endParaRPr lang="de-DE" sz="700" b="0" i="0" u="none" strike="noStrike">
                        <a:solidFill>
                          <a:srgbClr val="000000"/>
                        </a:solidFill>
                        <a:latin typeface="Calibri"/>
                      </a:endParaRPr>
                    </a:p>
                  </a:txBody>
                  <a:tcPr marL="2058" marR="2058" marT="2058" marB="0" anchor="ctr">
                    <a:lnL>
                      <a:noFill/>
                    </a:lnL>
                    <a:lnR>
                      <a:noFill/>
                    </a:lnR>
                    <a:lnT>
                      <a:noFill/>
                    </a:lnT>
                    <a:lnB>
                      <a:noFill/>
                    </a:lnB>
                  </a:tcPr>
                </a:tc>
                <a:tc>
                  <a:txBody>
                    <a:bodyPr/>
                    <a:lstStyle/>
                    <a:p>
                      <a:pPr algn="l" fontAlgn="ctr"/>
                      <a:endParaRPr lang="de-DE" sz="700" b="0" i="0" u="none" strike="noStrike">
                        <a:solidFill>
                          <a:srgbClr val="000000"/>
                        </a:solidFill>
                        <a:latin typeface="Calibri"/>
                      </a:endParaRPr>
                    </a:p>
                  </a:txBody>
                  <a:tcPr marL="2058" marR="2058" marT="2058" marB="0" anchor="ctr">
                    <a:lnL>
                      <a:noFill/>
                    </a:lnL>
                    <a:lnR>
                      <a:noFill/>
                    </a:lnR>
                    <a:lnT>
                      <a:noFill/>
                    </a:lnT>
                    <a:lnB>
                      <a:noFill/>
                    </a:lnB>
                  </a:tcPr>
                </a:tc>
                <a:tc>
                  <a:txBody>
                    <a:bodyPr/>
                    <a:lstStyle/>
                    <a:p>
                      <a:pPr algn="l" fontAlgn="ctr"/>
                      <a:endParaRPr lang="de-DE" sz="700" b="0" i="0" u="none" strike="noStrike">
                        <a:solidFill>
                          <a:srgbClr val="000000"/>
                        </a:solidFill>
                        <a:latin typeface="Calibri"/>
                      </a:endParaRPr>
                    </a:p>
                  </a:txBody>
                  <a:tcPr marL="2058" marR="2058" marT="2058" marB="0" anchor="ctr">
                    <a:lnL>
                      <a:noFill/>
                    </a:lnL>
                    <a:lnR>
                      <a:noFill/>
                    </a:lnR>
                    <a:lnT>
                      <a:noFill/>
                    </a:lnT>
                    <a:lnB>
                      <a:noFill/>
                    </a:lnB>
                  </a:tcPr>
                </a:tc>
                <a:tc>
                  <a:txBody>
                    <a:bodyPr/>
                    <a:lstStyle/>
                    <a:p>
                      <a:pPr algn="l" fontAlgn="ctr"/>
                      <a:endParaRPr lang="de-DE" sz="700" b="0" i="0" u="none" strike="noStrike">
                        <a:solidFill>
                          <a:srgbClr val="000000"/>
                        </a:solidFill>
                        <a:latin typeface="Calibri"/>
                      </a:endParaRPr>
                    </a:p>
                  </a:txBody>
                  <a:tcPr marL="2058" marR="2058" marT="2058" marB="0" anchor="ctr">
                    <a:lnL>
                      <a:noFill/>
                    </a:lnL>
                    <a:lnR>
                      <a:noFill/>
                    </a:lnR>
                    <a:lnT>
                      <a:noFill/>
                    </a:lnT>
                    <a:lnB>
                      <a:noFill/>
                    </a:lnB>
                  </a:tcPr>
                </a:tc>
                <a:tc>
                  <a:txBody>
                    <a:bodyPr/>
                    <a:lstStyle/>
                    <a:p>
                      <a:pPr algn="l" fontAlgn="ctr"/>
                      <a:endParaRPr lang="de-DE" sz="700" b="0" i="0" u="none" strike="noStrike">
                        <a:solidFill>
                          <a:srgbClr val="000000"/>
                        </a:solidFill>
                        <a:latin typeface="Calibri"/>
                      </a:endParaRPr>
                    </a:p>
                  </a:txBody>
                  <a:tcPr marL="2058" marR="2058" marT="2058" marB="0" anchor="ctr">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r>
              <a:tr h="114051">
                <a:tc>
                  <a:txBody>
                    <a:bodyPr/>
                    <a:lstStyle/>
                    <a:p>
                      <a:pPr algn="l" fontAlgn="b"/>
                      <a:endParaRPr lang="de-DE" sz="700" b="1"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ctr"/>
                      <a:endParaRPr lang="de-DE" sz="700" b="0" i="0" u="none" strike="noStrike">
                        <a:solidFill>
                          <a:srgbClr val="000000"/>
                        </a:solidFill>
                        <a:latin typeface="Calibri"/>
                      </a:endParaRPr>
                    </a:p>
                  </a:txBody>
                  <a:tcPr marL="2058" marR="2058" marT="2058" marB="0" anchor="ctr">
                    <a:lnL>
                      <a:noFill/>
                    </a:lnL>
                    <a:lnR>
                      <a:noFill/>
                    </a:lnR>
                    <a:lnT>
                      <a:noFill/>
                    </a:lnT>
                    <a:lnB>
                      <a:noFill/>
                    </a:lnB>
                  </a:tcPr>
                </a:tc>
                <a:tc>
                  <a:txBody>
                    <a:bodyPr/>
                    <a:lstStyle/>
                    <a:p>
                      <a:pPr algn="l" fontAlgn="ctr"/>
                      <a:endParaRPr lang="de-DE" sz="700" b="0" i="0" u="none" strike="noStrike">
                        <a:solidFill>
                          <a:srgbClr val="000000"/>
                        </a:solidFill>
                        <a:latin typeface="Calibri"/>
                      </a:endParaRPr>
                    </a:p>
                  </a:txBody>
                  <a:tcPr marL="2058" marR="2058" marT="2058" marB="0" anchor="ctr">
                    <a:lnL>
                      <a:noFill/>
                    </a:lnL>
                    <a:lnR>
                      <a:noFill/>
                    </a:lnR>
                    <a:lnT>
                      <a:noFill/>
                    </a:lnT>
                    <a:lnB>
                      <a:noFill/>
                    </a:lnB>
                  </a:tcPr>
                </a:tc>
                <a:tc>
                  <a:txBody>
                    <a:bodyPr/>
                    <a:lstStyle/>
                    <a:p>
                      <a:pPr algn="l" fontAlgn="ctr"/>
                      <a:endParaRPr lang="de-DE" sz="700" b="0" i="0" u="none" strike="noStrike">
                        <a:solidFill>
                          <a:srgbClr val="000000"/>
                        </a:solidFill>
                        <a:latin typeface="Calibri"/>
                      </a:endParaRPr>
                    </a:p>
                  </a:txBody>
                  <a:tcPr marL="2058" marR="2058" marT="2058" marB="0" anchor="ctr">
                    <a:lnL>
                      <a:noFill/>
                    </a:lnL>
                    <a:lnR>
                      <a:noFill/>
                    </a:lnR>
                    <a:lnT>
                      <a:noFill/>
                    </a:lnT>
                    <a:lnB>
                      <a:noFill/>
                    </a:lnB>
                  </a:tcPr>
                </a:tc>
                <a:tc>
                  <a:txBody>
                    <a:bodyPr/>
                    <a:lstStyle/>
                    <a:p>
                      <a:pPr algn="l" fontAlgn="ctr"/>
                      <a:endParaRPr lang="de-DE" sz="700" b="0" i="0" u="none" strike="noStrike">
                        <a:solidFill>
                          <a:srgbClr val="000000"/>
                        </a:solidFill>
                        <a:latin typeface="Calibri"/>
                      </a:endParaRPr>
                    </a:p>
                  </a:txBody>
                  <a:tcPr marL="2058" marR="2058" marT="2058" marB="0" anchor="ctr">
                    <a:lnL>
                      <a:noFill/>
                    </a:lnL>
                    <a:lnR>
                      <a:noFill/>
                    </a:lnR>
                    <a:lnT>
                      <a:noFill/>
                    </a:lnT>
                    <a:lnB>
                      <a:noFill/>
                    </a:lnB>
                  </a:tcPr>
                </a:tc>
                <a:tc>
                  <a:txBody>
                    <a:bodyPr/>
                    <a:lstStyle/>
                    <a:p>
                      <a:pPr algn="l" fontAlgn="ctr"/>
                      <a:endParaRPr lang="de-DE" sz="700" b="0" i="0" u="none" strike="noStrike">
                        <a:solidFill>
                          <a:srgbClr val="000000"/>
                        </a:solidFill>
                        <a:latin typeface="Calibri"/>
                      </a:endParaRPr>
                    </a:p>
                  </a:txBody>
                  <a:tcPr marL="2058" marR="2058" marT="2058" marB="0" anchor="ctr">
                    <a:lnL>
                      <a:noFill/>
                    </a:lnL>
                    <a:lnR>
                      <a:noFill/>
                    </a:lnR>
                    <a:lnT>
                      <a:noFill/>
                    </a:lnT>
                    <a:lnB>
                      <a:noFill/>
                    </a:lnB>
                  </a:tcPr>
                </a:tc>
                <a:tc>
                  <a:txBody>
                    <a:bodyPr/>
                    <a:lstStyle/>
                    <a:p>
                      <a:pPr algn="l" fontAlgn="ctr"/>
                      <a:endParaRPr lang="de-DE" sz="700" b="0" i="0" u="none" strike="noStrike">
                        <a:solidFill>
                          <a:srgbClr val="000000"/>
                        </a:solidFill>
                        <a:latin typeface="Calibri"/>
                      </a:endParaRPr>
                    </a:p>
                  </a:txBody>
                  <a:tcPr marL="2058" marR="2058" marT="2058" marB="0" anchor="ctr">
                    <a:lnL>
                      <a:noFill/>
                    </a:lnL>
                    <a:lnR>
                      <a:noFill/>
                    </a:lnR>
                    <a:lnT>
                      <a:noFill/>
                    </a:lnT>
                    <a:lnB>
                      <a:noFill/>
                    </a:lnB>
                  </a:tcPr>
                </a:tc>
                <a:tc>
                  <a:txBody>
                    <a:bodyPr/>
                    <a:lstStyle/>
                    <a:p>
                      <a:pPr algn="l" fontAlgn="ctr"/>
                      <a:endParaRPr lang="de-DE" sz="700" b="0" i="0" u="none" strike="noStrike">
                        <a:solidFill>
                          <a:srgbClr val="000000"/>
                        </a:solidFill>
                        <a:latin typeface="Calibri"/>
                      </a:endParaRPr>
                    </a:p>
                  </a:txBody>
                  <a:tcPr marL="2058" marR="2058" marT="2058" marB="0" anchor="ctr">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r>
              <a:tr h="186713">
                <a:tc>
                  <a:txBody>
                    <a:bodyPr/>
                    <a:lstStyle/>
                    <a:p>
                      <a:pPr algn="l" fontAlgn="b"/>
                      <a:endParaRPr lang="de-DE" sz="700" b="1" i="0" u="none" strike="noStrike">
                        <a:solidFill>
                          <a:srgbClr val="000000"/>
                        </a:solidFill>
                        <a:latin typeface="Calibri"/>
                      </a:endParaRPr>
                    </a:p>
                  </a:txBody>
                  <a:tcPr marL="2058" marR="2058" marT="2058" marB="0" anchor="b">
                    <a:lnL>
                      <a:noFill/>
                    </a:lnL>
                    <a:lnR>
                      <a:noFill/>
                    </a:lnR>
                    <a:lnT>
                      <a:noFill/>
                    </a:lnT>
                    <a:lnB>
                      <a:noFill/>
                    </a:lnB>
                  </a:tcPr>
                </a:tc>
                <a:tc gridSpan="5">
                  <a:txBody>
                    <a:bodyPr/>
                    <a:lstStyle/>
                    <a:p>
                      <a:pPr algn="l" fontAlgn="t"/>
                      <a:r>
                        <a:rPr lang="de-DE" sz="700" b="0" i="0" u="none" strike="noStrike">
                          <a:solidFill>
                            <a:srgbClr val="000000"/>
                          </a:solidFill>
                          <a:latin typeface="Calibri"/>
                        </a:rPr>
                        <a:t>a) Abschreibungen auf immaterielle Vermögensgegenstände des Anlagevermögens und Sachanlagen</a:t>
                      </a:r>
                    </a:p>
                  </a:txBody>
                  <a:tcPr marL="2058" marR="2058" marT="2058" marB="0">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ctr"/>
                      <a:endParaRPr lang="de-DE" sz="700" b="0" i="0" u="none" strike="noStrike">
                        <a:solidFill>
                          <a:srgbClr val="000000"/>
                        </a:solidFill>
                        <a:latin typeface="Calibri"/>
                      </a:endParaRPr>
                    </a:p>
                  </a:txBody>
                  <a:tcPr marL="2058" marR="2058" marT="2058" marB="0" anchor="ctr">
                    <a:lnL>
                      <a:noFill/>
                    </a:lnL>
                    <a:lnR>
                      <a:noFill/>
                    </a:lnR>
                    <a:lnT>
                      <a:noFill/>
                    </a:lnT>
                    <a:lnB>
                      <a:noFill/>
                    </a:lnB>
                  </a:tcPr>
                </a:tc>
                <a:tc>
                  <a:txBody>
                    <a:bodyPr/>
                    <a:lstStyle/>
                    <a:p>
                      <a:pPr algn="l" fontAlgn="ctr"/>
                      <a:endParaRPr lang="de-DE" sz="700" b="0" i="0" u="none" strike="noStrike">
                        <a:solidFill>
                          <a:srgbClr val="000000"/>
                        </a:solidFill>
                        <a:latin typeface="Calibri"/>
                      </a:endParaRPr>
                    </a:p>
                  </a:txBody>
                  <a:tcPr marL="2058" marR="2058" marT="2058" marB="0" anchor="ctr">
                    <a:lnL>
                      <a:noFill/>
                    </a:lnL>
                    <a:lnR>
                      <a:noFill/>
                    </a:lnR>
                    <a:lnT>
                      <a:noFill/>
                    </a:lnT>
                    <a:lnB>
                      <a:noFill/>
                    </a:lnB>
                  </a:tcPr>
                </a:tc>
                <a:tc>
                  <a:txBody>
                    <a:bodyPr/>
                    <a:lstStyle/>
                    <a:p>
                      <a:pPr algn="l" fontAlgn="ctr"/>
                      <a:endParaRPr lang="de-DE" sz="700" b="0" i="0" u="none" strike="noStrike">
                        <a:solidFill>
                          <a:srgbClr val="000000"/>
                        </a:solidFill>
                        <a:latin typeface="Calibri"/>
                      </a:endParaRPr>
                    </a:p>
                  </a:txBody>
                  <a:tcPr marL="2058" marR="2058" marT="2058" marB="0" anchor="ctr">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ctr"/>
                      <a:endParaRPr lang="de-DE" sz="700" b="0" i="0" u="none" strike="noStrike">
                        <a:solidFill>
                          <a:srgbClr val="000000"/>
                        </a:solidFill>
                        <a:latin typeface="Calibri"/>
                      </a:endParaRPr>
                    </a:p>
                  </a:txBody>
                  <a:tcPr marL="2058" marR="2058" marT="2058" marB="0" anchor="ctr">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ctr"/>
                      <a:endParaRPr lang="de-DE" sz="700" b="0" i="0" u="none" strike="noStrike">
                        <a:solidFill>
                          <a:srgbClr val="000000"/>
                        </a:solidFill>
                        <a:latin typeface="Calibri"/>
                      </a:endParaRPr>
                    </a:p>
                  </a:txBody>
                  <a:tcPr marL="2058" marR="2058" marT="2058" marB="0" anchor="ctr">
                    <a:lnL>
                      <a:noFill/>
                    </a:lnL>
                    <a:lnR>
                      <a:noFill/>
                    </a:lnR>
                    <a:lnT>
                      <a:noFill/>
                    </a:lnT>
                    <a:lnB>
                      <a:noFill/>
                    </a:lnB>
                  </a:tcPr>
                </a:tc>
              </a:tr>
              <a:tr h="114051">
                <a:tc>
                  <a:txBody>
                    <a:bodyPr/>
                    <a:lstStyle/>
                    <a:p>
                      <a:pPr algn="l" fontAlgn="b"/>
                      <a:endParaRPr lang="de-DE" sz="700" b="1"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t"/>
                      <a:endParaRPr lang="de-DE" sz="700" b="0" i="0" u="none" strike="noStrike">
                        <a:solidFill>
                          <a:srgbClr val="000000"/>
                        </a:solidFill>
                        <a:latin typeface="Calibri"/>
                      </a:endParaRPr>
                    </a:p>
                  </a:txBody>
                  <a:tcPr marL="2058" marR="2058" marT="2058" marB="0">
                    <a:lnL>
                      <a:noFill/>
                    </a:lnL>
                    <a:lnR>
                      <a:noFill/>
                    </a:lnR>
                    <a:lnT>
                      <a:noFill/>
                    </a:lnT>
                    <a:lnB>
                      <a:noFill/>
                    </a:lnB>
                  </a:tcPr>
                </a:tc>
                <a:tc gridSpan="5">
                  <a:txBody>
                    <a:bodyPr/>
                    <a:lstStyle/>
                    <a:p>
                      <a:pPr algn="l" fontAlgn="b"/>
                      <a:r>
                        <a:rPr lang="de-DE" sz="700" b="0" i="0" u="none" strike="noStrike">
                          <a:solidFill>
                            <a:srgbClr val="000000"/>
                          </a:solidFill>
                          <a:latin typeface="Calibri"/>
                        </a:rPr>
                        <a:t>6200 Abschreibungen - immaterielle Vermögensgegenstände</a:t>
                      </a:r>
                    </a:p>
                  </a:txBody>
                  <a:tcPr marL="2058" marR="2058" marT="2058" marB="0" anchor="b">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ctr"/>
                      <a:endParaRPr lang="de-DE" sz="700" b="0" i="0" u="none" strike="noStrike">
                        <a:solidFill>
                          <a:srgbClr val="000000"/>
                        </a:solidFill>
                        <a:latin typeface="Calibri"/>
                      </a:endParaRPr>
                    </a:p>
                  </a:txBody>
                  <a:tcPr marL="2058" marR="2058" marT="2058" marB="0" anchor="ctr">
                    <a:lnL>
                      <a:noFill/>
                    </a:lnL>
                    <a:lnR>
                      <a:noFill/>
                    </a:lnR>
                    <a:lnT>
                      <a:noFill/>
                    </a:lnT>
                    <a:lnB>
                      <a:noFill/>
                    </a:lnB>
                  </a:tcPr>
                </a:tc>
                <a:tc>
                  <a:txBody>
                    <a:bodyPr/>
                    <a:lstStyle/>
                    <a:p>
                      <a:pPr algn="l" fontAlgn="ctr"/>
                      <a:endParaRPr lang="de-DE" sz="700" b="0" i="0" u="none" strike="noStrike">
                        <a:solidFill>
                          <a:srgbClr val="000000"/>
                        </a:solidFill>
                        <a:latin typeface="Calibri"/>
                      </a:endParaRPr>
                    </a:p>
                  </a:txBody>
                  <a:tcPr marL="2058" marR="2058" marT="2058" marB="0" anchor="ctr">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ctr"/>
                      <a:r>
                        <a:rPr lang="de-DE" sz="700" b="0" i="0" u="none" strike="noStrike">
                          <a:solidFill>
                            <a:srgbClr val="000000"/>
                          </a:solidFill>
                          <a:latin typeface="Calibri"/>
                        </a:rPr>
                        <a:t>0,00</a:t>
                      </a:r>
                    </a:p>
                  </a:txBody>
                  <a:tcPr marL="2058" marR="2058" marT="2058" marB="0" anchor="ctr">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ctr"/>
                      <a:r>
                        <a:rPr lang="de-DE" sz="700" b="0" i="0" u="none" strike="noStrike">
                          <a:solidFill>
                            <a:srgbClr val="000000"/>
                          </a:solidFill>
                          <a:latin typeface="Calibri"/>
                        </a:rPr>
                        <a:t>1.176,00</a:t>
                      </a:r>
                    </a:p>
                  </a:txBody>
                  <a:tcPr marL="2058" marR="2058" marT="2058" marB="0" anchor="ctr">
                    <a:lnL>
                      <a:noFill/>
                    </a:lnL>
                    <a:lnR>
                      <a:noFill/>
                    </a:lnR>
                    <a:lnT>
                      <a:noFill/>
                    </a:lnT>
                    <a:lnB>
                      <a:noFill/>
                    </a:lnB>
                  </a:tcPr>
                </a:tc>
              </a:tr>
              <a:tr h="114051">
                <a:tc>
                  <a:txBody>
                    <a:bodyPr/>
                    <a:lstStyle/>
                    <a:p>
                      <a:pPr algn="l" fontAlgn="b"/>
                      <a:endParaRPr lang="de-DE" sz="700" b="1"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t"/>
                      <a:endParaRPr lang="de-DE" sz="700" b="0" i="0" u="none" strike="noStrike">
                        <a:solidFill>
                          <a:srgbClr val="000000"/>
                        </a:solidFill>
                        <a:latin typeface="Calibri"/>
                      </a:endParaRPr>
                    </a:p>
                  </a:txBody>
                  <a:tcPr marL="2058" marR="2058" marT="2058" marB="0">
                    <a:lnL>
                      <a:noFill/>
                    </a:lnL>
                    <a:lnR>
                      <a:noFill/>
                    </a:lnR>
                    <a:lnT>
                      <a:noFill/>
                    </a:lnT>
                    <a:lnB>
                      <a:noFill/>
                    </a:lnB>
                  </a:tcPr>
                </a:tc>
                <a:tc gridSpan="4">
                  <a:txBody>
                    <a:bodyPr/>
                    <a:lstStyle/>
                    <a:p>
                      <a:pPr algn="l" fontAlgn="b"/>
                      <a:r>
                        <a:rPr lang="de-DE" sz="700" b="0" i="0" u="none" strike="noStrike">
                          <a:solidFill>
                            <a:srgbClr val="000000"/>
                          </a:solidFill>
                          <a:latin typeface="Calibri"/>
                        </a:rPr>
                        <a:t>6220 Abschreibungen auf Sachanlagen -707,83</a:t>
                      </a:r>
                    </a:p>
                  </a:txBody>
                  <a:tcPr marL="2058" marR="2058" marT="2058" marB="0" anchor="b">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ctr"/>
                      <a:endParaRPr lang="de-DE" sz="700" b="0" i="0" u="none" strike="noStrike">
                        <a:solidFill>
                          <a:srgbClr val="000000"/>
                        </a:solidFill>
                        <a:latin typeface="Calibri"/>
                      </a:endParaRPr>
                    </a:p>
                  </a:txBody>
                  <a:tcPr marL="2058" marR="2058" marT="2058" marB="0" anchor="ctr">
                    <a:lnL>
                      <a:noFill/>
                    </a:lnL>
                    <a:lnR>
                      <a:noFill/>
                    </a:lnR>
                    <a:lnT>
                      <a:noFill/>
                    </a:lnT>
                    <a:lnB>
                      <a:noFill/>
                    </a:lnB>
                  </a:tcPr>
                </a:tc>
                <a:tc>
                  <a:txBody>
                    <a:bodyPr/>
                    <a:lstStyle/>
                    <a:p>
                      <a:pPr algn="l" fontAlgn="ctr"/>
                      <a:endParaRPr lang="de-DE" sz="700" b="0" i="0" u="none" strike="noStrike">
                        <a:solidFill>
                          <a:srgbClr val="000000"/>
                        </a:solidFill>
                        <a:latin typeface="Calibri"/>
                      </a:endParaRPr>
                    </a:p>
                  </a:txBody>
                  <a:tcPr marL="2058" marR="2058" marT="2058" marB="0" anchor="ctr">
                    <a:lnL>
                      <a:noFill/>
                    </a:lnL>
                    <a:lnR>
                      <a:noFill/>
                    </a:lnR>
                    <a:lnT>
                      <a:noFill/>
                    </a:lnT>
                    <a:lnB>
                      <a:noFill/>
                    </a:lnB>
                  </a:tcPr>
                </a:tc>
                <a:tc>
                  <a:txBody>
                    <a:bodyPr/>
                    <a:lstStyle/>
                    <a:p>
                      <a:pPr algn="l" fontAlgn="ctr"/>
                      <a:endParaRPr lang="de-DE" sz="700" b="0" i="0" u="none" strike="noStrike">
                        <a:solidFill>
                          <a:srgbClr val="000000"/>
                        </a:solidFill>
                        <a:latin typeface="Calibri"/>
                      </a:endParaRPr>
                    </a:p>
                  </a:txBody>
                  <a:tcPr marL="2058" marR="2058" marT="2058" marB="0" anchor="ctr">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ctr"/>
                      <a:r>
                        <a:rPr lang="de-DE" sz="700" b="0" i="0" u="none" strike="noStrike">
                          <a:solidFill>
                            <a:srgbClr val="000000"/>
                          </a:solidFill>
                          <a:latin typeface="Calibri"/>
                        </a:rPr>
                        <a:t>707,83</a:t>
                      </a:r>
                    </a:p>
                  </a:txBody>
                  <a:tcPr marL="2058" marR="2058" marT="2058" marB="0" anchor="ctr">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ctr"/>
                      <a:r>
                        <a:rPr lang="de-DE" sz="700" b="0" i="0" u="none" strike="noStrike">
                          <a:solidFill>
                            <a:srgbClr val="000000"/>
                          </a:solidFill>
                          <a:latin typeface="Calibri"/>
                        </a:rPr>
                        <a:t>0,00</a:t>
                      </a:r>
                    </a:p>
                  </a:txBody>
                  <a:tcPr marL="2058" marR="2058" marT="2058" marB="0" anchor="ctr">
                    <a:lnL>
                      <a:noFill/>
                    </a:lnL>
                    <a:lnR>
                      <a:noFill/>
                    </a:lnR>
                    <a:lnT>
                      <a:noFill/>
                    </a:lnT>
                    <a:lnB>
                      <a:noFill/>
                    </a:lnB>
                  </a:tcPr>
                </a:tc>
              </a:tr>
              <a:tr h="114051">
                <a:tc>
                  <a:txBody>
                    <a:bodyPr/>
                    <a:lstStyle/>
                    <a:p>
                      <a:pPr algn="l" fontAlgn="b"/>
                      <a:endParaRPr lang="de-DE" sz="700" b="1"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t"/>
                      <a:endParaRPr lang="de-DE" sz="700" b="0" i="0" u="none" strike="noStrike">
                        <a:solidFill>
                          <a:srgbClr val="000000"/>
                        </a:solidFill>
                        <a:latin typeface="Calibri"/>
                      </a:endParaRPr>
                    </a:p>
                  </a:txBody>
                  <a:tcPr marL="2058" marR="2058" marT="2058" marB="0">
                    <a:lnL>
                      <a:noFill/>
                    </a:lnL>
                    <a:lnR>
                      <a:noFill/>
                    </a:lnR>
                    <a:lnT>
                      <a:noFill/>
                    </a:lnT>
                    <a:lnB>
                      <a:noFill/>
                    </a:lnB>
                  </a:tcPr>
                </a:tc>
                <a:tc gridSpan="4">
                  <a:txBody>
                    <a:bodyPr/>
                    <a:lstStyle/>
                    <a:p>
                      <a:pPr algn="l" fontAlgn="b"/>
                      <a:r>
                        <a:rPr lang="de-DE" sz="700" b="0" i="0" u="none" strike="noStrike">
                          <a:solidFill>
                            <a:srgbClr val="000000"/>
                          </a:solidFill>
                          <a:latin typeface="Calibri"/>
                        </a:rPr>
                        <a:t>6260 Sofortabschreibungen - geringwertige WG</a:t>
                      </a:r>
                    </a:p>
                  </a:txBody>
                  <a:tcPr marL="2058" marR="2058" marT="2058" marB="0" anchor="b">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ctr"/>
                      <a:endParaRPr lang="de-DE" sz="700" b="0" i="0" u="none" strike="noStrike">
                        <a:solidFill>
                          <a:srgbClr val="000000"/>
                        </a:solidFill>
                        <a:latin typeface="Calibri"/>
                      </a:endParaRPr>
                    </a:p>
                  </a:txBody>
                  <a:tcPr marL="2058" marR="2058" marT="2058" marB="0" anchor="ctr">
                    <a:lnL>
                      <a:noFill/>
                    </a:lnL>
                    <a:lnR>
                      <a:noFill/>
                    </a:lnR>
                    <a:lnT>
                      <a:noFill/>
                    </a:lnT>
                    <a:lnB>
                      <a:noFill/>
                    </a:lnB>
                  </a:tcPr>
                </a:tc>
                <a:tc>
                  <a:txBody>
                    <a:bodyPr/>
                    <a:lstStyle/>
                    <a:p>
                      <a:pPr algn="l" fontAlgn="ctr"/>
                      <a:endParaRPr lang="de-DE" sz="700" b="0" i="0" u="none" strike="noStrike">
                        <a:solidFill>
                          <a:srgbClr val="000000"/>
                        </a:solidFill>
                        <a:latin typeface="Calibri"/>
                      </a:endParaRPr>
                    </a:p>
                  </a:txBody>
                  <a:tcPr marL="2058" marR="2058" marT="2058" marB="0" anchor="ctr">
                    <a:lnL>
                      <a:noFill/>
                    </a:lnL>
                    <a:lnR>
                      <a:noFill/>
                    </a:lnR>
                    <a:lnT>
                      <a:noFill/>
                    </a:lnT>
                    <a:lnB>
                      <a:noFill/>
                    </a:lnB>
                  </a:tcPr>
                </a:tc>
                <a:tc>
                  <a:txBody>
                    <a:bodyPr/>
                    <a:lstStyle/>
                    <a:p>
                      <a:pPr algn="l" fontAlgn="ctr"/>
                      <a:endParaRPr lang="de-DE" sz="700" b="0" i="0" u="none" strike="noStrike">
                        <a:solidFill>
                          <a:srgbClr val="000000"/>
                        </a:solidFill>
                        <a:latin typeface="Calibri"/>
                      </a:endParaRPr>
                    </a:p>
                  </a:txBody>
                  <a:tcPr marL="2058" marR="2058" marT="2058" marB="0" anchor="ctr">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ctr"/>
                      <a:r>
                        <a:rPr lang="de-DE" sz="700" b="0" i="0" u="none" strike="noStrike">
                          <a:solidFill>
                            <a:srgbClr val="000000"/>
                          </a:solidFill>
                          <a:latin typeface="Calibri"/>
                        </a:rPr>
                        <a:t>0,00</a:t>
                      </a:r>
                    </a:p>
                  </a:txBody>
                  <a:tcPr marL="2058" marR="2058" marT="2058" marB="0" anchor="ctr">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ctr"/>
                      <a:r>
                        <a:rPr lang="de-DE" sz="700" b="0" i="0" u="none" strike="noStrike">
                          <a:solidFill>
                            <a:srgbClr val="000000"/>
                          </a:solidFill>
                          <a:latin typeface="Calibri"/>
                        </a:rPr>
                        <a:t>3.300,60</a:t>
                      </a:r>
                    </a:p>
                  </a:txBody>
                  <a:tcPr marL="2058" marR="2058" marT="2058" marB="0" anchor="ctr">
                    <a:lnL>
                      <a:noFill/>
                    </a:lnL>
                    <a:lnR>
                      <a:noFill/>
                    </a:lnR>
                    <a:lnT>
                      <a:noFill/>
                    </a:lnT>
                    <a:lnB>
                      <a:noFill/>
                    </a:lnB>
                  </a:tcPr>
                </a:tc>
              </a:tr>
              <a:tr h="114051">
                <a:tc>
                  <a:txBody>
                    <a:bodyPr/>
                    <a:lstStyle/>
                    <a:p>
                      <a:pPr algn="l" fontAlgn="b"/>
                      <a:endParaRPr lang="de-DE" sz="700" b="1"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t"/>
                      <a:endParaRPr lang="de-DE" sz="700" b="0" i="0" u="none" strike="noStrike">
                        <a:solidFill>
                          <a:srgbClr val="000000"/>
                        </a:solidFill>
                        <a:latin typeface="Calibri"/>
                      </a:endParaRPr>
                    </a:p>
                  </a:txBody>
                  <a:tcPr marL="2058" marR="2058" marT="2058" marB="0">
                    <a:lnL>
                      <a:noFill/>
                    </a:lnL>
                    <a:lnR>
                      <a:noFill/>
                    </a:lnR>
                    <a:lnT>
                      <a:noFill/>
                    </a:lnT>
                    <a:lnB>
                      <a:noFill/>
                    </a:lnB>
                  </a:tcPr>
                </a:tc>
                <a:tc gridSpan="5">
                  <a:txBody>
                    <a:bodyPr/>
                    <a:lstStyle/>
                    <a:p>
                      <a:pPr algn="l" fontAlgn="b"/>
                      <a:r>
                        <a:rPr lang="de-DE" sz="700" b="0" i="0" u="none" strike="noStrike">
                          <a:solidFill>
                            <a:srgbClr val="000000"/>
                          </a:solidFill>
                          <a:latin typeface="Calibri"/>
                        </a:rPr>
                        <a:t>6262 Abschreibung - aktivierte geringwertige WG -859,54</a:t>
                      </a:r>
                    </a:p>
                  </a:txBody>
                  <a:tcPr marL="2058" marR="2058" marT="2058" marB="0" anchor="b">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ctr"/>
                      <a:endParaRPr lang="de-DE" sz="700" b="0" i="0" u="none" strike="noStrike">
                        <a:solidFill>
                          <a:srgbClr val="000000"/>
                        </a:solidFill>
                        <a:latin typeface="Calibri"/>
                      </a:endParaRPr>
                    </a:p>
                  </a:txBody>
                  <a:tcPr marL="2058" marR="2058" marT="2058" marB="0" anchor="ctr">
                    <a:lnL>
                      <a:noFill/>
                    </a:lnL>
                    <a:lnR>
                      <a:noFill/>
                    </a:lnR>
                    <a:lnT>
                      <a:noFill/>
                    </a:lnT>
                    <a:lnB>
                      <a:noFill/>
                    </a:lnB>
                  </a:tcPr>
                </a:tc>
                <a:tc>
                  <a:txBody>
                    <a:bodyPr/>
                    <a:lstStyle/>
                    <a:p>
                      <a:pPr algn="l" fontAlgn="ctr"/>
                      <a:endParaRPr lang="de-DE" sz="700" b="0" i="0" u="none" strike="noStrike">
                        <a:solidFill>
                          <a:srgbClr val="000000"/>
                        </a:solidFill>
                        <a:latin typeface="Calibri"/>
                      </a:endParaRPr>
                    </a:p>
                  </a:txBody>
                  <a:tcPr marL="2058" marR="2058" marT="2058" marB="0" anchor="ctr">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ctr"/>
                      <a:r>
                        <a:rPr lang="de-DE" sz="700" b="0" i="0" u="none" strike="noStrike">
                          <a:solidFill>
                            <a:srgbClr val="000000"/>
                          </a:solidFill>
                          <a:latin typeface="Calibri"/>
                        </a:rPr>
                        <a:t>859,54</a:t>
                      </a:r>
                    </a:p>
                  </a:txBody>
                  <a:tcPr marL="2058" marR="2058" marT="2058" marB="0" anchor="ctr">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ctr"/>
                      <a:r>
                        <a:rPr lang="de-DE" sz="700" b="0" i="0" u="none" strike="noStrike">
                          <a:solidFill>
                            <a:srgbClr val="000000"/>
                          </a:solidFill>
                          <a:latin typeface="Calibri"/>
                        </a:rPr>
                        <a:t>0,00</a:t>
                      </a:r>
                    </a:p>
                  </a:txBody>
                  <a:tcPr marL="2058" marR="2058" marT="2058" marB="0" anchor="ctr">
                    <a:lnL>
                      <a:noFill/>
                    </a:lnL>
                    <a:lnR>
                      <a:noFill/>
                    </a:lnR>
                    <a:lnT>
                      <a:noFill/>
                    </a:lnT>
                    <a:lnB>
                      <a:noFill/>
                    </a:lnB>
                  </a:tcPr>
                </a:tc>
              </a:tr>
              <a:tr h="201453">
                <a:tc>
                  <a:txBody>
                    <a:bodyPr/>
                    <a:lstStyle/>
                    <a:p>
                      <a:pPr algn="l" fontAlgn="b"/>
                      <a:endParaRPr lang="de-DE" sz="700" b="1"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t"/>
                      <a:endParaRPr lang="de-DE" sz="700" b="0" i="0" u="none" strike="noStrike">
                        <a:solidFill>
                          <a:srgbClr val="000000"/>
                        </a:solidFill>
                        <a:latin typeface="Calibri"/>
                      </a:endParaRPr>
                    </a:p>
                  </a:txBody>
                  <a:tcPr marL="2058" marR="2058" marT="2058" marB="0">
                    <a:lnL>
                      <a:noFill/>
                    </a:lnL>
                    <a:lnR>
                      <a:noFill/>
                    </a:lnR>
                    <a:lnT>
                      <a:noFill/>
                    </a:lnT>
                    <a:lnB>
                      <a:noFill/>
                    </a:lnB>
                  </a:tcPr>
                </a:tc>
                <a:tc gridSpan="4">
                  <a:txBody>
                    <a:bodyPr/>
                    <a:lstStyle/>
                    <a:p>
                      <a:pPr algn="l" fontAlgn="b"/>
                      <a:r>
                        <a:rPr lang="de-DE" sz="700" b="0" i="0" u="none" strike="noStrike">
                          <a:solidFill>
                            <a:srgbClr val="000000"/>
                          </a:solidFill>
                          <a:latin typeface="Calibri"/>
                        </a:rPr>
                        <a:t>6264 Abschreibungen auf den Sammelposten Geringwertige Wirtschaftsgüter</a:t>
                      </a:r>
                    </a:p>
                  </a:txBody>
                  <a:tcPr marL="2058" marR="2058" marT="2058" marB="0" anchor="b">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ctr"/>
                      <a:endParaRPr lang="de-DE" sz="700" b="0" i="0" u="none" strike="noStrike">
                        <a:solidFill>
                          <a:srgbClr val="000000"/>
                        </a:solidFill>
                        <a:latin typeface="Calibri"/>
                      </a:endParaRPr>
                    </a:p>
                  </a:txBody>
                  <a:tcPr marL="2058" marR="2058" marT="2058" marB="0" anchor="ctr">
                    <a:lnL>
                      <a:noFill/>
                    </a:lnL>
                    <a:lnR>
                      <a:noFill/>
                    </a:lnR>
                    <a:lnT>
                      <a:noFill/>
                    </a:lnT>
                    <a:lnB>
                      <a:noFill/>
                    </a:lnB>
                  </a:tcPr>
                </a:tc>
                <a:tc>
                  <a:txBody>
                    <a:bodyPr/>
                    <a:lstStyle/>
                    <a:p>
                      <a:pPr algn="l" fontAlgn="ctr"/>
                      <a:endParaRPr lang="de-DE" sz="700" b="0" i="0" u="none" strike="noStrike">
                        <a:solidFill>
                          <a:srgbClr val="000000"/>
                        </a:solidFill>
                        <a:latin typeface="Calibri"/>
                      </a:endParaRPr>
                    </a:p>
                  </a:txBody>
                  <a:tcPr marL="2058" marR="2058" marT="2058" marB="0" anchor="ctr">
                    <a:lnL>
                      <a:noFill/>
                    </a:lnL>
                    <a:lnR>
                      <a:noFill/>
                    </a:lnR>
                    <a:lnT>
                      <a:noFill/>
                    </a:lnT>
                    <a:lnB>
                      <a:noFill/>
                    </a:lnB>
                  </a:tcPr>
                </a:tc>
                <a:tc>
                  <a:txBody>
                    <a:bodyPr/>
                    <a:lstStyle/>
                    <a:p>
                      <a:pPr algn="l" fontAlgn="ctr"/>
                      <a:endParaRPr lang="de-DE" sz="700" b="0" i="0" u="none" strike="noStrike">
                        <a:solidFill>
                          <a:srgbClr val="000000"/>
                        </a:solidFill>
                        <a:latin typeface="Calibri"/>
                      </a:endParaRPr>
                    </a:p>
                  </a:txBody>
                  <a:tcPr marL="2058" marR="2058" marT="2058" marB="0" anchor="ctr">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ctr"/>
                      <a:r>
                        <a:rPr lang="de-DE" sz="700" b="0" i="0" u="none" strike="noStrike">
                          <a:solidFill>
                            <a:srgbClr val="000000"/>
                          </a:solidFill>
                          <a:latin typeface="Calibri"/>
                        </a:rPr>
                        <a:t>0,00</a:t>
                      </a:r>
                    </a:p>
                  </a:txBody>
                  <a:tcPr marL="2058" marR="2058" marT="2058" marB="0" anchor="ctr">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ctr"/>
                      <a:r>
                        <a:rPr lang="de-DE" sz="700" b="0" i="0" u="none" strike="noStrike">
                          <a:solidFill>
                            <a:srgbClr val="000000"/>
                          </a:solidFill>
                          <a:latin typeface="Calibri"/>
                        </a:rPr>
                        <a:t>240,00</a:t>
                      </a:r>
                    </a:p>
                  </a:txBody>
                  <a:tcPr marL="2058" marR="2058" marT="2058" marB="0" anchor="ctr">
                    <a:lnL>
                      <a:noFill/>
                    </a:lnL>
                    <a:lnR>
                      <a:noFill/>
                    </a:lnR>
                    <a:lnT>
                      <a:noFill/>
                    </a:lnT>
                    <a:lnB>
                      <a:noFill/>
                    </a:lnB>
                  </a:tcPr>
                </a:tc>
              </a:tr>
              <a:tr h="114051">
                <a:tc>
                  <a:txBody>
                    <a:bodyPr/>
                    <a:lstStyle/>
                    <a:p>
                      <a:pPr algn="l" fontAlgn="b"/>
                      <a:endParaRPr lang="de-DE" sz="700" b="1"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t"/>
                      <a:endParaRPr lang="de-DE" sz="700" b="0" i="0" u="none" strike="noStrike">
                        <a:solidFill>
                          <a:srgbClr val="000000"/>
                        </a:solidFill>
                        <a:latin typeface="Calibri"/>
                      </a:endParaRPr>
                    </a:p>
                  </a:txBody>
                  <a:tcPr marL="2058" marR="2058" marT="2058" marB="0">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ctr"/>
                      <a:endParaRPr lang="de-DE" sz="700" b="0" i="0" u="none" strike="noStrike">
                        <a:solidFill>
                          <a:srgbClr val="000000"/>
                        </a:solidFill>
                        <a:latin typeface="Calibri"/>
                      </a:endParaRPr>
                    </a:p>
                  </a:txBody>
                  <a:tcPr marL="2058" marR="2058" marT="2058" marB="0" anchor="ctr">
                    <a:lnL>
                      <a:noFill/>
                    </a:lnL>
                    <a:lnR>
                      <a:noFill/>
                    </a:lnR>
                    <a:lnT>
                      <a:noFill/>
                    </a:lnT>
                    <a:lnB>
                      <a:noFill/>
                    </a:lnB>
                  </a:tcPr>
                </a:tc>
                <a:tc>
                  <a:txBody>
                    <a:bodyPr/>
                    <a:lstStyle/>
                    <a:p>
                      <a:pPr algn="l" fontAlgn="ctr"/>
                      <a:endParaRPr lang="de-DE" sz="700" b="0" i="0" u="none" strike="noStrike">
                        <a:solidFill>
                          <a:srgbClr val="000000"/>
                        </a:solidFill>
                        <a:latin typeface="Calibri"/>
                      </a:endParaRPr>
                    </a:p>
                  </a:txBody>
                  <a:tcPr marL="2058" marR="2058" marT="2058" marB="0" anchor="ctr">
                    <a:lnL>
                      <a:noFill/>
                    </a:lnL>
                    <a:lnR>
                      <a:noFill/>
                    </a:lnR>
                    <a:lnT>
                      <a:noFill/>
                    </a:lnT>
                    <a:lnB>
                      <a:noFill/>
                    </a:lnB>
                  </a:tcPr>
                </a:tc>
                <a:tc>
                  <a:txBody>
                    <a:bodyPr/>
                    <a:lstStyle/>
                    <a:p>
                      <a:pPr algn="l" fontAlgn="ctr"/>
                      <a:endParaRPr lang="de-DE" sz="700" b="0" i="0" u="none" strike="noStrike">
                        <a:solidFill>
                          <a:srgbClr val="000000"/>
                        </a:solidFill>
                        <a:latin typeface="Calibri"/>
                      </a:endParaRPr>
                    </a:p>
                  </a:txBody>
                  <a:tcPr marL="2058" marR="2058" marT="2058" marB="0" anchor="ctr">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ctr"/>
                      <a:r>
                        <a:rPr lang="de-DE" sz="700" b="0" i="0" u="none" strike="noStrike">
                          <a:solidFill>
                            <a:srgbClr val="000000"/>
                          </a:solidFill>
                          <a:latin typeface="Calibri"/>
                        </a:rPr>
                        <a:t> </a:t>
                      </a:r>
                    </a:p>
                  </a:txBody>
                  <a:tcPr marL="2058" marR="2058" marT="2058"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ctr"/>
                      <a:r>
                        <a:rPr lang="de-DE" sz="700" b="0" i="0" u="none" strike="noStrike">
                          <a:solidFill>
                            <a:srgbClr val="000000"/>
                          </a:solidFill>
                          <a:latin typeface="Calibri"/>
                        </a:rPr>
                        <a:t> </a:t>
                      </a:r>
                    </a:p>
                  </a:txBody>
                  <a:tcPr marL="2058" marR="2058" marT="2058" marB="0" anchor="ctr">
                    <a:lnL>
                      <a:noFill/>
                    </a:lnL>
                    <a:lnR>
                      <a:noFill/>
                    </a:lnR>
                    <a:lnT>
                      <a:noFill/>
                    </a:lnT>
                    <a:lnB w="6350" cap="flat" cmpd="sng" algn="ctr">
                      <a:solidFill>
                        <a:srgbClr val="000000"/>
                      </a:solidFill>
                      <a:prstDash val="solid"/>
                      <a:round/>
                      <a:headEnd type="none" w="med" len="med"/>
                      <a:tailEnd type="none" w="med" len="med"/>
                    </a:lnB>
                  </a:tcPr>
                </a:tc>
              </a:tr>
              <a:tr h="114051">
                <a:tc>
                  <a:txBody>
                    <a:bodyPr/>
                    <a:lstStyle/>
                    <a:p>
                      <a:pPr algn="l" fontAlgn="b"/>
                      <a:endParaRPr lang="de-DE" sz="700" b="1"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t"/>
                      <a:endParaRPr lang="de-DE" sz="700" b="0" i="0" u="none" strike="noStrike">
                        <a:solidFill>
                          <a:srgbClr val="000000"/>
                        </a:solidFill>
                        <a:latin typeface="Calibri"/>
                      </a:endParaRPr>
                    </a:p>
                  </a:txBody>
                  <a:tcPr marL="2058" marR="2058" marT="2058" marB="0">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ctr"/>
                      <a:endParaRPr lang="de-DE" sz="700" b="0" i="0" u="none" strike="noStrike">
                        <a:solidFill>
                          <a:srgbClr val="000000"/>
                        </a:solidFill>
                        <a:latin typeface="Calibri"/>
                      </a:endParaRPr>
                    </a:p>
                  </a:txBody>
                  <a:tcPr marL="2058" marR="2058" marT="2058" marB="0" anchor="ctr">
                    <a:lnL>
                      <a:noFill/>
                    </a:lnL>
                    <a:lnR>
                      <a:noFill/>
                    </a:lnR>
                    <a:lnT>
                      <a:noFill/>
                    </a:lnT>
                    <a:lnB>
                      <a:noFill/>
                    </a:lnB>
                  </a:tcPr>
                </a:tc>
                <a:tc>
                  <a:txBody>
                    <a:bodyPr/>
                    <a:lstStyle/>
                    <a:p>
                      <a:pPr algn="l" fontAlgn="ctr"/>
                      <a:endParaRPr lang="de-DE" sz="700" b="0" i="0" u="none" strike="noStrike">
                        <a:solidFill>
                          <a:srgbClr val="000000"/>
                        </a:solidFill>
                        <a:latin typeface="Calibri"/>
                      </a:endParaRPr>
                    </a:p>
                  </a:txBody>
                  <a:tcPr marL="2058" marR="2058" marT="2058" marB="0" anchor="ctr">
                    <a:lnL>
                      <a:noFill/>
                    </a:lnL>
                    <a:lnR>
                      <a:noFill/>
                    </a:lnR>
                    <a:lnT>
                      <a:noFill/>
                    </a:lnT>
                    <a:lnB>
                      <a:noFill/>
                    </a:lnB>
                  </a:tcPr>
                </a:tc>
                <a:tc>
                  <a:txBody>
                    <a:bodyPr/>
                    <a:lstStyle/>
                    <a:p>
                      <a:pPr algn="l" fontAlgn="ctr"/>
                      <a:endParaRPr lang="de-DE" sz="700" b="0" i="0" u="none" strike="noStrike">
                        <a:solidFill>
                          <a:srgbClr val="000000"/>
                        </a:solidFill>
                        <a:latin typeface="Calibri"/>
                      </a:endParaRPr>
                    </a:p>
                  </a:txBody>
                  <a:tcPr marL="2058" marR="2058" marT="2058" marB="0" anchor="ctr">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ctr"/>
                      <a:endParaRPr lang="de-DE" sz="700" b="0" i="0" u="none" strike="noStrike">
                        <a:solidFill>
                          <a:srgbClr val="000000"/>
                        </a:solidFill>
                        <a:latin typeface="Calibri"/>
                      </a:endParaRPr>
                    </a:p>
                  </a:txBody>
                  <a:tcPr marL="2058" marR="2058" marT="2058"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ctr"/>
                      <a:endParaRPr lang="de-DE" sz="700" b="0" i="0" u="none" strike="noStrike">
                        <a:solidFill>
                          <a:srgbClr val="000000"/>
                        </a:solidFill>
                        <a:latin typeface="Calibri"/>
                      </a:endParaRPr>
                    </a:p>
                  </a:txBody>
                  <a:tcPr marL="2058" marR="2058" marT="2058" marB="0" anchor="ctr">
                    <a:lnL>
                      <a:noFill/>
                    </a:lnL>
                    <a:lnR>
                      <a:noFill/>
                    </a:lnR>
                    <a:lnT w="6350" cap="flat" cmpd="sng" algn="ctr">
                      <a:solidFill>
                        <a:srgbClr val="000000"/>
                      </a:solidFill>
                      <a:prstDash val="solid"/>
                      <a:round/>
                      <a:headEnd type="none" w="med" len="med"/>
                      <a:tailEnd type="none" w="med" len="med"/>
                    </a:lnT>
                    <a:lnB>
                      <a:noFill/>
                    </a:lnB>
                  </a:tcPr>
                </a:tc>
              </a:tr>
              <a:tr h="114051">
                <a:tc>
                  <a:txBody>
                    <a:bodyPr/>
                    <a:lstStyle/>
                    <a:p>
                      <a:pPr algn="l" fontAlgn="b"/>
                      <a:endParaRPr lang="de-DE" sz="700" b="1" i="0" u="none" strike="noStrike">
                        <a:solidFill>
                          <a:srgbClr val="000000"/>
                        </a:solidFill>
                        <a:latin typeface="Calibri"/>
                      </a:endParaRPr>
                    </a:p>
                  </a:txBody>
                  <a:tcPr marL="2058" marR="2058" marT="2058" marB="0" anchor="b">
                    <a:lnL>
                      <a:noFill/>
                    </a:lnL>
                    <a:lnR>
                      <a:noFill/>
                    </a:lnR>
                    <a:lnT>
                      <a:noFill/>
                    </a:lnT>
                    <a:lnB>
                      <a:noFill/>
                    </a:lnB>
                  </a:tcPr>
                </a:tc>
                <a:tc gridSpan="5">
                  <a:txBody>
                    <a:bodyPr/>
                    <a:lstStyle/>
                    <a:p>
                      <a:pPr algn="l" fontAlgn="t"/>
                      <a:r>
                        <a:rPr lang="de-DE" sz="700" b="1" i="0" u="none" strike="noStrike">
                          <a:solidFill>
                            <a:srgbClr val="000000"/>
                          </a:solidFill>
                          <a:latin typeface="Calibri"/>
                        </a:rPr>
                        <a:t>Summe Abschreibungen</a:t>
                      </a:r>
                    </a:p>
                  </a:txBody>
                  <a:tcPr marL="2058" marR="2058" marT="2058" marB="0">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ctr"/>
                      <a:endParaRPr lang="de-DE" sz="700" b="0" i="0" u="none" strike="noStrike">
                        <a:solidFill>
                          <a:srgbClr val="000000"/>
                        </a:solidFill>
                        <a:latin typeface="Calibri"/>
                      </a:endParaRPr>
                    </a:p>
                  </a:txBody>
                  <a:tcPr marL="2058" marR="2058" marT="2058" marB="0" anchor="ctr">
                    <a:lnL>
                      <a:noFill/>
                    </a:lnL>
                    <a:lnR>
                      <a:noFill/>
                    </a:lnR>
                    <a:lnT>
                      <a:noFill/>
                    </a:lnT>
                    <a:lnB>
                      <a:noFill/>
                    </a:lnB>
                  </a:tcPr>
                </a:tc>
                <a:tc>
                  <a:txBody>
                    <a:bodyPr/>
                    <a:lstStyle/>
                    <a:p>
                      <a:pPr algn="l" fontAlgn="ctr"/>
                      <a:endParaRPr lang="de-DE" sz="700" b="0" i="0" u="none" strike="noStrike">
                        <a:solidFill>
                          <a:srgbClr val="000000"/>
                        </a:solidFill>
                        <a:latin typeface="Calibri"/>
                      </a:endParaRPr>
                    </a:p>
                  </a:txBody>
                  <a:tcPr marL="2058" marR="2058" marT="2058" marB="0" anchor="ctr">
                    <a:lnL>
                      <a:noFill/>
                    </a:lnL>
                    <a:lnR>
                      <a:noFill/>
                    </a:lnR>
                    <a:lnT>
                      <a:noFill/>
                    </a:lnT>
                    <a:lnB>
                      <a:noFill/>
                    </a:lnB>
                  </a:tcPr>
                </a:tc>
                <a:tc>
                  <a:txBody>
                    <a:bodyPr/>
                    <a:lstStyle/>
                    <a:p>
                      <a:pPr algn="l" fontAlgn="ctr"/>
                      <a:endParaRPr lang="de-DE" sz="700" b="0" i="0" u="none" strike="noStrike">
                        <a:solidFill>
                          <a:srgbClr val="000000"/>
                        </a:solidFill>
                        <a:latin typeface="Calibri"/>
                      </a:endParaRPr>
                    </a:p>
                  </a:txBody>
                  <a:tcPr marL="2058" marR="2058" marT="2058" marB="0" anchor="ctr">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ctr"/>
                      <a:r>
                        <a:rPr lang="de-DE" sz="700" b="1" i="0" u="none" strike="noStrike">
                          <a:solidFill>
                            <a:srgbClr val="000000"/>
                          </a:solidFill>
                          <a:latin typeface="Calibri"/>
                        </a:rPr>
                        <a:t>1.567,37</a:t>
                      </a:r>
                    </a:p>
                  </a:txBody>
                  <a:tcPr marL="2058" marR="2058" marT="2058" marB="0" anchor="ctr">
                    <a:lnL>
                      <a:noFill/>
                    </a:lnL>
                    <a:lnR>
                      <a:noFill/>
                    </a:lnR>
                    <a:lnT>
                      <a:noFill/>
                    </a:lnT>
                    <a:lnB>
                      <a:noFill/>
                    </a:lnB>
                  </a:tcPr>
                </a:tc>
                <a:tc>
                  <a:txBody>
                    <a:bodyPr/>
                    <a:lstStyle/>
                    <a:p>
                      <a:pPr algn="r" fontAlgn="b"/>
                      <a:endParaRPr lang="de-DE" sz="700" b="1"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ctr"/>
                      <a:r>
                        <a:rPr lang="de-DE" sz="700" b="1" i="0" u="none" strike="noStrike">
                          <a:solidFill>
                            <a:srgbClr val="000000"/>
                          </a:solidFill>
                          <a:latin typeface="Calibri"/>
                        </a:rPr>
                        <a:t>4.716,60</a:t>
                      </a:r>
                    </a:p>
                  </a:txBody>
                  <a:tcPr marL="2058" marR="2058" marT="2058" marB="0" anchor="ctr">
                    <a:lnL>
                      <a:noFill/>
                    </a:lnL>
                    <a:lnR>
                      <a:noFill/>
                    </a:lnR>
                    <a:lnT>
                      <a:noFill/>
                    </a:lnT>
                    <a:lnB>
                      <a:noFill/>
                    </a:lnB>
                  </a:tcPr>
                </a:tc>
              </a:tr>
              <a:tr h="114051">
                <a:tc>
                  <a:txBody>
                    <a:bodyPr/>
                    <a:lstStyle/>
                    <a:p>
                      <a:pPr algn="l" fontAlgn="b"/>
                      <a:endParaRPr lang="de-DE" sz="700" b="1"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t"/>
                      <a:endParaRPr lang="de-DE" sz="700" b="0" i="0" u="none" strike="noStrike">
                        <a:solidFill>
                          <a:srgbClr val="000000"/>
                        </a:solidFill>
                        <a:latin typeface="Calibri"/>
                      </a:endParaRPr>
                    </a:p>
                  </a:txBody>
                  <a:tcPr marL="2058" marR="2058" marT="2058" marB="0">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t"/>
                      <a:endParaRPr lang="de-DE" sz="700" b="0" i="0" u="none" strike="noStrike">
                        <a:solidFill>
                          <a:srgbClr val="000000"/>
                        </a:solidFill>
                        <a:latin typeface="Calibri"/>
                      </a:endParaRPr>
                    </a:p>
                  </a:txBody>
                  <a:tcPr marL="2058" marR="2058" marT="2058" marB="0">
                    <a:lnL>
                      <a:noFill/>
                    </a:lnL>
                    <a:lnR>
                      <a:noFill/>
                    </a:lnR>
                    <a:lnT>
                      <a:noFill/>
                    </a:lnT>
                    <a:lnB>
                      <a:noFill/>
                    </a:lnB>
                  </a:tcPr>
                </a:tc>
                <a:tc>
                  <a:txBody>
                    <a:bodyPr/>
                    <a:lstStyle/>
                    <a:p>
                      <a:pPr algn="l" fontAlgn="t"/>
                      <a:endParaRPr lang="de-DE" sz="700" b="0" i="0" u="none" strike="noStrike">
                        <a:solidFill>
                          <a:srgbClr val="000000"/>
                        </a:solidFill>
                        <a:latin typeface="Calibri"/>
                      </a:endParaRPr>
                    </a:p>
                  </a:txBody>
                  <a:tcPr marL="2058" marR="2058" marT="2058" marB="0">
                    <a:lnL>
                      <a:noFill/>
                    </a:lnL>
                    <a:lnR>
                      <a:noFill/>
                    </a:lnR>
                    <a:lnT>
                      <a:noFill/>
                    </a:lnT>
                    <a:lnB>
                      <a:noFill/>
                    </a:lnB>
                  </a:tcPr>
                </a:tc>
                <a:tc>
                  <a:txBody>
                    <a:bodyPr/>
                    <a:lstStyle/>
                    <a:p>
                      <a:pPr algn="l" fontAlgn="t"/>
                      <a:endParaRPr lang="de-DE" sz="700" b="0" i="0" u="none" strike="noStrike">
                        <a:solidFill>
                          <a:srgbClr val="000000"/>
                        </a:solidFill>
                        <a:latin typeface="Calibri"/>
                      </a:endParaRPr>
                    </a:p>
                  </a:txBody>
                  <a:tcPr marL="2058" marR="2058" marT="2058" marB="0">
                    <a:lnL>
                      <a:noFill/>
                    </a:lnL>
                    <a:lnR>
                      <a:noFill/>
                    </a:lnR>
                    <a:lnT>
                      <a:noFill/>
                    </a:lnT>
                    <a:lnB>
                      <a:noFill/>
                    </a:lnB>
                  </a:tcPr>
                </a:tc>
                <a:tc>
                  <a:txBody>
                    <a:bodyPr/>
                    <a:lstStyle/>
                    <a:p>
                      <a:pPr algn="l" fontAlgn="ctr"/>
                      <a:endParaRPr lang="de-DE" sz="700" b="0" i="0" u="none" strike="noStrike">
                        <a:solidFill>
                          <a:srgbClr val="000000"/>
                        </a:solidFill>
                        <a:latin typeface="Calibri"/>
                      </a:endParaRPr>
                    </a:p>
                  </a:txBody>
                  <a:tcPr marL="2058" marR="2058" marT="2058" marB="0" anchor="ctr">
                    <a:lnL>
                      <a:noFill/>
                    </a:lnL>
                    <a:lnR>
                      <a:noFill/>
                    </a:lnR>
                    <a:lnT>
                      <a:noFill/>
                    </a:lnT>
                    <a:lnB>
                      <a:noFill/>
                    </a:lnB>
                  </a:tcPr>
                </a:tc>
                <a:tc>
                  <a:txBody>
                    <a:bodyPr/>
                    <a:lstStyle/>
                    <a:p>
                      <a:pPr algn="l" fontAlgn="ctr"/>
                      <a:endParaRPr lang="de-DE" sz="700" b="0" i="0" u="none" strike="noStrike">
                        <a:solidFill>
                          <a:srgbClr val="000000"/>
                        </a:solidFill>
                        <a:latin typeface="Calibri"/>
                      </a:endParaRPr>
                    </a:p>
                  </a:txBody>
                  <a:tcPr marL="2058" marR="2058" marT="2058" marB="0" anchor="ctr">
                    <a:lnL>
                      <a:noFill/>
                    </a:lnL>
                    <a:lnR>
                      <a:noFill/>
                    </a:lnR>
                    <a:lnT>
                      <a:noFill/>
                    </a:lnT>
                    <a:lnB>
                      <a:noFill/>
                    </a:lnB>
                  </a:tcPr>
                </a:tc>
                <a:tc>
                  <a:txBody>
                    <a:bodyPr/>
                    <a:lstStyle/>
                    <a:p>
                      <a:pPr algn="l" fontAlgn="ctr"/>
                      <a:endParaRPr lang="de-DE" sz="700" b="0" i="0" u="none" strike="noStrike">
                        <a:solidFill>
                          <a:srgbClr val="000000"/>
                        </a:solidFill>
                        <a:latin typeface="Calibri"/>
                      </a:endParaRPr>
                    </a:p>
                  </a:txBody>
                  <a:tcPr marL="2058" marR="2058" marT="2058" marB="0" anchor="ctr">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ctr"/>
                      <a:endParaRPr lang="de-DE" sz="700" b="0" i="0" u="none" strike="noStrike">
                        <a:solidFill>
                          <a:srgbClr val="000000"/>
                        </a:solidFill>
                        <a:latin typeface="Calibri"/>
                      </a:endParaRPr>
                    </a:p>
                  </a:txBody>
                  <a:tcPr marL="2058" marR="2058" marT="2058" marB="0" anchor="ctr">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ctr"/>
                      <a:endParaRPr lang="de-DE" sz="700" b="0" i="0" u="none" strike="noStrike">
                        <a:solidFill>
                          <a:srgbClr val="000000"/>
                        </a:solidFill>
                        <a:latin typeface="Calibri"/>
                      </a:endParaRPr>
                    </a:p>
                  </a:txBody>
                  <a:tcPr marL="2058" marR="2058" marT="2058" marB="0" anchor="ctr">
                    <a:lnL>
                      <a:noFill/>
                    </a:lnL>
                    <a:lnR>
                      <a:noFill/>
                    </a:lnR>
                    <a:lnT>
                      <a:noFill/>
                    </a:lnT>
                    <a:lnB>
                      <a:noFill/>
                    </a:lnB>
                  </a:tcPr>
                </a:tc>
              </a:tr>
              <a:tr h="114051">
                <a:tc>
                  <a:txBody>
                    <a:bodyPr/>
                    <a:lstStyle/>
                    <a:p>
                      <a:pPr algn="l" fontAlgn="b"/>
                      <a:endParaRPr lang="de-DE" sz="700" b="1"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r>
              <a:tr h="223190">
                <a:tc gridSpan="4">
                  <a:txBody>
                    <a:bodyPr/>
                    <a:lstStyle/>
                    <a:p>
                      <a:pPr algn="l" fontAlgn="b"/>
                      <a:r>
                        <a:rPr lang="de-DE" sz="700" b="1" i="0" u="none" strike="noStrike">
                          <a:solidFill>
                            <a:srgbClr val="000000"/>
                          </a:solidFill>
                          <a:latin typeface="Calibri"/>
                        </a:rPr>
                        <a:t>6. sonstige betriebliche Aufwendungen</a:t>
                      </a:r>
                    </a:p>
                  </a:txBody>
                  <a:tcPr marL="2058" marR="2058" marT="2058" marB="0" anchor="b">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r>
              <a:tr h="114051">
                <a:tc>
                  <a:txBody>
                    <a:bodyPr/>
                    <a:lstStyle/>
                    <a:p>
                      <a:pPr algn="l" fontAlgn="b"/>
                      <a:endParaRPr lang="de-DE" sz="700" b="1"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r>
              <a:tr h="114051">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gridSpan="4">
                  <a:txBody>
                    <a:bodyPr/>
                    <a:lstStyle/>
                    <a:p>
                      <a:pPr algn="l" fontAlgn="b"/>
                      <a:r>
                        <a:rPr lang="de-DE" sz="700" b="0" i="0" u="none" strike="noStrike">
                          <a:solidFill>
                            <a:srgbClr val="000000"/>
                          </a:solidFill>
                          <a:latin typeface="Calibri"/>
                        </a:rPr>
                        <a:t>6300 Sonstige betriebliche Aufwendungen </a:t>
                      </a:r>
                    </a:p>
                  </a:txBody>
                  <a:tcPr marL="2058" marR="2058" marT="2058" marB="0" anchor="b">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r>
                        <a:rPr lang="de-DE" sz="700" b="0" i="0" u="none" strike="noStrike">
                          <a:solidFill>
                            <a:srgbClr val="000000"/>
                          </a:solidFill>
                          <a:latin typeface="Calibri"/>
                        </a:rPr>
                        <a:t>60,00</a:t>
                      </a:r>
                    </a:p>
                  </a:txBody>
                  <a:tcPr marL="2058" marR="2058" marT="2058"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r>
                        <a:rPr lang="de-DE" sz="700" b="0" i="0" u="none" strike="noStrike">
                          <a:solidFill>
                            <a:srgbClr val="000000"/>
                          </a:solidFill>
                          <a:latin typeface="Calibri"/>
                        </a:rPr>
                        <a:t>0,00</a:t>
                      </a:r>
                    </a:p>
                  </a:txBody>
                  <a:tcPr marL="2058" marR="2058" marT="2058" marB="0" anchor="b">
                    <a:lnL>
                      <a:noFill/>
                    </a:lnL>
                    <a:lnR>
                      <a:noFill/>
                    </a:lnR>
                    <a:lnT>
                      <a:noFill/>
                    </a:lnT>
                    <a:lnB>
                      <a:noFill/>
                    </a:lnB>
                  </a:tcPr>
                </a:tc>
              </a:tr>
              <a:tr h="114051">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gridSpan="2">
                  <a:txBody>
                    <a:bodyPr/>
                    <a:lstStyle/>
                    <a:p>
                      <a:pPr algn="l" fontAlgn="b"/>
                      <a:r>
                        <a:rPr lang="de-DE" sz="700" b="0" i="0" u="none" strike="noStrike">
                          <a:solidFill>
                            <a:srgbClr val="000000"/>
                          </a:solidFill>
                          <a:latin typeface="Calibri"/>
                        </a:rPr>
                        <a:t>6400 Versicherungen</a:t>
                      </a:r>
                    </a:p>
                  </a:txBody>
                  <a:tcPr marL="2058" marR="2058" marT="2058" marB="0" anchor="b">
                    <a:lnL>
                      <a:noFill/>
                    </a:lnL>
                    <a:lnR>
                      <a:noFill/>
                    </a:lnR>
                    <a:lnT>
                      <a:noFill/>
                    </a:lnT>
                    <a:lnB>
                      <a:noFill/>
                    </a:lnB>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r>
                        <a:rPr lang="de-DE" sz="700" b="0" i="0" u="none" strike="noStrike">
                          <a:solidFill>
                            <a:srgbClr val="000000"/>
                          </a:solidFill>
                          <a:latin typeface="Calibri"/>
                        </a:rPr>
                        <a:t>151,98</a:t>
                      </a:r>
                    </a:p>
                  </a:txBody>
                  <a:tcPr marL="2058" marR="2058" marT="2058"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r>
                        <a:rPr lang="de-DE" sz="700" b="0" i="0" u="none" strike="noStrike">
                          <a:solidFill>
                            <a:srgbClr val="000000"/>
                          </a:solidFill>
                          <a:latin typeface="Calibri"/>
                        </a:rPr>
                        <a:t>521,98</a:t>
                      </a:r>
                    </a:p>
                  </a:txBody>
                  <a:tcPr marL="2058" marR="2058" marT="2058" marB="0" anchor="b">
                    <a:lnL>
                      <a:noFill/>
                    </a:lnL>
                    <a:lnR>
                      <a:noFill/>
                    </a:lnR>
                    <a:lnT>
                      <a:noFill/>
                    </a:lnT>
                    <a:lnB>
                      <a:noFill/>
                    </a:lnB>
                  </a:tcPr>
                </a:tc>
              </a:tr>
              <a:tr h="114051">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gridSpan="2">
                  <a:txBody>
                    <a:bodyPr/>
                    <a:lstStyle/>
                    <a:p>
                      <a:pPr algn="l" fontAlgn="b"/>
                      <a:r>
                        <a:rPr lang="de-DE" sz="700" b="0" i="0" u="none" strike="noStrike">
                          <a:solidFill>
                            <a:srgbClr val="000000"/>
                          </a:solidFill>
                          <a:latin typeface="Calibri"/>
                        </a:rPr>
                        <a:t>6420 Beiträge</a:t>
                      </a:r>
                    </a:p>
                  </a:txBody>
                  <a:tcPr marL="2058" marR="2058" marT="2058" marB="0" anchor="b">
                    <a:lnL>
                      <a:noFill/>
                    </a:lnL>
                    <a:lnR>
                      <a:noFill/>
                    </a:lnR>
                    <a:lnT>
                      <a:noFill/>
                    </a:lnT>
                    <a:lnB>
                      <a:noFill/>
                    </a:lnB>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r>
                        <a:rPr lang="de-DE" sz="700" b="0" i="0" u="none" strike="noStrike">
                          <a:solidFill>
                            <a:srgbClr val="000000"/>
                          </a:solidFill>
                          <a:latin typeface="Calibri"/>
                        </a:rPr>
                        <a:t>116,20</a:t>
                      </a:r>
                    </a:p>
                  </a:txBody>
                  <a:tcPr marL="2058" marR="2058" marT="2058"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r>
                        <a:rPr lang="de-DE" sz="700" b="0" i="0" u="none" strike="noStrike">
                          <a:solidFill>
                            <a:srgbClr val="000000"/>
                          </a:solidFill>
                          <a:latin typeface="Calibri"/>
                        </a:rPr>
                        <a:t>110,05</a:t>
                      </a:r>
                    </a:p>
                  </a:txBody>
                  <a:tcPr marL="2058" marR="2058" marT="2058" marB="0" anchor="b">
                    <a:lnL>
                      <a:noFill/>
                    </a:lnL>
                    <a:lnR>
                      <a:noFill/>
                    </a:lnR>
                    <a:lnT>
                      <a:noFill/>
                    </a:lnT>
                    <a:lnB>
                      <a:noFill/>
                    </a:lnB>
                  </a:tcPr>
                </a:tc>
              </a:tr>
              <a:tr h="114051">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gridSpan="6">
                  <a:txBody>
                    <a:bodyPr/>
                    <a:lstStyle/>
                    <a:p>
                      <a:pPr algn="l" fontAlgn="b"/>
                      <a:r>
                        <a:rPr lang="de-DE" sz="700" b="0" i="0" u="none" strike="noStrike">
                          <a:solidFill>
                            <a:srgbClr val="000000"/>
                          </a:solidFill>
                          <a:latin typeface="Calibri"/>
                        </a:rPr>
                        <a:t>6436 steuerlich abzugsfähige Verspätungszuschläge und Zwangsgelder</a:t>
                      </a:r>
                    </a:p>
                  </a:txBody>
                  <a:tcPr marL="2058" marR="2058" marT="2058" marB="0" anchor="b">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r>
                        <a:rPr lang="de-DE" sz="700" b="0" i="0" u="none" strike="noStrike">
                          <a:solidFill>
                            <a:srgbClr val="000000"/>
                          </a:solidFill>
                          <a:latin typeface="Calibri"/>
                        </a:rPr>
                        <a:t>83,00</a:t>
                      </a:r>
                    </a:p>
                  </a:txBody>
                  <a:tcPr marL="2058" marR="2058" marT="2058"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r>
                        <a:rPr lang="de-DE" sz="700" b="0" i="0" u="none" strike="noStrike">
                          <a:solidFill>
                            <a:srgbClr val="000000"/>
                          </a:solidFill>
                          <a:latin typeface="Calibri"/>
                        </a:rPr>
                        <a:t>12,00</a:t>
                      </a:r>
                    </a:p>
                  </a:txBody>
                  <a:tcPr marL="2058" marR="2058" marT="2058" marB="0" anchor="b">
                    <a:lnL>
                      <a:noFill/>
                    </a:lnL>
                    <a:lnR>
                      <a:noFill/>
                    </a:lnR>
                    <a:lnT>
                      <a:noFill/>
                    </a:lnT>
                    <a:lnB>
                      <a:noFill/>
                    </a:lnB>
                  </a:tcPr>
                </a:tc>
              </a:tr>
              <a:tr h="114051">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gridSpan="6">
                  <a:txBody>
                    <a:bodyPr/>
                    <a:lstStyle/>
                    <a:p>
                      <a:pPr algn="l" fontAlgn="b"/>
                      <a:r>
                        <a:rPr lang="de-DE" sz="700" b="0" i="0" u="none" strike="noStrike">
                          <a:solidFill>
                            <a:srgbClr val="000000"/>
                          </a:solidFill>
                          <a:latin typeface="Calibri"/>
                        </a:rPr>
                        <a:t>6470 Reparaturen, Instandhaltung - Betriebs- und Geschäftsausstattung</a:t>
                      </a:r>
                    </a:p>
                  </a:txBody>
                  <a:tcPr marL="2058" marR="2058" marT="2058" marB="0" anchor="b">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r>
                        <a:rPr lang="de-DE" sz="700" b="0" i="0" u="none" strike="noStrike">
                          <a:solidFill>
                            <a:srgbClr val="000000"/>
                          </a:solidFill>
                          <a:latin typeface="Calibri"/>
                        </a:rPr>
                        <a:t>444,50</a:t>
                      </a:r>
                    </a:p>
                  </a:txBody>
                  <a:tcPr marL="2058" marR="2058" marT="2058"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r>
                        <a:rPr lang="de-DE" sz="700" b="0" i="0" u="none" strike="noStrike">
                          <a:solidFill>
                            <a:srgbClr val="000000"/>
                          </a:solidFill>
                          <a:latin typeface="Calibri"/>
                        </a:rPr>
                        <a:t>396,00</a:t>
                      </a:r>
                    </a:p>
                  </a:txBody>
                  <a:tcPr marL="2058" marR="2058" marT="2058" marB="0" anchor="b">
                    <a:lnL>
                      <a:noFill/>
                    </a:lnL>
                    <a:lnR>
                      <a:noFill/>
                    </a:lnR>
                    <a:lnT>
                      <a:noFill/>
                    </a:lnT>
                    <a:lnB>
                      <a:noFill/>
                    </a:lnB>
                  </a:tcPr>
                </a:tc>
              </a:tr>
              <a:tr h="114051">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gridSpan="4">
                  <a:txBody>
                    <a:bodyPr/>
                    <a:lstStyle/>
                    <a:p>
                      <a:pPr algn="l" fontAlgn="b"/>
                      <a:r>
                        <a:rPr lang="de-DE" sz="700" b="0" i="0" u="none" strike="noStrike">
                          <a:solidFill>
                            <a:srgbClr val="000000"/>
                          </a:solidFill>
                          <a:latin typeface="Calibri"/>
                        </a:rPr>
                        <a:t>6498 Mietleasing (bewegliche Wirtschaftsgüter) </a:t>
                      </a:r>
                    </a:p>
                  </a:txBody>
                  <a:tcPr marL="2058" marR="2058" marT="2058" marB="0" anchor="b">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r>
                        <a:rPr lang="de-DE" sz="700" b="0" i="0" u="none" strike="noStrike">
                          <a:solidFill>
                            <a:srgbClr val="000000"/>
                          </a:solidFill>
                          <a:latin typeface="Calibri"/>
                        </a:rPr>
                        <a:t>1.333,61</a:t>
                      </a:r>
                    </a:p>
                  </a:txBody>
                  <a:tcPr marL="2058" marR="2058" marT="2058"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r>
                        <a:rPr lang="de-DE" sz="700" b="0" i="0" u="none" strike="noStrike">
                          <a:solidFill>
                            <a:srgbClr val="000000"/>
                          </a:solidFill>
                          <a:latin typeface="Calibri"/>
                        </a:rPr>
                        <a:t>0,00</a:t>
                      </a:r>
                    </a:p>
                  </a:txBody>
                  <a:tcPr marL="2058" marR="2058" marT="2058" marB="0" anchor="b">
                    <a:lnL>
                      <a:noFill/>
                    </a:lnL>
                    <a:lnR>
                      <a:noFill/>
                    </a:lnR>
                    <a:lnT>
                      <a:noFill/>
                    </a:lnT>
                    <a:lnB>
                      <a:noFill/>
                    </a:lnB>
                  </a:tcPr>
                </a:tc>
              </a:tr>
              <a:tr h="114051">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gridSpan="3">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de-DE" sz="700" b="0" i="0" u="none" strike="noStrike" dirty="0">
                          <a:solidFill>
                            <a:srgbClr val="000000"/>
                          </a:solidFill>
                          <a:latin typeface="Calibri"/>
                        </a:rPr>
                        <a:t>6520 Kfz-Versicherungen </a:t>
                      </a:r>
                      <a:r>
                        <a:rPr lang="de-DE" sz="700" b="0" i="0" u="none" strike="noStrike" dirty="0" smtClean="0">
                          <a:solidFill>
                            <a:srgbClr val="000000"/>
                          </a:solidFill>
                          <a:latin typeface="Calibri"/>
                        </a:rPr>
                        <a:t>DH-CR295</a:t>
                      </a:r>
                    </a:p>
                  </a:txBody>
                  <a:tcPr marL="2058" marR="2058" marT="2058" marB="0" anchor="b">
                    <a:lnL>
                      <a:noFill/>
                    </a:lnL>
                    <a:lnR>
                      <a:noFill/>
                    </a:lnR>
                    <a:lnT>
                      <a:noFill/>
                    </a:lnT>
                    <a:lnB>
                      <a:noFill/>
                    </a:lnB>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r>
                        <a:rPr lang="de-DE" sz="700" b="0" i="0" u="none" strike="noStrike">
                          <a:solidFill>
                            <a:srgbClr val="000000"/>
                          </a:solidFill>
                          <a:latin typeface="Calibri"/>
                        </a:rPr>
                        <a:t>0</a:t>
                      </a:r>
                    </a:p>
                  </a:txBody>
                  <a:tcPr marL="2058" marR="2058" marT="2058"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r>
                        <a:rPr lang="de-DE" sz="700" b="0" i="0" u="none" strike="noStrike">
                          <a:solidFill>
                            <a:srgbClr val="000000"/>
                          </a:solidFill>
                          <a:latin typeface="Calibri"/>
                        </a:rPr>
                        <a:t>689,64</a:t>
                      </a:r>
                    </a:p>
                  </a:txBody>
                  <a:tcPr marL="2058" marR="2058" marT="2058" marB="0" anchor="b">
                    <a:lnL>
                      <a:noFill/>
                    </a:lnL>
                    <a:lnR>
                      <a:noFill/>
                    </a:lnR>
                    <a:lnT>
                      <a:noFill/>
                    </a:lnT>
                    <a:lnB>
                      <a:noFill/>
                    </a:lnB>
                  </a:tcPr>
                </a:tc>
              </a:tr>
              <a:tr h="114051">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gridSpan="3">
                  <a:txBody>
                    <a:bodyPr/>
                    <a:lstStyle/>
                    <a:p>
                      <a:pPr algn="l" fontAlgn="b"/>
                      <a:r>
                        <a:rPr lang="de-DE" sz="700" b="0" i="0" u="none" strike="noStrike">
                          <a:solidFill>
                            <a:srgbClr val="000000"/>
                          </a:solidFill>
                          <a:latin typeface="Calibri"/>
                        </a:rPr>
                        <a:t>6520 Kfz-Versicherungen </a:t>
                      </a:r>
                    </a:p>
                  </a:txBody>
                  <a:tcPr marL="2058" marR="2058" marT="2058" marB="0" anchor="b">
                    <a:lnL>
                      <a:noFill/>
                    </a:lnL>
                    <a:lnR>
                      <a:noFill/>
                    </a:lnR>
                    <a:lnT>
                      <a:noFill/>
                    </a:lnT>
                    <a:lnB>
                      <a:noFill/>
                    </a:lnB>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dirty="0">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r>
                        <a:rPr lang="de-DE" sz="700" b="0" i="0" u="none" strike="noStrike">
                          <a:solidFill>
                            <a:srgbClr val="000000"/>
                          </a:solidFill>
                          <a:latin typeface="Calibri"/>
                        </a:rPr>
                        <a:t>1.450,80</a:t>
                      </a:r>
                    </a:p>
                  </a:txBody>
                  <a:tcPr marL="2058" marR="2058" marT="2058"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r>
                        <a:rPr lang="de-DE" sz="700" b="0" i="0" u="none" strike="noStrike">
                          <a:solidFill>
                            <a:srgbClr val="000000"/>
                          </a:solidFill>
                          <a:latin typeface="Calibri"/>
                        </a:rPr>
                        <a:t>0,00</a:t>
                      </a:r>
                    </a:p>
                  </a:txBody>
                  <a:tcPr marL="2058" marR="2058" marT="2058" marB="0" anchor="b">
                    <a:lnL>
                      <a:noFill/>
                    </a:lnL>
                    <a:lnR>
                      <a:noFill/>
                    </a:lnR>
                    <a:lnT>
                      <a:noFill/>
                    </a:lnT>
                    <a:lnB>
                      <a:noFill/>
                    </a:lnB>
                  </a:tcPr>
                </a:tc>
              </a:tr>
              <a:tr h="114051">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gridSpan="3">
                  <a:txBody>
                    <a:bodyPr/>
                    <a:lstStyle/>
                    <a:p>
                      <a:pPr algn="l" fontAlgn="b"/>
                      <a:r>
                        <a:rPr lang="de-DE" sz="700" b="0" i="0" u="none" strike="noStrike" dirty="0">
                          <a:solidFill>
                            <a:srgbClr val="000000"/>
                          </a:solidFill>
                          <a:latin typeface="Calibri"/>
                        </a:rPr>
                        <a:t>6521 Kfz-Versicherungen </a:t>
                      </a:r>
                      <a:r>
                        <a:rPr lang="de-DE" sz="700" b="0" i="0" u="none" strike="noStrike" dirty="0" smtClean="0">
                          <a:solidFill>
                            <a:srgbClr val="000000"/>
                          </a:solidFill>
                          <a:latin typeface="Calibri"/>
                        </a:rPr>
                        <a:t>DH-TM 456</a:t>
                      </a:r>
                      <a:endParaRPr lang="de-DE" sz="700" b="0" i="0" u="none" strike="noStrike" dirty="0">
                        <a:solidFill>
                          <a:srgbClr val="000000"/>
                        </a:solidFill>
                        <a:latin typeface="Calibri"/>
                      </a:endParaRPr>
                    </a:p>
                  </a:txBody>
                  <a:tcPr marL="2058" marR="2058" marT="2058" marB="0" anchor="b">
                    <a:lnL>
                      <a:noFill/>
                    </a:lnL>
                    <a:lnR>
                      <a:noFill/>
                    </a:lnR>
                    <a:lnT>
                      <a:noFill/>
                    </a:lnT>
                    <a:lnB>
                      <a:noFill/>
                    </a:lnB>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r>
                        <a:rPr lang="de-DE" sz="700" b="0" i="0" u="none" strike="noStrike">
                          <a:solidFill>
                            <a:srgbClr val="000000"/>
                          </a:solidFill>
                          <a:latin typeface="Calibri"/>
                        </a:rPr>
                        <a:t>0,00</a:t>
                      </a:r>
                    </a:p>
                  </a:txBody>
                  <a:tcPr marL="2058" marR="2058" marT="2058"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r>
                        <a:rPr lang="de-DE" sz="700" b="0" i="0" u="none" strike="noStrike">
                          <a:solidFill>
                            <a:srgbClr val="000000"/>
                          </a:solidFill>
                          <a:latin typeface="Calibri"/>
                        </a:rPr>
                        <a:t>0,00</a:t>
                      </a:r>
                    </a:p>
                  </a:txBody>
                  <a:tcPr marL="2058" marR="2058" marT="2058" marB="0" anchor="b">
                    <a:lnL>
                      <a:noFill/>
                    </a:lnL>
                    <a:lnR>
                      <a:noFill/>
                    </a:lnR>
                    <a:lnT>
                      <a:noFill/>
                    </a:lnT>
                    <a:lnB>
                      <a:noFill/>
                    </a:lnB>
                  </a:tcPr>
                </a:tc>
              </a:tr>
              <a:tr h="114051">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gridSpan="3">
                  <a:txBody>
                    <a:bodyPr/>
                    <a:lstStyle/>
                    <a:p>
                      <a:pPr algn="l" fontAlgn="b"/>
                      <a:r>
                        <a:rPr lang="de-DE" sz="700" b="0" i="0" u="none" strike="noStrike" dirty="0">
                          <a:solidFill>
                            <a:srgbClr val="000000"/>
                          </a:solidFill>
                          <a:latin typeface="Calibri"/>
                        </a:rPr>
                        <a:t>6522 Kfz-Versicherungen </a:t>
                      </a:r>
                      <a:r>
                        <a:rPr lang="de-DE" sz="700" b="0" i="0" u="none" strike="noStrike" dirty="0" smtClean="0">
                          <a:solidFill>
                            <a:srgbClr val="000000"/>
                          </a:solidFill>
                          <a:latin typeface="Calibri"/>
                        </a:rPr>
                        <a:t>DH-CM 112</a:t>
                      </a:r>
                      <a:endParaRPr lang="de-DE" sz="700" b="0" i="0" u="none" strike="noStrike" dirty="0">
                        <a:solidFill>
                          <a:srgbClr val="000000"/>
                        </a:solidFill>
                        <a:latin typeface="Calibri"/>
                      </a:endParaRPr>
                    </a:p>
                  </a:txBody>
                  <a:tcPr marL="2058" marR="2058" marT="2058" marB="0" anchor="b">
                    <a:lnL>
                      <a:noFill/>
                    </a:lnL>
                    <a:lnR>
                      <a:noFill/>
                    </a:lnR>
                    <a:lnT>
                      <a:noFill/>
                    </a:lnT>
                    <a:lnB>
                      <a:noFill/>
                    </a:lnB>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r>
                        <a:rPr lang="de-DE" sz="700" b="0" i="0" u="none" strike="noStrike">
                          <a:solidFill>
                            <a:srgbClr val="000000"/>
                          </a:solidFill>
                          <a:latin typeface="Calibri"/>
                        </a:rPr>
                        <a:t>0,00</a:t>
                      </a:r>
                    </a:p>
                  </a:txBody>
                  <a:tcPr marL="2058" marR="2058" marT="2058"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r>
                        <a:rPr lang="de-DE" sz="700" b="0" i="0" u="none" strike="noStrike">
                          <a:solidFill>
                            <a:srgbClr val="000000"/>
                          </a:solidFill>
                          <a:latin typeface="Calibri"/>
                        </a:rPr>
                        <a:t>770,25</a:t>
                      </a:r>
                    </a:p>
                  </a:txBody>
                  <a:tcPr marL="2058" marR="2058" marT="2058" marB="0" anchor="b">
                    <a:lnL>
                      <a:noFill/>
                    </a:lnL>
                    <a:lnR>
                      <a:noFill/>
                    </a:lnR>
                    <a:lnT>
                      <a:noFill/>
                    </a:lnT>
                    <a:lnB>
                      <a:noFill/>
                    </a:lnB>
                  </a:tcPr>
                </a:tc>
              </a:tr>
              <a:tr h="114051">
                <a:tc>
                  <a:txBody>
                    <a:bodyPr/>
                    <a:lstStyle/>
                    <a:p>
                      <a:pPr algn="l" fontAlgn="b"/>
                      <a:endParaRPr lang="de-DE" sz="700" b="1"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gridSpan="3">
                  <a:txBody>
                    <a:bodyPr/>
                    <a:lstStyle/>
                    <a:p>
                      <a:pPr algn="l" fontAlgn="b"/>
                      <a:r>
                        <a:rPr lang="de-DE" sz="700" b="0" i="0" u="none" strike="noStrike">
                          <a:solidFill>
                            <a:srgbClr val="000000"/>
                          </a:solidFill>
                          <a:latin typeface="Calibri"/>
                        </a:rPr>
                        <a:t>6530 Laufende Kfz-Betriebskosten </a:t>
                      </a:r>
                    </a:p>
                  </a:txBody>
                  <a:tcPr marL="2058" marR="2058" marT="2058" marB="0" anchor="b">
                    <a:lnL>
                      <a:noFill/>
                    </a:lnL>
                    <a:lnR>
                      <a:noFill/>
                    </a:lnR>
                    <a:lnT>
                      <a:noFill/>
                    </a:lnT>
                    <a:lnB>
                      <a:noFill/>
                    </a:lnB>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r>
                        <a:rPr lang="de-DE" sz="700" b="0" i="0" u="none" strike="noStrike">
                          <a:solidFill>
                            <a:srgbClr val="000000"/>
                          </a:solidFill>
                          <a:latin typeface="Calibri"/>
                        </a:rPr>
                        <a:t>5.317,95</a:t>
                      </a:r>
                    </a:p>
                  </a:txBody>
                  <a:tcPr marL="2058" marR="2058" marT="2058"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r>
                        <a:rPr lang="de-DE" sz="700" b="0" i="0" u="none" strike="noStrike">
                          <a:solidFill>
                            <a:srgbClr val="000000"/>
                          </a:solidFill>
                          <a:latin typeface="Calibri"/>
                        </a:rPr>
                        <a:t>0,00</a:t>
                      </a:r>
                    </a:p>
                  </a:txBody>
                  <a:tcPr marL="2058" marR="2058" marT="2058" marB="0" anchor="b">
                    <a:lnL>
                      <a:noFill/>
                    </a:lnL>
                    <a:lnR>
                      <a:noFill/>
                    </a:lnR>
                    <a:lnT>
                      <a:noFill/>
                    </a:lnT>
                    <a:lnB>
                      <a:noFill/>
                    </a:lnB>
                  </a:tcPr>
                </a:tc>
              </a:tr>
              <a:tr h="114051">
                <a:tc>
                  <a:txBody>
                    <a:bodyPr/>
                    <a:lstStyle/>
                    <a:p>
                      <a:pPr algn="l" fontAlgn="b"/>
                      <a:endParaRPr lang="de-DE" sz="700" b="1"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gridSpan="4">
                  <a:txBody>
                    <a:bodyPr/>
                    <a:lstStyle/>
                    <a:p>
                      <a:pPr algn="l" fontAlgn="b"/>
                      <a:r>
                        <a:rPr lang="de-DE" sz="700" b="0" i="0" u="none" strike="noStrike">
                          <a:solidFill>
                            <a:srgbClr val="000000"/>
                          </a:solidFill>
                          <a:latin typeface="Calibri"/>
                        </a:rPr>
                        <a:t>6530 Laufende Kfz-Betriebskosten DH-CR295</a:t>
                      </a:r>
                    </a:p>
                  </a:txBody>
                  <a:tcPr marL="2058" marR="2058" marT="2058" marB="0" anchor="b">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r>
                        <a:rPr lang="de-DE" sz="700" b="0" i="0" u="none" strike="noStrike">
                          <a:solidFill>
                            <a:srgbClr val="000000"/>
                          </a:solidFill>
                          <a:latin typeface="Calibri"/>
                        </a:rPr>
                        <a:t>0,00</a:t>
                      </a:r>
                    </a:p>
                  </a:txBody>
                  <a:tcPr marL="2058" marR="2058" marT="2058"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r>
                        <a:rPr lang="de-DE" sz="700" b="0" i="0" u="none" strike="noStrike">
                          <a:solidFill>
                            <a:srgbClr val="000000"/>
                          </a:solidFill>
                          <a:latin typeface="Calibri"/>
                        </a:rPr>
                        <a:t>2.217,51</a:t>
                      </a:r>
                    </a:p>
                  </a:txBody>
                  <a:tcPr marL="2058" marR="2058" marT="2058" marB="0" anchor="b">
                    <a:lnL>
                      <a:noFill/>
                    </a:lnL>
                    <a:lnR>
                      <a:noFill/>
                    </a:lnR>
                    <a:lnT>
                      <a:noFill/>
                    </a:lnT>
                    <a:lnB>
                      <a:noFill/>
                    </a:lnB>
                  </a:tcPr>
                </a:tc>
              </a:tr>
              <a:tr h="114051">
                <a:tc>
                  <a:txBody>
                    <a:bodyPr/>
                    <a:lstStyle/>
                    <a:p>
                      <a:pPr algn="l" fontAlgn="b"/>
                      <a:endParaRPr lang="de-DE" sz="700" b="1"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gridSpan="4">
                  <a:txBody>
                    <a:bodyPr/>
                    <a:lstStyle/>
                    <a:p>
                      <a:pPr algn="l" fontAlgn="b"/>
                      <a:r>
                        <a:rPr lang="de-DE" sz="700" b="0" i="0" u="none" strike="noStrike">
                          <a:solidFill>
                            <a:srgbClr val="000000"/>
                          </a:solidFill>
                          <a:latin typeface="Calibri"/>
                        </a:rPr>
                        <a:t>6531 Laufende Kfz-Betriebskosten DH-TM 456</a:t>
                      </a:r>
                    </a:p>
                  </a:txBody>
                  <a:tcPr marL="2058" marR="2058" marT="2058" marB="0" anchor="b">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r>
                        <a:rPr lang="de-DE" sz="700" b="0" i="0" u="none" strike="noStrike">
                          <a:solidFill>
                            <a:srgbClr val="000000"/>
                          </a:solidFill>
                          <a:latin typeface="Calibri"/>
                        </a:rPr>
                        <a:t>0,00</a:t>
                      </a:r>
                    </a:p>
                  </a:txBody>
                  <a:tcPr marL="2058" marR="2058" marT="2058"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r>
                        <a:rPr lang="de-DE" sz="700" b="0" i="0" u="none" strike="noStrike">
                          <a:solidFill>
                            <a:srgbClr val="000000"/>
                          </a:solidFill>
                          <a:latin typeface="Calibri"/>
                        </a:rPr>
                        <a:t>0,00</a:t>
                      </a:r>
                    </a:p>
                  </a:txBody>
                  <a:tcPr marL="2058" marR="2058" marT="2058" marB="0" anchor="b">
                    <a:lnL>
                      <a:noFill/>
                    </a:lnL>
                    <a:lnR>
                      <a:noFill/>
                    </a:lnR>
                    <a:lnT>
                      <a:noFill/>
                    </a:lnT>
                    <a:lnB>
                      <a:noFill/>
                    </a:lnB>
                  </a:tcPr>
                </a:tc>
              </a:tr>
              <a:tr h="114051">
                <a:tc>
                  <a:txBody>
                    <a:bodyPr/>
                    <a:lstStyle/>
                    <a:p>
                      <a:pPr algn="l" fontAlgn="b"/>
                      <a:endParaRPr lang="de-DE" sz="700" b="1"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gridSpan="4">
                  <a:txBody>
                    <a:bodyPr/>
                    <a:lstStyle/>
                    <a:p>
                      <a:pPr algn="l" fontAlgn="b"/>
                      <a:r>
                        <a:rPr lang="de-DE" sz="700" b="0" i="0" u="none" strike="noStrike" dirty="0">
                          <a:solidFill>
                            <a:srgbClr val="000000"/>
                          </a:solidFill>
                          <a:latin typeface="Calibri"/>
                        </a:rPr>
                        <a:t>6532 Laufende Kfz-Betriebskosten DH-CM 112</a:t>
                      </a:r>
                    </a:p>
                  </a:txBody>
                  <a:tcPr marL="2058" marR="2058" marT="2058" marB="0" anchor="b">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r>
                        <a:rPr lang="de-DE" sz="700" b="0" i="0" u="none" strike="noStrike">
                          <a:solidFill>
                            <a:srgbClr val="000000"/>
                          </a:solidFill>
                          <a:latin typeface="Calibri"/>
                        </a:rPr>
                        <a:t>0,00</a:t>
                      </a:r>
                    </a:p>
                  </a:txBody>
                  <a:tcPr marL="2058" marR="2058" marT="2058"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058" marR="2058" marT="2058" marB="0" anchor="b">
                    <a:lnL>
                      <a:noFill/>
                    </a:lnL>
                    <a:lnR>
                      <a:noFill/>
                    </a:lnR>
                    <a:lnT>
                      <a:noFill/>
                    </a:lnT>
                    <a:lnB>
                      <a:noFill/>
                    </a:lnB>
                  </a:tcPr>
                </a:tc>
                <a:tc>
                  <a:txBody>
                    <a:bodyPr/>
                    <a:lstStyle/>
                    <a:p>
                      <a:pPr algn="r" fontAlgn="b"/>
                      <a:r>
                        <a:rPr lang="de-DE" sz="700" b="0" i="0" u="none" strike="noStrike" dirty="0">
                          <a:solidFill>
                            <a:srgbClr val="000000"/>
                          </a:solidFill>
                          <a:latin typeface="Calibri"/>
                        </a:rPr>
                        <a:t>5.987,03</a:t>
                      </a:r>
                    </a:p>
                  </a:txBody>
                  <a:tcPr marL="2058" marR="2058" marT="2058" marB="0" anchor="b">
                    <a:lnL>
                      <a:noFill/>
                    </a:lnL>
                    <a:lnR>
                      <a:noFill/>
                    </a:lnR>
                    <a:lnT>
                      <a:noFill/>
                    </a:lnT>
                    <a:lnB>
                      <a:noFill/>
                    </a:lnB>
                  </a:tcPr>
                </a:tc>
              </a:tr>
            </a:tbl>
          </a:graphicData>
        </a:graphic>
      </p:graphicFrame>
      <p:sp>
        <p:nvSpPr>
          <p:cNvPr id="9" name="Rectangle 12"/>
          <p:cNvSpPr>
            <a:spLocks noChangeArrowheads="1"/>
          </p:cNvSpPr>
          <p:nvPr/>
        </p:nvSpPr>
        <p:spPr bwMode="auto">
          <a:xfrm>
            <a:off x="520700" y="357188"/>
            <a:ext cx="6337300" cy="230187"/>
          </a:xfrm>
          <a:prstGeom prst="rect">
            <a:avLst/>
          </a:prstGeom>
          <a:noFill/>
          <a:ln w="9525">
            <a:noFill/>
            <a:miter lim="800000"/>
            <a:headEnd/>
            <a:tailEnd/>
          </a:ln>
        </p:spPr>
        <p:txBody>
          <a:bodyPr>
            <a:spAutoFit/>
          </a:bodyPr>
          <a:lstStyle/>
          <a:p>
            <a:pPr>
              <a:spcBef>
                <a:spcPct val="50000"/>
              </a:spcBef>
            </a:pPr>
            <a:r>
              <a:rPr lang="de-DE" sz="900" dirty="0" smtClean="0">
                <a:solidFill>
                  <a:srgbClr val="FF0000"/>
                </a:solidFill>
              </a:rPr>
              <a:t>Mustermann GmbH </a:t>
            </a:r>
            <a:r>
              <a:rPr lang="de-DE" sz="900" dirty="0">
                <a:solidFill>
                  <a:srgbClr val="FF0000"/>
                </a:solidFill>
              </a:rPr>
              <a:t>, </a:t>
            </a:r>
            <a:r>
              <a:rPr lang="de-DE" sz="900" dirty="0" err="1" smtClean="0">
                <a:solidFill>
                  <a:srgbClr val="FF0000"/>
                </a:solidFill>
              </a:rPr>
              <a:t>Dorfstr</a:t>
            </a:r>
            <a:r>
              <a:rPr lang="de-DE" sz="900" dirty="0" smtClean="0">
                <a:solidFill>
                  <a:srgbClr val="FF0000"/>
                </a:solidFill>
              </a:rPr>
              <a:t>. 10, Ort</a:t>
            </a:r>
            <a:endParaRPr lang="de-DE" sz="900" dirty="0">
              <a:solidFill>
                <a:srgbClr val="FF0000"/>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Line 5"/>
          <p:cNvSpPr>
            <a:spLocks noChangeShapeType="1"/>
          </p:cNvSpPr>
          <p:nvPr/>
        </p:nvSpPr>
        <p:spPr bwMode="auto">
          <a:xfrm>
            <a:off x="476250" y="8942388"/>
            <a:ext cx="6192838" cy="0"/>
          </a:xfrm>
          <a:prstGeom prst="line">
            <a:avLst/>
          </a:prstGeom>
          <a:noFill/>
          <a:ln w="1270">
            <a:solidFill>
              <a:schemeClr val="bg1">
                <a:lumMod val="75000"/>
              </a:schemeClr>
            </a:solidFill>
            <a:round/>
            <a:headEnd/>
            <a:tailEnd/>
          </a:ln>
        </p:spPr>
        <p:txBody>
          <a:bodyPr/>
          <a:lstStyle/>
          <a:p>
            <a:pPr>
              <a:defRPr/>
            </a:pPr>
            <a:endParaRPr lang="de-DE" sz="1000">
              <a:ln w="3175">
                <a:solidFill>
                  <a:schemeClr val="tx1"/>
                </a:solidFill>
              </a:ln>
            </a:endParaRPr>
          </a:p>
        </p:txBody>
      </p:sp>
      <p:sp>
        <p:nvSpPr>
          <p:cNvPr id="18435" name="Rectangle 12"/>
          <p:cNvSpPr>
            <a:spLocks noChangeArrowheads="1"/>
          </p:cNvSpPr>
          <p:nvPr/>
        </p:nvSpPr>
        <p:spPr bwMode="auto">
          <a:xfrm>
            <a:off x="404813" y="8899525"/>
            <a:ext cx="6337300" cy="246063"/>
          </a:xfrm>
          <a:prstGeom prst="rect">
            <a:avLst/>
          </a:prstGeom>
          <a:noFill/>
          <a:ln w="9525">
            <a:noFill/>
            <a:miter lim="800000"/>
            <a:headEnd/>
            <a:tailEnd/>
          </a:ln>
        </p:spPr>
        <p:txBody>
          <a:bodyPr>
            <a:spAutoFit/>
          </a:bodyPr>
          <a:lstStyle/>
          <a:p>
            <a:pPr>
              <a:spcBef>
                <a:spcPct val="50000"/>
              </a:spcBef>
            </a:pPr>
            <a:r>
              <a:rPr lang="de-DE" sz="1000">
                <a:solidFill>
                  <a:srgbClr val="000000"/>
                </a:solidFill>
              </a:rPr>
              <a:t>						        </a:t>
            </a:r>
            <a:r>
              <a:rPr lang="de-DE" sz="800">
                <a:solidFill>
                  <a:srgbClr val="000000"/>
                </a:solidFill>
              </a:rPr>
              <a:t>Seite 16</a:t>
            </a:r>
          </a:p>
        </p:txBody>
      </p:sp>
      <p:sp>
        <p:nvSpPr>
          <p:cNvPr id="18436" name="Rectangle 12"/>
          <p:cNvSpPr>
            <a:spLocks noChangeArrowheads="1"/>
          </p:cNvSpPr>
          <p:nvPr/>
        </p:nvSpPr>
        <p:spPr bwMode="auto">
          <a:xfrm>
            <a:off x="520700" y="71438"/>
            <a:ext cx="6337300" cy="246062"/>
          </a:xfrm>
          <a:prstGeom prst="rect">
            <a:avLst/>
          </a:prstGeom>
          <a:noFill/>
          <a:ln w="9525">
            <a:noFill/>
            <a:miter lim="800000"/>
            <a:headEnd/>
            <a:tailEnd/>
          </a:ln>
        </p:spPr>
        <p:txBody>
          <a:bodyPr>
            <a:spAutoFit/>
          </a:bodyPr>
          <a:lstStyle/>
          <a:p>
            <a:pPr>
              <a:spcBef>
                <a:spcPct val="50000"/>
              </a:spcBef>
            </a:pPr>
            <a:r>
              <a:rPr lang="de-DE" sz="1000">
                <a:solidFill>
                  <a:srgbClr val="000000"/>
                </a:solidFill>
                <a:cs typeface="Times New Roman" pitchFamily="18" charset="0"/>
              </a:rPr>
              <a:t>Erläuterungen zur Gewinn- und Verlustrechnung vom 1. Januar 2013 bis 31. Dezember 2013</a:t>
            </a:r>
            <a:endParaRPr lang="de-DE" sz="1000">
              <a:solidFill>
                <a:srgbClr val="000000"/>
              </a:solidFill>
            </a:endParaRPr>
          </a:p>
        </p:txBody>
      </p:sp>
      <p:sp>
        <p:nvSpPr>
          <p:cNvPr id="12" name="Line 5"/>
          <p:cNvSpPr>
            <a:spLocks noChangeShapeType="1"/>
          </p:cNvSpPr>
          <p:nvPr/>
        </p:nvSpPr>
        <p:spPr bwMode="auto">
          <a:xfrm>
            <a:off x="476250" y="357188"/>
            <a:ext cx="6192838" cy="0"/>
          </a:xfrm>
          <a:prstGeom prst="line">
            <a:avLst/>
          </a:prstGeom>
          <a:noFill/>
          <a:ln w="1270">
            <a:solidFill>
              <a:schemeClr val="bg1">
                <a:lumMod val="75000"/>
              </a:schemeClr>
            </a:solidFill>
            <a:round/>
            <a:headEnd/>
            <a:tailEnd/>
          </a:ln>
        </p:spPr>
        <p:txBody>
          <a:bodyPr/>
          <a:lstStyle/>
          <a:p>
            <a:pPr>
              <a:defRPr/>
            </a:pPr>
            <a:endParaRPr lang="de-DE"/>
          </a:p>
        </p:txBody>
      </p:sp>
      <p:graphicFrame>
        <p:nvGraphicFramePr>
          <p:cNvPr id="8" name="Tabelle 7"/>
          <p:cNvGraphicFramePr>
            <a:graphicFrameLocks noGrp="1"/>
          </p:cNvGraphicFramePr>
          <p:nvPr/>
        </p:nvGraphicFramePr>
        <p:xfrm>
          <a:off x="785813" y="1571625"/>
          <a:ext cx="5786476" cy="7439930"/>
        </p:xfrm>
        <a:graphic>
          <a:graphicData uri="http://schemas.openxmlformats.org/drawingml/2006/table">
            <a:tbl>
              <a:tblPr/>
              <a:tblGrid>
                <a:gridCol w="478221"/>
                <a:gridCol w="278963"/>
                <a:gridCol w="478221"/>
                <a:gridCol w="478221"/>
                <a:gridCol w="478221"/>
                <a:gridCol w="478221"/>
                <a:gridCol w="478221"/>
                <a:gridCol w="478221"/>
                <a:gridCol w="478221"/>
                <a:gridCol w="239111"/>
                <a:gridCol w="613717"/>
                <a:gridCol w="239111"/>
                <a:gridCol w="589806"/>
              </a:tblGrid>
              <a:tr h="65829">
                <a:tc>
                  <a:txBody>
                    <a:bodyPr/>
                    <a:lstStyle/>
                    <a:p>
                      <a:pPr algn="l" fontAlgn="b"/>
                      <a:endParaRPr lang="de-DE" sz="700" b="1" i="0" u="none" strike="noStrike" dirty="0">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gridSpan="3">
                  <a:txBody>
                    <a:bodyPr/>
                    <a:lstStyle/>
                    <a:p>
                      <a:pPr algn="l" fontAlgn="b"/>
                      <a:r>
                        <a:rPr lang="de-DE" sz="700" b="0" i="0" u="none" strike="noStrike">
                          <a:solidFill>
                            <a:srgbClr val="000000"/>
                          </a:solidFill>
                          <a:latin typeface="Calibri"/>
                        </a:rPr>
                        <a:t>6540 Kfz-Reparaturen DH-CR 295</a:t>
                      </a:r>
                    </a:p>
                  </a:txBody>
                  <a:tcPr marL="2146" marR="2146" marT="2146" marB="0" anchor="b">
                    <a:lnL>
                      <a:noFill/>
                    </a:lnL>
                    <a:lnR>
                      <a:noFill/>
                    </a:lnR>
                    <a:lnT>
                      <a:noFill/>
                    </a:lnT>
                    <a:lnB>
                      <a:noFill/>
                    </a:lnB>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r>
                        <a:rPr lang="de-DE" sz="700" b="0" i="0" u="none" strike="noStrike">
                          <a:solidFill>
                            <a:srgbClr val="000000"/>
                          </a:solidFill>
                          <a:latin typeface="Calibri"/>
                        </a:rPr>
                        <a:t>0,00</a:t>
                      </a:r>
                    </a:p>
                  </a:txBody>
                  <a:tcPr marL="2146" marR="2146" marT="2146"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r>
                        <a:rPr lang="de-DE" sz="700" b="0" i="0" u="none" strike="noStrike">
                          <a:solidFill>
                            <a:srgbClr val="000000"/>
                          </a:solidFill>
                          <a:latin typeface="Calibri"/>
                        </a:rPr>
                        <a:t>411,74</a:t>
                      </a:r>
                    </a:p>
                  </a:txBody>
                  <a:tcPr marL="2146" marR="2146" marT="2146" marB="0" anchor="b">
                    <a:lnL>
                      <a:noFill/>
                    </a:lnL>
                    <a:lnR>
                      <a:noFill/>
                    </a:lnR>
                    <a:lnT>
                      <a:noFill/>
                    </a:lnT>
                    <a:lnB>
                      <a:noFill/>
                    </a:lnB>
                  </a:tcPr>
                </a:tc>
              </a:tr>
              <a:tr h="65829">
                <a:tc>
                  <a:txBody>
                    <a:bodyPr/>
                    <a:lstStyle/>
                    <a:p>
                      <a:pPr algn="l" fontAlgn="b"/>
                      <a:endParaRPr lang="de-DE" sz="700" b="1"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gridSpan="3">
                  <a:txBody>
                    <a:bodyPr/>
                    <a:lstStyle/>
                    <a:p>
                      <a:pPr algn="l" fontAlgn="b"/>
                      <a:r>
                        <a:rPr lang="de-DE" sz="700" b="0" i="0" u="none" strike="noStrike">
                          <a:solidFill>
                            <a:srgbClr val="000000"/>
                          </a:solidFill>
                          <a:latin typeface="Calibri"/>
                        </a:rPr>
                        <a:t>6541 Kfz-Reparaturen DH-TM 456</a:t>
                      </a:r>
                    </a:p>
                  </a:txBody>
                  <a:tcPr marL="2146" marR="2146" marT="2146" marB="0" anchor="b">
                    <a:lnL>
                      <a:noFill/>
                    </a:lnL>
                    <a:lnR>
                      <a:noFill/>
                    </a:lnR>
                    <a:lnT>
                      <a:noFill/>
                    </a:lnT>
                    <a:lnB>
                      <a:noFill/>
                    </a:lnB>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r>
                        <a:rPr lang="de-DE" sz="700" b="0" i="0" u="none" strike="noStrike">
                          <a:solidFill>
                            <a:srgbClr val="000000"/>
                          </a:solidFill>
                          <a:latin typeface="Calibri"/>
                        </a:rPr>
                        <a:t>0,00</a:t>
                      </a:r>
                    </a:p>
                  </a:txBody>
                  <a:tcPr marL="2146" marR="2146" marT="2146"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r>
                        <a:rPr lang="de-DE" sz="700" b="0" i="0" u="none" strike="noStrike">
                          <a:solidFill>
                            <a:srgbClr val="000000"/>
                          </a:solidFill>
                          <a:latin typeface="Calibri"/>
                        </a:rPr>
                        <a:t>0,00</a:t>
                      </a:r>
                    </a:p>
                  </a:txBody>
                  <a:tcPr marL="2146" marR="2146" marT="2146" marB="0" anchor="b">
                    <a:lnL>
                      <a:noFill/>
                    </a:lnL>
                    <a:lnR>
                      <a:noFill/>
                    </a:lnR>
                    <a:lnT>
                      <a:noFill/>
                    </a:lnT>
                    <a:lnB>
                      <a:noFill/>
                    </a:lnB>
                  </a:tcPr>
                </a:tc>
              </a:tr>
              <a:tr h="65829">
                <a:tc>
                  <a:txBody>
                    <a:bodyPr/>
                    <a:lstStyle/>
                    <a:p>
                      <a:pPr algn="l" fontAlgn="b"/>
                      <a:endParaRPr lang="de-DE" sz="700" b="1"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gridSpan="3">
                  <a:txBody>
                    <a:bodyPr/>
                    <a:lstStyle/>
                    <a:p>
                      <a:pPr algn="l" fontAlgn="b"/>
                      <a:r>
                        <a:rPr lang="de-DE" sz="700" b="0" i="0" u="none" strike="noStrike">
                          <a:solidFill>
                            <a:srgbClr val="000000"/>
                          </a:solidFill>
                          <a:latin typeface="Calibri"/>
                        </a:rPr>
                        <a:t>6542 Kfz-Reparaturen DH-CM 112</a:t>
                      </a:r>
                    </a:p>
                  </a:txBody>
                  <a:tcPr marL="2146" marR="2146" marT="2146" marB="0" anchor="b">
                    <a:lnL>
                      <a:noFill/>
                    </a:lnL>
                    <a:lnR>
                      <a:noFill/>
                    </a:lnR>
                    <a:lnT>
                      <a:noFill/>
                    </a:lnT>
                    <a:lnB>
                      <a:noFill/>
                    </a:lnB>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r>
                        <a:rPr lang="de-DE" sz="700" b="0" i="0" u="none" strike="noStrike">
                          <a:solidFill>
                            <a:srgbClr val="000000"/>
                          </a:solidFill>
                          <a:latin typeface="Calibri"/>
                        </a:rPr>
                        <a:t>0,00</a:t>
                      </a:r>
                    </a:p>
                  </a:txBody>
                  <a:tcPr marL="2146" marR="2146" marT="2146"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r>
                        <a:rPr lang="de-DE" sz="700" b="0" i="0" u="none" strike="noStrike">
                          <a:solidFill>
                            <a:srgbClr val="000000"/>
                          </a:solidFill>
                          <a:latin typeface="Calibri"/>
                        </a:rPr>
                        <a:t>101,43</a:t>
                      </a:r>
                    </a:p>
                  </a:txBody>
                  <a:tcPr marL="2146" marR="2146" marT="2146" marB="0" anchor="b">
                    <a:lnL>
                      <a:noFill/>
                    </a:lnL>
                    <a:lnR>
                      <a:noFill/>
                    </a:lnR>
                    <a:lnT>
                      <a:noFill/>
                    </a:lnT>
                    <a:lnB>
                      <a:noFill/>
                    </a:lnB>
                  </a:tcPr>
                </a:tc>
              </a:tr>
              <a:tr h="65829">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gridSpan="3">
                  <a:txBody>
                    <a:bodyPr/>
                    <a:lstStyle/>
                    <a:p>
                      <a:pPr algn="l" fontAlgn="b"/>
                      <a:r>
                        <a:rPr lang="de-DE" sz="700" b="0" i="0" u="none" strike="noStrike">
                          <a:solidFill>
                            <a:srgbClr val="000000"/>
                          </a:solidFill>
                          <a:latin typeface="Calibri"/>
                        </a:rPr>
                        <a:t>6560 Leasingfahrzeugkosten </a:t>
                      </a:r>
                    </a:p>
                  </a:txBody>
                  <a:tcPr marL="2146" marR="2146" marT="2146" marB="0" anchor="b">
                    <a:lnL>
                      <a:noFill/>
                    </a:lnL>
                    <a:lnR>
                      <a:noFill/>
                    </a:lnR>
                    <a:lnT>
                      <a:noFill/>
                    </a:lnT>
                    <a:lnB>
                      <a:noFill/>
                    </a:lnB>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r>
                        <a:rPr lang="de-DE" sz="700" b="0" i="0" u="none" strike="noStrike">
                          <a:solidFill>
                            <a:srgbClr val="000000"/>
                          </a:solidFill>
                          <a:latin typeface="Calibri"/>
                        </a:rPr>
                        <a:t>4.224,44</a:t>
                      </a:r>
                    </a:p>
                  </a:txBody>
                  <a:tcPr marL="2146" marR="2146" marT="2146"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r>
                        <a:rPr lang="de-DE" sz="700" b="0" i="0" u="none" strike="noStrike">
                          <a:solidFill>
                            <a:srgbClr val="000000"/>
                          </a:solidFill>
                          <a:latin typeface="Calibri"/>
                        </a:rPr>
                        <a:t>0,00</a:t>
                      </a:r>
                    </a:p>
                  </a:txBody>
                  <a:tcPr marL="2146" marR="2146" marT="2146" marB="0" anchor="b">
                    <a:lnL>
                      <a:noFill/>
                    </a:lnL>
                    <a:lnR>
                      <a:noFill/>
                    </a:lnR>
                    <a:lnT>
                      <a:noFill/>
                    </a:lnT>
                    <a:lnB>
                      <a:noFill/>
                    </a:lnB>
                  </a:tcPr>
                </a:tc>
              </a:tr>
              <a:tr h="65829">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gridSpan="3">
                  <a:txBody>
                    <a:bodyPr/>
                    <a:lstStyle/>
                    <a:p>
                      <a:pPr algn="l" fontAlgn="b"/>
                      <a:r>
                        <a:rPr lang="en-US" sz="700" b="0" i="0" u="none" strike="noStrike">
                          <a:solidFill>
                            <a:srgbClr val="000000"/>
                          </a:solidFill>
                          <a:latin typeface="Calibri"/>
                        </a:rPr>
                        <a:t>6565 Kfz Leasing DH-CR 295</a:t>
                      </a:r>
                    </a:p>
                  </a:txBody>
                  <a:tcPr marL="2146" marR="2146" marT="2146" marB="0" anchor="b">
                    <a:lnL>
                      <a:noFill/>
                    </a:lnL>
                    <a:lnR>
                      <a:noFill/>
                    </a:lnR>
                    <a:lnT>
                      <a:noFill/>
                    </a:lnT>
                    <a:lnB>
                      <a:noFill/>
                    </a:lnB>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r>
                        <a:rPr lang="de-DE" sz="700" b="0" i="0" u="none" strike="noStrike">
                          <a:solidFill>
                            <a:srgbClr val="000000"/>
                          </a:solidFill>
                          <a:latin typeface="Calibri"/>
                        </a:rPr>
                        <a:t>0,00</a:t>
                      </a:r>
                    </a:p>
                  </a:txBody>
                  <a:tcPr marL="2146" marR="2146" marT="2146"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r>
                        <a:rPr lang="de-DE" sz="700" b="0" i="0" u="none" strike="noStrike">
                          <a:solidFill>
                            <a:srgbClr val="000000"/>
                          </a:solidFill>
                          <a:latin typeface="Calibri"/>
                        </a:rPr>
                        <a:t>7.835,29</a:t>
                      </a:r>
                    </a:p>
                  </a:txBody>
                  <a:tcPr marL="2146" marR="2146" marT="2146" marB="0" anchor="b">
                    <a:lnL>
                      <a:noFill/>
                    </a:lnL>
                    <a:lnR>
                      <a:noFill/>
                    </a:lnR>
                    <a:lnT>
                      <a:noFill/>
                    </a:lnT>
                    <a:lnB>
                      <a:noFill/>
                    </a:lnB>
                  </a:tcPr>
                </a:tc>
              </a:tr>
              <a:tr h="65829">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gridSpan="3">
                  <a:txBody>
                    <a:bodyPr/>
                    <a:lstStyle/>
                    <a:p>
                      <a:pPr algn="l" fontAlgn="b"/>
                      <a:r>
                        <a:rPr lang="en-US" sz="700" b="0" i="0" u="none" strike="noStrike">
                          <a:solidFill>
                            <a:srgbClr val="000000"/>
                          </a:solidFill>
                          <a:latin typeface="Calibri"/>
                        </a:rPr>
                        <a:t>6567 Kfz Leasing DH-CM 112</a:t>
                      </a:r>
                    </a:p>
                  </a:txBody>
                  <a:tcPr marL="2146" marR="2146" marT="2146" marB="0" anchor="b">
                    <a:lnL>
                      <a:noFill/>
                    </a:lnL>
                    <a:lnR>
                      <a:noFill/>
                    </a:lnR>
                    <a:lnT>
                      <a:noFill/>
                    </a:lnT>
                    <a:lnB>
                      <a:noFill/>
                    </a:lnB>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r>
                        <a:rPr lang="de-DE" sz="700" b="0" i="0" u="none" strike="noStrike">
                          <a:solidFill>
                            <a:srgbClr val="000000"/>
                          </a:solidFill>
                          <a:latin typeface="Calibri"/>
                        </a:rPr>
                        <a:t>0,00</a:t>
                      </a:r>
                    </a:p>
                  </a:txBody>
                  <a:tcPr marL="2146" marR="2146" marT="2146"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r>
                        <a:rPr lang="de-DE" sz="700" b="0" i="0" u="none" strike="noStrike">
                          <a:solidFill>
                            <a:srgbClr val="000000"/>
                          </a:solidFill>
                          <a:latin typeface="Calibri"/>
                        </a:rPr>
                        <a:t>5.833,98</a:t>
                      </a:r>
                    </a:p>
                  </a:txBody>
                  <a:tcPr marL="2146" marR="2146" marT="2146" marB="0" anchor="b">
                    <a:lnL>
                      <a:noFill/>
                    </a:lnL>
                    <a:lnR>
                      <a:noFill/>
                    </a:lnR>
                    <a:lnT>
                      <a:noFill/>
                    </a:lnT>
                    <a:lnB>
                      <a:noFill/>
                    </a:lnB>
                  </a:tcPr>
                </a:tc>
              </a:tr>
              <a:tr h="65829">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gridSpan="3">
                  <a:txBody>
                    <a:bodyPr/>
                    <a:lstStyle/>
                    <a:p>
                      <a:pPr algn="l" fontAlgn="b"/>
                      <a:r>
                        <a:rPr lang="de-DE" sz="700" b="0" i="0" u="none" strike="noStrike">
                          <a:solidFill>
                            <a:srgbClr val="000000"/>
                          </a:solidFill>
                          <a:latin typeface="Calibri"/>
                        </a:rPr>
                        <a:t>6570 Sonstige Kfz-Kosten DH-CR 295</a:t>
                      </a:r>
                    </a:p>
                  </a:txBody>
                  <a:tcPr marL="2146" marR="2146" marT="2146" marB="0" anchor="b">
                    <a:lnL>
                      <a:noFill/>
                    </a:lnL>
                    <a:lnR>
                      <a:noFill/>
                    </a:lnR>
                    <a:lnT>
                      <a:noFill/>
                    </a:lnT>
                    <a:lnB>
                      <a:noFill/>
                    </a:lnB>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r>
                        <a:rPr lang="de-DE" sz="700" b="0" i="0" u="none" strike="noStrike">
                          <a:solidFill>
                            <a:srgbClr val="000000"/>
                          </a:solidFill>
                          <a:latin typeface="Calibri"/>
                        </a:rPr>
                        <a:t>0,00</a:t>
                      </a:r>
                    </a:p>
                  </a:txBody>
                  <a:tcPr marL="2146" marR="2146" marT="2146"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r>
                        <a:rPr lang="de-DE" sz="700" b="0" i="0" u="none" strike="noStrike">
                          <a:solidFill>
                            <a:srgbClr val="000000"/>
                          </a:solidFill>
                          <a:latin typeface="Calibri"/>
                        </a:rPr>
                        <a:t>134,57</a:t>
                      </a:r>
                    </a:p>
                  </a:txBody>
                  <a:tcPr marL="2146" marR="2146" marT="2146" marB="0" anchor="b">
                    <a:lnL>
                      <a:noFill/>
                    </a:lnL>
                    <a:lnR>
                      <a:noFill/>
                    </a:lnR>
                    <a:lnT>
                      <a:noFill/>
                    </a:lnT>
                    <a:lnB>
                      <a:noFill/>
                    </a:lnB>
                  </a:tcPr>
                </a:tc>
              </a:tr>
              <a:tr h="65829">
                <a:tc>
                  <a:txBody>
                    <a:bodyPr/>
                    <a:lstStyle/>
                    <a:p>
                      <a:pPr algn="l" fontAlgn="b"/>
                      <a:endParaRPr lang="de-DE" sz="700" b="1"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gridSpan="3">
                  <a:txBody>
                    <a:bodyPr/>
                    <a:lstStyle/>
                    <a:p>
                      <a:pPr algn="l" fontAlgn="b"/>
                      <a:r>
                        <a:rPr lang="de-DE" sz="700" b="0" i="0" u="none" strike="noStrike">
                          <a:solidFill>
                            <a:srgbClr val="000000"/>
                          </a:solidFill>
                          <a:latin typeface="Calibri"/>
                        </a:rPr>
                        <a:t>6570 Sonstige Kfz-Kosten </a:t>
                      </a:r>
                    </a:p>
                  </a:txBody>
                  <a:tcPr marL="2146" marR="2146" marT="2146" marB="0" anchor="b">
                    <a:lnL>
                      <a:noFill/>
                    </a:lnL>
                    <a:lnR>
                      <a:noFill/>
                    </a:lnR>
                    <a:lnT>
                      <a:noFill/>
                    </a:lnT>
                    <a:lnB>
                      <a:noFill/>
                    </a:lnB>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r>
                        <a:rPr lang="de-DE" sz="700" b="0" i="0" u="none" strike="noStrike">
                          <a:solidFill>
                            <a:srgbClr val="000000"/>
                          </a:solidFill>
                          <a:latin typeface="Calibri"/>
                        </a:rPr>
                        <a:t>1.111,53</a:t>
                      </a:r>
                    </a:p>
                  </a:txBody>
                  <a:tcPr marL="2146" marR="2146" marT="2146"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r>
                        <a:rPr lang="de-DE" sz="700" b="0" i="0" u="none" strike="noStrike">
                          <a:solidFill>
                            <a:srgbClr val="000000"/>
                          </a:solidFill>
                          <a:latin typeface="Calibri"/>
                        </a:rPr>
                        <a:t>0,00</a:t>
                      </a:r>
                    </a:p>
                  </a:txBody>
                  <a:tcPr marL="2146" marR="2146" marT="2146" marB="0" anchor="b">
                    <a:lnL>
                      <a:noFill/>
                    </a:lnL>
                    <a:lnR>
                      <a:noFill/>
                    </a:lnR>
                    <a:lnT>
                      <a:noFill/>
                    </a:lnT>
                    <a:lnB>
                      <a:noFill/>
                    </a:lnB>
                  </a:tcPr>
                </a:tc>
              </a:tr>
              <a:tr h="65829">
                <a:tc>
                  <a:txBody>
                    <a:bodyPr/>
                    <a:lstStyle/>
                    <a:p>
                      <a:pPr algn="l" fontAlgn="b"/>
                      <a:endParaRPr lang="de-DE" sz="700" b="1"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gridSpan="3">
                  <a:txBody>
                    <a:bodyPr/>
                    <a:lstStyle/>
                    <a:p>
                      <a:pPr algn="l" fontAlgn="b"/>
                      <a:r>
                        <a:rPr lang="de-DE" sz="700" b="0" i="0" u="none" strike="noStrike">
                          <a:solidFill>
                            <a:srgbClr val="000000"/>
                          </a:solidFill>
                          <a:latin typeface="Calibri"/>
                        </a:rPr>
                        <a:t>6571 Sonstige Kfz-Kosten DH-TM 456</a:t>
                      </a:r>
                    </a:p>
                  </a:txBody>
                  <a:tcPr marL="2146" marR="2146" marT="2146" marB="0" anchor="b">
                    <a:lnL>
                      <a:noFill/>
                    </a:lnL>
                    <a:lnR>
                      <a:noFill/>
                    </a:lnR>
                    <a:lnT>
                      <a:noFill/>
                    </a:lnT>
                    <a:lnB>
                      <a:noFill/>
                    </a:lnB>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r>
                        <a:rPr lang="de-DE" sz="700" b="0" i="0" u="none" strike="noStrike">
                          <a:solidFill>
                            <a:srgbClr val="000000"/>
                          </a:solidFill>
                          <a:latin typeface="Calibri"/>
                        </a:rPr>
                        <a:t>0,00</a:t>
                      </a:r>
                    </a:p>
                  </a:txBody>
                  <a:tcPr marL="2146" marR="2146" marT="2146"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r>
                        <a:rPr lang="de-DE" sz="700" b="0" i="0" u="none" strike="noStrike">
                          <a:solidFill>
                            <a:srgbClr val="000000"/>
                          </a:solidFill>
                          <a:latin typeface="Calibri"/>
                        </a:rPr>
                        <a:t>464,64</a:t>
                      </a:r>
                    </a:p>
                  </a:txBody>
                  <a:tcPr marL="2146" marR="2146" marT="2146" marB="0" anchor="b">
                    <a:lnL>
                      <a:noFill/>
                    </a:lnL>
                    <a:lnR>
                      <a:noFill/>
                    </a:lnR>
                    <a:lnT>
                      <a:noFill/>
                    </a:lnT>
                    <a:lnB>
                      <a:noFill/>
                    </a:lnB>
                  </a:tcPr>
                </a:tc>
              </a:tr>
              <a:tr h="65829">
                <a:tc>
                  <a:txBody>
                    <a:bodyPr/>
                    <a:lstStyle/>
                    <a:p>
                      <a:pPr algn="l" fontAlgn="b"/>
                      <a:endParaRPr lang="de-DE" sz="700" b="1"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gridSpan="3">
                  <a:txBody>
                    <a:bodyPr/>
                    <a:lstStyle/>
                    <a:p>
                      <a:pPr algn="l" fontAlgn="b"/>
                      <a:r>
                        <a:rPr lang="de-DE" sz="700" b="0" i="0" u="none" strike="noStrike">
                          <a:solidFill>
                            <a:srgbClr val="000000"/>
                          </a:solidFill>
                          <a:latin typeface="Calibri"/>
                        </a:rPr>
                        <a:t>6572 Sonstige Kfz-Kosten DH-CM 112</a:t>
                      </a:r>
                    </a:p>
                  </a:txBody>
                  <a:tcPr marL="2146" marR="2146" marT="2146" marB="0" anchor="b">
                    <a:lnL>
                      <a:noFill/>
                    </a:lnL>
                    <a:lnR>
                      <a:noFill/>
                    </a:lnR>
                    <a:lnT>
                      <a:noFill/>
                    </a:lnT>
                    <a:lnB>
                      <a:noFill/>
                    </a:lnB>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r>
                        <a:rPr lang="de-DE" sz="700" b="0" i="0" u="none" strike="noStrike">
                          <a:solidFill>
                            <a:srgbClr val="000000"/>
                          </a:solidFill>
                          <a:latin typeface="Calibri"/>
                        </a:rPr>
                        <a:t>0,00</a:t>
                      </a:r>
                    </a:p>
                  </a:txBody>
                  <a:tcPr marL="2146" marR="2146" marT="2146"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r>
                        <a:rPr lang="de-DE" sz="700" b="0" i="0" u="none" strike="noStrike">
                          <a:solidFill>
                            <a:srgbClr val="000000"/>
                          </a:solidFill>
                          <a:latin typeface="Calibri"/>
                        </a:rPr>
                        <a:t>1.301,00</a:t>
                      </a:r>
                    </a:p>
                  </a:txBody>
                  <a:tcPr marL="2146" marR="2146" marT="2146" marB="0" anchor="b">
                    <a:lnL>
                      <a:noFill/>
                    </a:lnL>
                    <a:lnR>
                      <a:noFill/>
                    </a:lnR>
                    <a:lnT>
                      <a:noFill/>
                    </a:lnT>
                    <a:lnB>
                      <a:noFill/>
                    </a:lnB>
                  </a:tcPr>
                </a:tc>
              </a:tr>
              <a:tr h="65829">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gridSpan="2">
                  <a:txBody>
                    <a:bodyPr/>
                    <a:lstStyle/>
                    <a:p>
                      <a:pPr algn="l" fontAlgn="b"/>
                      <a:r>
                        <a:rPr lang="de-DE" sz="700" b="0" i="0" u="none" strike="noStrike">
                          <a:solidFill>
                            <a:srgbClr val="000000"/>
                          </a:solidFill>
                          <a:latin typeface="Calibri"/>
                        </a:rPr>
                        <a:t>6600 Werbekosten</a:t>
                      </a:r>
                    </a:p>
                  </a:txBody>
                  <a:tcPr marL="2146" marR="2146" marT="2146" marB="0" anchor="b">
                    <a:lnL>
                      <a:noFill/>
                    </a:lnL>
                    <a:lnR>
                      <a:noFill/>
                    </a:lnR>
                    <a:lnT>
                      <a:noFill/>
                    </a:lnT>
                    <a:lnB>
                      <a:noFill/>
                    </a:lnB>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r>
                        <a:rPr lang="de-DE" sz="700" b="0" i="0" u="none" strike="noStrike">
                          <a:solidFill>
                            <a:srgbClr val="000000"/>
                          </a:solidFill>
                          <a:latin typeface="Calibri"/>
                        </a:rPr>
                        <a:t>40,91</a:t>
                      </a:r>
                    </a:p>
                  </a:txBody>
                  <a:tcPr marL="2146" marR="2146" marT="2146"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r>
                        <a:rPr lang="de-DE" sz="700" b="0" i="0" u="none" strike="noStrike">
                          <a:solidFill>
                            <a:srgbClr val="000000"/>
                          </a:solidFill>
                          <a:latin typeface="Calibri"/>
                        </a:rPr>
                        <a:t>296,21</a:t>
                      </a:r>
                    </a:p>
                  </a:txBody>
                  <a:tcPr marL="2146" marR="2146" marT="2146" marB="0" anchor="b">
                    <a:lnL>
                      <a:noFill/>
                    </a:lnL>
                    <a:lnR>
                      <a:noFill/>
                    </a:lnR>
                    <a:lnT>
                      <a:noFill/>
                    </a:lnT>
                    <a:lnB>
                      <a:noFill/>
                    </a:lnB>
                  </a:tcPr>
                </a:tc>
              </a:tr>
              <a:tr h="65829">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gridSpan="2">
                  <a:txBody>
                    <a:bodyPr/>
                    <a:lstStyle/>
                    <a:p>
                      <a:pPr algn="l" fontAlgn="b"/>
                      <a:r>
                        <a:rPr lang="de-DE" sz="700" b="0" i="0" u="none" strike="noStrike">
                          <a:solidFill>
                            <a:srgbClr val="000000"/>
                          </a:solidFill>
                          <a:latin typeface="Calibri"/>
                        </a:rPr>
                        <a:t>6605 Werbekosten</a:t>
                      </a:r>
                    </a:p>
                  </a:txBody>
                  <a:tcPr marL="2146" marR="2146" marT="2146" marB="0" anchor="b">
                    <a:lnL>
                      <a:noFill/>
                    </a:lnL>
                    <a:lnR>
                      <a:noFill/>
                    </a:lnR>
                    <a:lnT>
                      <a:noFill/>
                    </a:lnT>
                    <a:lnB>
                      <a:noFill/>
                    </a:lnB>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r>
                        <a:rPr lang="de-DE" sz="700" b="0" i="0" u="none" strike="noStrike">
                          <a:solidFill>
                            <a:srgbClr val="000000"/>
                          </a:solidFill>
                          <a:latin typeface="Calibri"/>
                        </a:rPr>
                        <a:t>1.927,52</a:t>
                      </a:r>
                    </a:p>
                  </a:txBody>
                  <a:tcPr marL="2146" marR="2146" marT="2146"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r>
                        <a:rPr lang="de-DE" sz="700" b="0" i="0" u="none" strike="noStrike">
                          <a:solidFill>
                            <a:srgbClr val="000000"/>
                          </a:solidFill>
                          <a:latin typeface="Calibri"/>
                        </a:rPr>
                        <a:t>0,00</a:t>
                      </a:r>
                    </a:p>
                  </a:txBody>
                  <a:tcPr marL="2146" marR="2146" marT="2146" marB="0" anchor="b">
                    <a:lnL>
                      <a:noFill/>
                    </a:lnL>
                    <a:lnR>
                      <a:noFill/>
                    </a:lnR>
                    <a:lnT>
                      <a:noFill/>
                    </a:lnT>
                    <a:lnB>
                      <a:noFill/>
                    </a:lnB>
                  </a:tcPr>
                </a:tc>
              </a:tr>
              <a:tr h="65829">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gridSpan="3">
                  <a:txBody>
                    <a:bodyPr/>
                    <a:lstStyle/>
                    <a:p>
                      <a:pPr algn="l" fontAlgn="b"/>
                      <a:r>
                        <a:rPr lang="de-DE" sz="700" b="0" i="0" u="none" strike="noStrike">
                          <a:solidFill>
                            <a:srgbClr val="000000"/>
                          </a:solidFill>
                          <a:latin typeface="Calibri"/>
                        </a:rPr>
                        <a:t>6610 Geschenke bis EUR 35,-</a:t>
                      </a:r>
                    </a:p>
                  </a:txBody>
                  <a:tcPr marL="2146" marR="2146" marT="2146" marB="0" anchor="b">
                    <a:lnL>
                      <a:noFill/>
                    </a:lnL>
                    <a:lnR>
                      <a:noFill/>
                    </a:lnR>
                    <a:lnT>
                      <a:noFill/>
                    </a:lnT>
                    <a:lnB>
                      <a:noFill/>
                    </a:lnB>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r>
                        <a:rPr lang="de-DE" sz="700" b="0" i="0" u="none" strike="noStrike">
                          <a:solidFill>
                            <a:srgbClr val="000000"/>
                          </a:solidFill>
                          <a:latin typeface="Calibri"/>
                        </a:rPr>
                        <a:t>137,20</a:t>
                      </a:r>
                    </a:p>
                  </a:txBody>
                  <a:tcPr marL="2146" marR="2146" marT="2146"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r>
                        <a:rPr lang="de-DE" sz="700" b="0" i="0" u="none" strike="noStrike">
                          <a:solidFill>
                            <a:srgbClr val="000000"/>
                          </a:solidFill>
                          <a:latin typeface="Calibri"/>
                        </a:rPr>
                        <a:t>9,34</a:t>
                      </a:r>
                    </a:p>
                  </a:txBody>
                  <a:tcPr marL="2146" marR="2146" marT="2146" marB="0" anchor="b">
                    <a:lnL>
                      <a:noFill/>
                    </a:lnL>
                    <a:lnR>
                      <a:noFill/>
                    </a:lnR>
                    <a:lnT>
                      <a:noFill/>
                    </a:lnT>
                    <a:lnB>
                      <a:noFill/>
                    </a:lnB>
                  </a:tcPr>
                </a:tc>
              </a:tr>
              <a:tr h="65829">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gridSpan="3">
                  <a:txBody>
                    <a:bodyPr/>
                    <a:lstStyle/>
                    <a:p>
                      <a:pPr algn="l" fontAlgn="b"/>
                      <a:r>
                        <a:rPr lang="de-DE" sz="700" b="0" i="0" u="none" strike="noStrike">
                          <a:solidFill>
                            <a:srgbClr val="000000"/>
                          </a:solidFill>
                          <a:latin typeface="Calibri"/>
                        </a:rPr>
                        <a:t>6620 Geschenke über EUR 35,-</a:t>
                      </a:r>
                    </a:p>
                  </a:txBody>
                  <a:tcPr marL="2146" marR="2146" marT="2146" marB="0" anchor="b">
                    <a:lnL>
                      <a:noFill/>
                    </a:lnL>
                    <a:lnR>
                      <a:noFill/>
                    </a:lnR>
                    <a:lnT>
                      <a:noFill/>
                    </a:lnT>
                    <a:lnB>
                      <a:noFill/>
                    </a:lnB>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r>
                        <a:rPr lang="de-DE" sz="700" b="0" i="0" u="none" strike="noStrike">
                          <a:solidFill>
                            <a:srgbClr val="000000"/>
                          </a:solidFill>
                          <a:latin typeface="Calibri"/>
                        </a:rPr>
                        <a:t>0,00</a:t>
                      </a:r>
                    </a:p>
                  </a:txBody>
                  <a:tcPr marL="2146" marR="2146" marT="2146"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r>
                        <a:rPr lang="de-DE" sz="700" b="0" i="0" u="none" strike="noStrike">
                          <a:solidFill>
                            <a:srgbClr val="000000"/>
                          </a:solidFill>
                          <a:latin typeface="Calibri"/>
                        </a:rPr>
                        <a:t>0,00</a:t>
                      </a:r>
                    </a:p>
                  </a:txBody>
                  <a:tcPr marL="2146" marR="2146" marT="2146" marB="0" anchor="b">
                    <a:lnL>
                      <a:noFill/>
                    </a:lnL>
                    <a:lnR>
                      <a:noFill/>
                    </a:lnR>
                    <a:lnT>
                      <a:noFill/>
                    </a:lnT>
                    <a:lnB>
                      <a:noFill/>
                    </a:lnB>
                  </a:tcPr>
                </a:tc>
              </a:tr>
              <a:tr h="65829">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gridSpan="2">
                  <a:txBody>
                    <a:bodyPr/>
                    <a:lstStyle/>
                    <a:p>
                      <a:pPr algn="l" fontAlgn="b"/>
                      <a:r>
                        <a:rPr lang="de-DE" sz="700" b="0" i="0" u="none" strike="noStrike">
                          <a:solidFill>
                            <a:srgbClr val="000000"/>
                          </a:solidFill>
                          <a:latin typeface="Calibri"/>
                        </a:rPr>
                        <a:t>6640 Bewirtungskosten</a:t>
                      </a:r>
                    </a:p>
                  </a:txBody>
                  <a:tcPr marL="2146" marR="2146" marT="2146" marB="0" anchor="b">
                    <a:lnL>
                      <a:noFill/>
                    </a:lnL>
                    <a:lnR>
                      <a:noFill/>
                    </a:lnR>
                    <a:lnT>
                      <a:noFill/>
                    </a:lnT>
                    <a:lnB>
                      <a:noFill/>
                    </a:lnB>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r>
                        <a:rPr lang="de-DE" sz="700" b="0" i="0" u="none" strike="noStrike">
                          <a:solidFill>
                            <a:srgbClr val="000000"/>
                          </a:solidFill>
                          <a:latin typeface="Calibri"/>
                        </a:rPr>
                        <a:t>0,00</a:t>
                      </a:r>
                    </a:p>
                  </a:txBody>
                  <a:tcPr marL="2146" marR="2146" marT="2146"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r>
                        <a:rPr lang="de-DE" sz="700" b="0" i="0" u="none" strike="noStrike">
                          <a:solidFill>
                            <a:srgbClr val="000000"/>
                          </a:solidFill>
                          <a:latin typeface="Calibri"/>
                        </a:rPr>
                        <a:t>26,70</a:t>
                      </a:r>
                    </a:p>
                  </a:txBody>
                  <a:tcPr marL="2146" marR="2146" marT="2146" marB="0" anchor="b">
                    <a:lnL>
                      <a:noFill/>
                    </a:lnL>
                    <a:lnR>
                      <a:noFill/>
                    </a:lnR>
                    <a:lnT>
                      <a:noFill/>
                    </a:lnT>
                    <a:lnB>
                      <a:noFill/>
                    </a:lnB>
                  </a:tcPr>
                </a:tc>
              </a:tr>
              <a:tr h="65829">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gridSpan="4">
                  <a:txBody>
                    <a:bodyPr/>
                    <a:lstStyle/>
                    <a:p>
                      <a:pPr algn="l" fontAlgn="b"/>
                      <a:r>
                        <a:rPr lang="de-DE" sz="700" b="0" i="0" u="none" strike="noStrike">
                          <a:solidFill>
                            <a:srgbClr val="000000"/>
                          </a:solidFill>
                          <a:latin typeface="Calibri"/>
                        </a:rPr>
                        <a:t>6644 Nicht abzugsfähige Bewirtungskosten</a:t>
                      </a:r>
                    </a:p>
                  </a:txBody>
                  <a:tcPr marL="2146" marR="2146" marT="2146" marB="0" anchor="b">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r>
                        <a:rPr lang="de-DE" sz="700" b="0" i="0" u="none" strike="noStrike">
                          <a:solidFill>
                            <a:srgbClr val="000000"/>
                          </a:solidFill>
                          <a:latin typeface="Calibri"/>
                        </a:rPr>
                        <a:t>0,00</a:t>
                      </a:r>
                    </a:p>
                  </a:txBody>
                  <a:tcPr marL="2146" marR="2146" marT="2146"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r>
                        <a:rPr lang="de-DE" sz="700" b="0" i="0" u="none" strike="noStrike">
                          <a:solidFill>
                            <a:srgbClr val="000000"/>
                          </a:solidFill>
                          <a:latin typeface="Calibri"/>
                        </a:rPr>
                        <a:t>11,45</a:t>
                      </a:r>
                    </a:p>
                  </a:txBody>
                  <a:tcPr marL="2146" marR="2146" marT="2146" marB="0" anchor="b">
                    <a:lnL>
                      <a:noFill/>
                    </a:lnL>
                    <a:lnR>
                      <a:noFill/>
                    </a:lnR>
                    <a:lnT>
                      <a:noFill/>
                    </a:lnT>
                    <a:lnB>
                      <a:noFill/>
                    </a:lnB>
                  </a:tcPr>
                </a:tc>
              </a:tr>
              <a:tr h="65829">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gridSpan="5">
                  <a:txBody>
                    <a:bodyPr/>
                    <a:lstStyle/>
                    <a:p>
                      <a:pPr algn="l" fontAlgn="b"/>
                      <a:r>
                        <a:rPr lang="de-DE" sz="700" b="0" i="0" u="none" strike="noStrike">
                          <a:solidFill>
                            <a:srgbClr val="000000"/>
                          </a:solidFill>
                          <a:latin typeface="Calibri"/>
                        </a:rPr>
                        <a:t>6660 Reisekosten Arbeitnehmer Übernachtungsaufwand</a:t>
                      </a:r>
                    </a:p>
                  </a:txBody>
                  <a:tcPr marL="2146" marR="2146" marT="2146" marB="0" anchor="b">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r>
                        <a:rPr lang="de-DE" sz="700" b="0" i="0" u="none" strike="noStrike">
                          <a:solidFill>
                            <a:srgbClr val="000000"/>
                          </a:solidFill>
                          <a:latin typeface="Calibri"/>
                        </a:rPr>
                        <a:t>0,00</a:t>
                      </a:r>
                    </a:p>
                  </a:txBody>
                  <a:tcPr marL="2146" marR="2146" marT="2146"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r>
                        <a:rPr lang="de-DE" sz="700" b="0" i="0" u="none" strike="noStrike">
                          <a:solidFill>
                            <a:srgbClr val="000000"/>
                          </a:solidFill>
                          <a:latin typeface="Calibri"/>
                        </a:rPr>
                        <a:t>5.293,13</a:t>
                      </a:r>
                    </a:p>
                  </a:txBody>
                  <a:tcPr marL="2146" marR="2146" marT="2146" marB="0" anchor="b">
                    <a:lnL>
                      <a:noFill/>
                    </a:lnL>
                    <a:lnR>
                      <a:noFill/>
                    </a:lnR>
                    <a:lnT>
                      <a:noFill/>
                    </a:lnT>
                    <a:lnB>
                      <a:noFill/>
                    </a:lnB>
                  </a:tcPr>
                </a:tc>
              </a:tr>
              <a:tr h="65829">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gridSpan="5">
                  <a:txBody>
                    <a:bodyPr/>
                    <a:lstStyle/>
                    <a:p>
                      <a:pPr algn="l" fontAlgn="b"/>
                      <a:r>
                        <a:rPr lang="de-DE" sz="700" b="0" i="0" u="none" strike="noStrike">
                          <a:solidFill>
                            <a:srgbClr val="000000"/>
                          </a:solidFill>
                          <a:latin typeface="Calibri"/>
                        </a:rPr>
                        <a:t>6664 Reisekosten Arbeitnehmer Verpflegungsmehraufwand</a:t>
                      </a:r>
                    </a:p>
                  </a:txBody>
                  <a:tcPr marL="2146" marR="2146" marT="2146" marB="0" anchor="b">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r>
                        <a:rPr lang="de-DE" sz="700" b="0" i="0" u="none" strike="noStrike">
                          <a:solidFill>
                            <a:srgbClr val="000000"/>
                          </a:solidFill>
                          <a:latin typeface="Calibri"/>
                        </a:rPr>
                        <a:t>0,00</a:t>
                      </a:r>
                    </a:p>
                  </a:txBody>
                  <a:tcPr marL="2146" marR="2146" marT="2146"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r>
                        <a:rPr lang="de-DE" sz="700" b="0" i="0" u="none" strike="noStrike">
                          <a:solidFill>
                            <a:srgbClr val="000000"/>
                          </a:solidFill>
                          <a:latin typeface="Calibri"/>
                        </a:rPr>
                        <a:t>3.056,40</a:t>
                      </a:r>
                    </a:p>
                  </a:txBody>
                  <a:tcPr marL="2146" marR="2146" marT="2146" marB="0" anchor="b">
                    <a:lnL>
                      <a:noFill/>
                    </a:lnL>
                    <a:lnR>
                      <a:noFill/>
                    </a:lnR>
                    <a:lnT>
                      <a:noFill/>
                    </a:lnT>
                    <a:lnB>
                      <a:noFill/>
                    </a:lnB>
                  </a:tcPr>
                </a:tc>
              </a:tr>
              <a:tr h="65829">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gridSpan="6">
                  <a:txBody>
                    <a:bodyPr/>
                    <a:lstStyle/>
                    <a:p>
                      <a:pPr algn="l" fontAlgn="b"/>
                      <a:r>
                        <a:rPr lang="de-DE" sz="700" b="0" i="0" u="none" strike="noStrike">
                          <a:solidFill>
                            <a:srgbClr val="000000"/>
                          </a:solidFill>
                          <a:latin typeface="Calibri"/>
                        </a:rPr>
                        <a:t>6675 Reisekosten Unternehmer Verpflegungsmehraufwand 19% </a:t>
                      </a:r>
                    </a:p>
                  </a:txBody>
                  <a:tcPr marL="2146" marR="2146" marT="2146" marB="0" anchor="b">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r>
                        <a:rPr lang="de-DE" sz="700" b="0" i="0" u="none" strike="noStrike">
                          <a:solidFill>
                            <a:srgbClr val="000000"/>
                          </a:solidFill>
                          <a:latin typeface="Calibri"/>
                        </a:rPr>
                        <a:t>907,06</a:t>
                      </a:r>
                    </a:p>
                  </a:txBody>
                  <a:tcPr marL="2146" marR="2146" marT="2146"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r>
                        <a:rPr lang="de-DE" sz="700" b="0" i="0" u="none" strike="noStrike">
                          <a:solidFill>
                            <a:srgbClr val="000000"/>
                          </a:solidFill>
                          <a:latin typeface="Calibri"/>
                        </a:rPr>
                        <a:t>0,00</a:t>
                      </a:r>
                    </a:p>
                  </a:txBody>
                  <a:tcPr marL="2146" marR="2146" marT="2146" marB="0" anchor="b">
                    <a:lnL>
                      <a:noFill/>
                    </a:lnL>
                    <a:lnR>
                      <a:noFill/>
                    </a:lnR>
                    <a:lnT>
                      <a:noFill/>
                    </a:lnT>
                    <a:lnB>
                      <a:noFill/>
                    </a:lnB>
                  </a:tcPr>
                </a:tc>
              </a:tr>
              <a:tr h="65829">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gridSpan="5">
                  <a:txBody>
                    <a:bodyPr/>
                    <a:lstStyle/>
                    <a:p>
                      <a:pPr algn="l" fontAlgn="b"/>
                      <a:r>
                        <a:rPr lang="de-DE" sz="700" b="0" i="0" u="none" strike="noStrike">
                          <a:solidFill>
                            <a:srgbClr val="000000"/>
                          </a:solidFill>
                          <a:latin typeface="Calibri"/>
                        </a:rPr>
                        <a:t>6676 Reisekosten Unternehmer Verpflegungsmehraufwand 7% </a:t>
                      </a:r>
                    </a:p>
                  </a:txBody>
                  <a:tcPr marL="2146" marR="2146" marT="2146" marB="0" anchor="b">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r>
                        <a:rPr lang="de-DE" sz="700" b="0" i="0" u="none" strike="noStrike">
                          <a:solidFill>
                            <a:srgbClr val="000000"/>
                          </a:solidFill>
                          <a:latin typeface="Calibri"/>
                        </a:rPr>
                        <a:t>1.003,25</a:t>
                      </a:r>
                    </a:p>
                  </a:txBody>
                  <a:tcPr marL="2146" marR="2146" marT="2146"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r>
                        <a:rPr lang="de-DE" sz="700" b="0" i="0" u="none" strike="noStrike">
                          <a:solidFill>
                            <a:srgbClr val="000000"/>
                          </a:solidFill>
                          <a:latin typeface="Calibri"/>
                        </a:rPr>
                        <a:t>0,00</a:t>
                      </a:r>
                    </a:p>
                  </a:txBody>
                  <a:tcPr marL="2146" marR="2146" marT="2146" marB="0" anchor="b">
                    <a:lnL>
                      <a:noFill/>
                    </a:lnL>
                    <a:lnR>
                      <a:noFill/>
                    </a:lnR>
                    <a:lnT>
                      <a:noFill/>
                    </a:lnT>
                    <a:lnB>
                      <a:noFill/>
                    </a:lnB>
                  </a:tcPr>
                </a:tc>
              </a:tr>
              <a:tr h="65829">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gridSpan="5">
                  <a:txBody>
                    <a:bodyPr/>
                    <a:lstStyle/>
                    <a:p>
                      <a:pPr algn="l" fontAlgn="b"/>
                      <a:r>
                        <a:rPr lang="de-DE" sz="700" b="0" i="0" u="none" strike="noStrike">
                          <a:solidFill>
                            <a:srgbClr val="000000"/>
                          </a:solidFill>
                          <a:latin typeface="Calibri"/>
                        </a:rPr>
                        <a:t>6680 Reisekosten Unternehmer Übernachtungsaufwand </a:t>
                      </a:r>
                    </a:p>
                  </a:txBody>
                  <a:tcPr marL="2146" marR="2146" marT="2146" marB="0" anchor="b">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r>
                        <a:rPr lang="de-DE" sz="700" b="0" i="0" u="none" strike="noStrike">
                          <a:solidFill>
                            <a:srgbClr val="000000"/>
                          </a:solidFill>
                          <a:latin typeface="Calibri"/>
                        </a:rPr>
                        <a:t>1.224,71</a:t>
                      </a:r>
                    </a:p>
                  </a:txBody>
                  <a:tcPr marL="2146" marR="2146" marT="2146"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r>
                        <a:rPr lang="de-DE" sz="700" b="0" i="0" u="none" strike="noStrike">
                          <a:solidFill>
                            <a:srgbClr val="000000"/>
                          </a:solidFill>
                          <a:latin typeface="Calibri"/>
                        </a:rPr>
                        <a:t>0,00</a:t>
                      </a:r>
                    </a:p>
                  </a:txBody>
                  <a:tcPr marL="2146" marR="2146" marT="2146" marB="0" anchor="b">
                    <a:lnL>
                      <a:noFill/>
                    </a:lnL>
                    <a:lnR>
                      <a:noFill/>
                    </a:lnR>
                    <a:lnT>
                      <a:noFill/>
                    </a:lnT>
                    <a:lnB>
                      <a:noFill/>
                    </a:lnB>
                  </a:tcPr>
                </a:tc>
              </a:tr>
              <a:tr h="65829">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r>
                        <a:rPr lang="de-DE" sz="700" b="0" i="0" u="none" strike="noStrike">
                          <a:solidFill>
                            <a:srgbClr val="000000"/>
                          </a:solidFill>
                          <a:latin typeface="Calibri"/>
                        </a:rPr>
                        <a:t>6800 Porto </a:t>
                      </a: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r>
                        <a:rPr lang="de-DE" sz="700" b="0" i="0" u="none" strike="noStrike">
                          <a:solidFill>
                            <a:srgbClr val="000000"/>
                          </a:solidFill>
                          <a:latin typeface="Calibri"/>
                        </a:rPr>
                        <a:t>312,38</a:t>
                      </a:r>
                    </a:p>
                  </a:txBody>
                  <a:tcPr marL="2146" marR="2146" marT="2146"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r>
                        <a:rPr lang="de-DE" sz="700" b="0" i="0" u="none" strike="noStrike">
                          <a:solidFill>
                            <a:srgbClr val="000000"/>
                          </a:solidFill>
                          <a:latin typeface="Calibri"/>
                        </a:rPr>
                        <a:t>267,90</a:t>
                      </a:r>
                    </a:p>
                  </a:txBody>
                  <a:tcPr marL="2146" marR="2146" marT="2146" marB="0" anchor="b">
                    <a:lnL>
                      <a:noFill/>
                    </a:lnL>
                    <a:lnR>
                      <a:noFill/>
                    </a:lnR>
                    <a:lnT>
                      <a:noFill/>
                    </a:lnT>
                    <a:lnB>
                      <a:noFill/>
                    </a:lnB>
                  </a:tcPr>
                </a:tc>
              </a:tr>
              <a:tr h="65829">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gridSpan="2">
                  <a:txBody>
                    <a:bodyPr/>
                    <a:lstStyle/>
                    <a:p>
                      <a:pPr algn="l" fontAlgn="b"/>
                      <a:r>
                        <a:rPr lang="de-DE" sz="700" b="0" i="0" u="none" strike="noStrike">
                          <a:solidFill>
                            <a:srgbClr val="000000"/>
                          </a:solidFill>
                          <a:latin typeface="Calibri"/>
                        </a:rPr>
                        <a:t>6805 Telefon </a:t>
                      </a:r>
                    </a:p>
                  </a:txBody>
                  <a:tcPr marL="2146" marR="2146" marT="2146" marB="0" anchor="b">
                    <a:lnL>
                      <a:noFill/>
                    </a:lnL>
                    <a:lnR>
                      <a:noFill/>
                    </a:lnR>
                    <a:lnT>
                      <a:noFill/>
                    </a:lnT>
                    <a:lnB>
                      <a:noFill/>
                    </a:lnB>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r>
                        <a:rPr lang="de-DE" sz="700" b="0" i="0" u="none" strike="noStrike">
                          <a:solidFill>
                            <a:srgbClr val="000000"/>
                          </a:solidFill>
                          <a:latin typeface="Calibri"/>
                        </a:rPr>
                        <a:t>1.303,95</a:t>
                      </a:r>
                    </a:p>
                  </a:txBody>
                  <a:tcPr marL="2146" marR="2146" marT="2146"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r>
                        <a:rPr lang="de-DE" sz="700" b="0" i="0" u="none" strike="noStrike">
                          <a:solidFill>
                            <a:srgbClr val="000000"/>
                          </a:solidFill>
                          <a:latin typeface="Calibri"/>
                        </a:rPr>
                        <a:t>1.200,16</a:t>
                      </a:r>
                    </a:p>
                  </a:txBody>
                  <a:tcPr marL="2146" marR="2146" marT="2146" marB="0" anchor="b">
                    <a:lnL>
                      <a:noFill/>
                    </a:lnL>
                    <a:lnR>
                      <a:noFill/>
                    </a:lnR>
                    <a:lnT>
                      <a:noFill/>
                    </a:lnT>
                    <a:lnB>
                      <a:noFill/>
                    </a:lnB>
                  </a:tcPr>
                </a:tc>
              </a:tr>
              <a:tr h="65829">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gridSpan="2">
                  <a:txBody>
                    <a:bodyPr/>
                    <a:lstStyle/>
                    <a:p>
                      <a:pPr algn="l" fontAlgn="b"/>
                      <a:r>
                        <a:rPr lang="de-DE" sz="700" b="0" i="0" u="none" strike="noStrike">
                          <a:solidFill>
                            <a:srgbClr val="000000"/>
                          </a:solidFill>
                          <a:latin typeface="Calibri"/>
                        </a:rPr>
                        <a:t>6806 Telefaxkosten</a:t>
                      </a:r>
                    </a:p>
                  </a:txBody>
                  <a:tcPr marL="2146" marR="2146" marT="2146" marB="0" anchor="b">
                    <a:lnL>
                      <a:noFill/>
                    </a:lnL>
                    <a:lnR>
                      <a:noFill/>
                    </a:lnR>
                    <a:lnT>
                      <a:noFill/>
                    </a:lnT>
                    <a:lnB>
                      <a:noFill/>
                    </a:lnB>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r>
                        <a:rPr lang="de-DE" sz="700" b="0" i="0" u="none" strike="noStrike">
                          <a:solidFill>
                            <a:srgbClr val="000000"/>
                          </a:solidFill>
                          <a:latin typeface="Calibri"/>
                        </a:rPr>
                        <a:t>0,00</a:t>
                      </a:r>
                    </a:p>
                  </a:txBody>
                  <a:tcPr marL="2146" marR="2146" marT="2146"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r>
                        <a:rPr lang="de-DE" sz="700" b="0" i="0" u="none" strike="noStrike">
                          <a:solidFill>
                            <a:srgbClr val="000000"/>
                          </a:solidFill>
                          <a:latin typeface="Calibri"/>
                        </a:rPr>
                        <a:t>525,99</a:t>
                      </a:r>
                    </a:p>
                  </a:txBody>
                  <a:tcPr marL="2146" marR="2146" marT="2146" marB="0" anchor="b">
                    <a:lnL>
                      <a:noFill/>
                    </a:lnL>
                    <a:lnR>
                      <a:noFill/>
                    </a:lnR>
                    <a:lnT>
                      <a:noFill/>
                    </a:lnT>
                    <a:lnB>
                      <a:noFill/>
                    </a:lnB>
                  </a:tcPr>
                </a:tc>
              </a:tr>
              <a:tr h="65829">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gridSpan="2">
                  <a:txBody>
                    <a:bodyPr/>
                    <a:lstStyle/>
                    <a:p>
                      <a:pPr algn="l" fontAlgn="b"/>
                      <a:r>
                        <a:rPr lang="de-DE" sz="700" b="0" i="0" u="none" strike="noStrike" dirty="0">
                          <a:solidFill>
                            <a:srgbClr val="000000"/>
                          </a:solidFill>
                          <a:latin typeface="Calibri"/>
                        </a:rPr>
                        <a:t>6807 Telefon </a:t>
                      </a:r>
                      <a:r>
                        <a:rPr lang="de-DE" sz="700" b="0" i="0" u="none" strike="noStrike" dirty="0" err="1">
                          <a:solidFill>
                            <a:srgbClr val="000000"/>
                          </a:solidFill>
                          <a:latin typeface="Calibri"/>
                        </a:rPr>
                        <a:t>nfon</a:t>
                      </a:r>
                      <a:endParaRPr lang="de-DE" sz="700" b="0" i="0" u="none" strike="noStrike" dirty="0">
                        <a:solidFill>
                          <a:srgbClr val="000000"/>
                        </a:solidFill>
                        <a:latin typeface="Calibri"/>
                      </a:endParaRPr>
                    </a:p>
                  </a:txBody>
                  <a:tcPr marL="2146" marR="2146" marT="2146" marB="0" anchor="b">
                    <a:lnL>
                      <a:noFill/>
                    </a:lnL>
                    <a:lnR>
                      <a:noFill/>
                    </a:lnR>
                    <a:lnT>
                      <a:noFill/>
                    </a:lnT>
                    <a:lnB>
                      <a:noFill/>
                    </a:lnB>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r>
                        <a:rPr lang="de-DE" sz="700" b="0" i="0" u="none" strike="noStrike">
                          <a:solidFill>
                            <a:srgbClr val="000000"/>
                          </a:solidFill>
                          <a:latin typeface="Calibri"/>
                        </a:rPr>
                        <a:t>0,00</a:t>
                      </a:r>
                    </a:p>
                  </a:txBody>
                  <a:tcPr marL="2146" marR="2146" marT="2146"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r>
                        <a:rPr lang="de-DE" sz="700" b="0" i="0" u="none" strike="noStrike">
                          <a:solidFill>
                            <a:srgbClr val="000000"/>
                          </a:solidFill>
                          <a:latin typeface="Calibri"/>
                        </a:rPr>
                        <a:t>552,74</a:t>
                      </a:r>
                    </a:p>
                  </a:txBody>
                  <a:tcPr marL="2146" marR="2146" marT="2146" marB="0" anchor="b">
                    <a:lnL>
                      <a:noFill/>
                    </a:lnL>
                    <a:lnR>
                      <a:noFill/>
                    </a:lnR>
                    <a:lnT>
                      <a:noFill/>
                    </a:lnT>
                    <a:lnB>
                      <a:noFill/>
                    </a:lnB>
                  </a:tcPr>
                </a:tc>
              </a:tr>
              <a:tr h="65829">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gridSpan="3">
                  <a:txBody>
                    <a:bodyPr/>
                    <a:lstStyle/>
                    <a:p>
                      <a:pPr algn="l" fontAlgn="b"/>
                      <a:r>
                        <a:rPr lang="de-DE" sz="700" b="0" i="0" u="none" strike="noStrike">
                          <a:solidFill>
                            <a:srgbClr val="000000"/>
                          </a:solidFill>
                          <a:latin typeface="Calibri"/>
                        </a:rPr>
                        <a:t>6810 Telefax und Internetkosten </a:t>
                      </a:r>
                    </a:p>
                  </a:txBody>
                  <a:tcPr marL="2146" marR="2146" marT="2146" marB="0" anchor="b">
                    <a:lnL>
                      <a:noFill/>
                    </a:lnL>
                    <a:lnR>
                      <a:noFill/>
                    </a:lnR>
                    <a:lnT>
                      <a:noFill/>
                    </a:lnT>
                    <a:lnB>
                      <a:noFill/>
                    </a:lnB>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r>
                        <a:rPr lang="de-DE" sz="700" b="0" i="0" u="none" strike="noStrike">
                          <a:solidFill>
                            <a:srgbClr val="000000"/>
                          </a:solidFill>
                          <a:latin typeface="Calibri"/>
                        </a:rPr>
                        <a:t>1.348,57</a:t>
                      </a:r>
                    </a:p>
                  </a:txBody>
                  <a:tcPr marL="2146" marR="2146" marT="2146"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r>
                        <a:rPr lang="de-DE" sz="700" b="0" i="0" u="none" strike="noStrike">
                          <a:solidFill>
                            <a:srgbClr val="000000"/>
                          </a:solidFill>
                          <a:latin typeface="Calibri"/>
                        </a:rPr>
                        <a:t>0,00</a:t>
                      </a:r>
                    </a:p>
                  </a:txBody>
                  <a:tcPr marL="2146" marR="2146" marT="2146" marB="0" anchor="b">
                    <a:lnL>
                      <a:noFill/>
                    </a:lnL>
                    <a:lnR>
                      <a:noFill/>
                    </a:lnR>
                    <a:lnT>
                      <a:noFill/>
                    </a:lnT>
                    <a:lnB>
                      <a:noFill/>
                    </a:lnB>
                  </a:tcPr>
                </a:tc>
              </a:tr>
              <a:tr h="65829">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gridSpan="2">
                  <a:txBody>
                    <a:bodyPr/>
                    <a:lstStyle/>
                    <a:p>
                      <a:pPr algn="l" fontAlgn="b"/>
                      <a:r>
                        <a:rPr lang="de-DE" sz="700" b="0" i="0" u="none" strike="noStrike">
                          <a:solidFill>
                            <a:srgbClr val="000000"/>
                          </a:solidFill>
                          <a:latin typeface="Calibri"/>
                        </a:rPr>
                        <a:t>6815 Bürobedarf </a:t>
                      </a:r>
                    </a:p>
                  </a:txBody>
                  <a:tcPr marL="2146" marR="2146" marT="2146" marB="0" anchor="b">
                    <a:lnL>
                      <a:noFill/>
                    </a:lnL>
                    <a:lnR>
                      <a:noFill/>
                    </a:lnR>
                    <a:lnT>
                      <a:noFill/>
                    </a:lnT>
                    <a:lnB>
                      <a:noFill/>
                    </a:lnB>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r>
                        <a:rPr lang="de-DE" sz="700" b="0" i="0" u="none" strike="noStrike">
                          <a:solidFill>
                            <a:srgbClr val="000000"/>
                          </a:solidFill>
                          <a:latin typeface="Calibri"/>
                        </a:rPr>
                        <a:t>2.170,77</a:t>
                      </a:r>
                    </a:p>
                  </a:txBody>
                  <a:tcPr marL="2146" marR="2146" marT="2146"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r>
                        <a:rPr lang="de-DE" sz="700" b="0" i="0" u="none" strike="noStrike">
                          <a:solidFill>
                            <a:srgbClr val="000000"/>
                          </a:solidFill>
                          <a:latin typeface="Calibri"/>
                        </a:rPr>
                        <a:t>956,50</a:t>
                      </a:r>
                    </a:p>
                  </a:txBody>
                  <a:tcPr marL="2146" marR="2146" marT="2146" marB="0" anchor="b">
                    <a:lnL>
                      <a:noFill/>
                    </a:lnL>
                    <a:lnR>
                      <a:noFill/>
                    </a:lnR>
                    <a:lnT>
                      <a:noFill/>
                    </a:lnT>
                    <a:lnB>
                      <a:noFill/>
                    </a:lnB>
                  </a:tcPr>
                </a:tc>
              </a:tr>
              <a:tr h="65829">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gridSpan="3">
                  <a:txBody>
                    <a:bodyPr/>
                    <a:lstStyle/>
                    <a:p>
                      <a:pPr algn="l" fontAlgn="b"/>
                      <a:r>
                        <a:rPr lang="de-DE" sz="700" b="0" i="0" u="none" strike="noStrike" dirty="0">
                          <a:solidFill>
                            <a:srgbClr val="000000"/>
                          </a:solidFill>
                          <a:latin typeface="Calibri"/>
                        </a:rPr>
                        <a:t>6820 Zeitschriften, Bücher </a:t>
                      </a:r>
                    </a:p>
                  </a:txBody>
                  <a:tcPr marL="2146" marR="2146" marT="2146" marB="0" anchor="b">
                    <a:lnL>
                      <a:noFill/>
                    </a:lnL>
                    <a:lnR>
                      <a:noFill/>
                    </a:lnR>
                    <a:lnT>
                      <a:noFill/>
                    </a:lnT>
                    <a:lnB>
                      <a:noFill/>
                    </a:lnB>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r>
                        <a:rPr lang="de-DE" sz="700" b="0" i="0" u="none" strike="noStrike">
                          <a:solidFill>
                            <a:srgbClr val="000000"/>
                          </a:solidFill>
                          <a:latin typeface="Calibri"/>
                        </a:rPr>
                        <a:t>761,77</a:t>
                      </a:r>
                    </a:p>
                  </a:txBody>
                  <a:tcPr marL="2146" marR="2146" marT="2146"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r>
                        <a:rPr lang="de-DE" sz="700" b="0" i="0" u="none" strike="noStrike">
                          <a:solidFill>
                            <a:srgbClr val="000000"/>
                          </a:solidFill>
                          <a:latin typeface="Calibri"/>
                        </a:rPr>
                        <a:t>922,95</a:t>
                      </a:r>
                    </a:p>
                  </a:txBody>
                  <a:tcPr marL="2146" marR="2146" marT="2146" marB="0" anchor="b">
                    <a:lnL>
                      <a:noFill/>
                    </a:lnL>
                    <a:lnR>
                      <a:noFill/>
                    </a:lnR>
                    <a:lnT>
                      <a:noFill/>
                    </a:lnT>
                    <a:lnB>
                      <a:noFill/>
                    </a:lnB>
                  </a:tcPr>
                </a:tc>
              </a:tr>
              <a:tr h="65829">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gridSpan="3">
                  <a:txBody>
                    <a:bodyPr/>
                    <a:lstStyle/>
                    <a:p>
                      <a:pPr algn="l" fontAlgn="b"/>
                      <a:r>
                        <a:rPr lang="de-DE" sz="700" b="0" i="0" u="none" strike="noStrike">
                          <a:solidFill>
                            <a:srgbClr val="000000"/>
                          </a:solidFill>
                          <a:latin typeface="Calibri"/>
                        </a:rPr>
                        <a:t>6825 Rechts- und Beratungskosten</a:t>
                      </a:r>
                    </a:p>
                  </a:txBody>
                  <a:tcPr marL="2146" marR="2146" marT="2146" marB="0" anchor="b">
                    <a:lnL>
                      <a:noFill/>
                    </a:lnL>
                    <a:lnR>
                      <a:noFill/>
                    </a:lnR>
                    <a:lnT>
                      <a:noFill/>
                    </a:lnT>
                    <a:lnB>
                      <a:noFill/>
                    </a:lnB>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r>
                        <a:rPr lang="de-DE" sz="700" b="0" i="0" u="none" strike="noStrike">
                          <a:solidFill>
                            <a:srgbClr val="000000"/>
                          </a:solidFill>
                          <a:latin typeface="Calibri"/>
                        </a:rPr>
                        <a:t>103,29</a:t>
                      </a:r>
                    </a:p>
                  </a:txBody>
                  <a:tcPr marL="2146" marR="2146" marT="2146"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r>
                        <a:rPr lang="de-DE" sz="700" b="0" i="0" u="none" strike="noStrike">
                          <a:solidFill>
                            <a:srgbClr val="000000"/>
                          </a:solidFill>
                          <a:latin typeface="Calibri"/>
                        </a:rPr>
                        <a:t>1.629,48</a:t>
                      </a:r>
                    </a:p>
                  </a:txBody>
                  <a:tcPr marL="2146" marR="2146" marT="2146" marB="0" anchor="b">
                    <a:lnL>
                      <a:noFill/>
                    </a:lnL>
                    <a:lnR>
                      <a:noFill/>
                    </a:lnR>
                    <a:lnT>
                      <a:noFill/>
                    </a:lnT>
                    <a:lnB>
                      <a:noFill/>
                    </a:lnB>
                  </a:tcPr>
                </a:tc>
              </a:tr>
              <a:tr h="65829">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gridSpan="3">
                  <a:txBody>
                    <a:bodyPr/>
                    <a:lstStyle/>
                    <a:p>
                      <a:pPr algn="l" fontAlgn="b"/>
                      <a:r>
                        <a:rPr lang="de-DE" sz="700" b="0" i="0" u="none" strike="noStrike">
                          <a:solidFill>
                            <a:srgbClr val="000000"/>
                          </a:solidFill>
                          <a:latin typeface="Calibri"/>
                        </a:rPr>
                        <a:t>6827 Abschluss- und Prüfungskosten</a:t>
                      </a:r>
                    </a:p>
                  </a:txBody>
                  <a:tcPr marL="2146" marR="2146" marT="2146" marB="0" anchor="b">
                    <a:lnL>
                      <a:noFill/>
                    </a:lnL>
                    <a:lnR>
                      <a:noFill/>
                    </a:lnR>
                    <a:lnT>
                      <a:noFill/>
                    </a:lnT>
                    <a:lnB>
                      <a:noFill/>
                    </a:lnB>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r>
                        <a:rPr lang="de-DE" sz="700" b="0" i="0" u="none" strike="noStrike">
                          <a:solidFill>
                            <a:srgbClr val="000000"/>
                          </a:solidFill>
                          <a:latin typeface="Calibri"/>
                        </a:rPr>
                        <a:t>0,00</a:t>
                      </a:r>
                    </a:p>
                  </a:txBody>
                  <a:tcPr marL="2146" marR="2146" marT="2146"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r>
                        <a:rPr lang="de-DE" sz="700" b="0" i="0" u="none" strike="noStrike">
                          <a:solidFill>
                            <a:srgbClr val="000000"/>
                          </a:solidFill>
                          <a:latin typeface="Calibri"/>
                        </a:rPr>
                        <a:t>1.746,30</a:t>
                      </a:r>
                    </a:p>
                  </a:txBody>
                  <a:tcPr marL="2146" marR="2146" marT="2146" marB="0" anchor="b">
                    <a:lnL>
                      <a:noFill/>
                    </a:lnL>
                    <a:lnR>
                      <a:noFill/>
                    </a:lnR>
                    <a:lnT>
                      <a:noFill/>
                    </a:lnT>
                    <a:lnB>
                      <a:noFill/>
                    </a:lnB>
                  </a:tcPr>
                </a:tc>
              </a:tr>
              <a:tr h="65829">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gridSpan="3">
                  <a:txBody>
                    <a:bodyPr/>
                    <a:lstStyle/>
                    <a:p>
                      <a:pPr algn="l" fontAlgn="b"/>
                      <a:r>
                        <a:rPr lang="de-DE" sz="700" b="0" i="0" u="none" strike="noStrike">
                          <a:solidFill>
                            <a:srgbClr val="000000"/>
                          </a:solidFill>
                          <a:latin typeface="Calibri"/>
                        </a:rPr>
                        <a:t>6850 Sonstiger Betriebsbedarf </a:t>
                      </a:r>
                    </a:p>
                  </a:txBody>
                  <a:tcPr marL="2146" marR="2146" marT="2146" marB="0" anchor="b">
                    <a:lnL>
                      <a:noFill/>
                    </a:lnL>
                    <a:lnR>
                      <a:noFill/>
                    </a:lnR>
                    <a:lnT>
                      <a:noFill/>
                    </a:lnT>
                    <a:lnB>
                      <a:noFill/>
                    </a:lnB>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r>
                        <a:rPr lang="de-DE" sz="700" b="0" i="0" u="none" strike="noStrike">
                          <a:solidFill>
                            <a:srgbClr val="000000"/>
                          </a:solidFill>
                          <a:latin typeface="Calibri"/>
                        </a:rPr>
                        <a:t>2.212,70</a:t>
                      </a:r>
                    </a:p>
                  </a:txBody>
                  <a:tcPr marL="2146" marR="2146" marT="2146"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r>
                        <a:rPr lang="de-DE" sz="700" b="0" i="0" u="none" strike="noStrike">
                          <a:solidFill>
                            <a:srgbClr val="000000"/>
                          </a:solidFill>
                          <a:latin typeface="Calibri"/>
                        </a:rPr>
                        <a:t>1.754,39</a:t>
                      </a:r>
                    </a:p>
                  </a:txBody>
                  <a:tcPr marL="2146" marR="2146" marT="2146" marB="0" anchor="b">
                    <a:lnL>
                      <a:noFill/>
                    </a:lnL>
                    <a:lnR>
                      <a:noFill/>
                    </a:lnR>
                    <a:lnT>
                      <a:noFill/>
                    </a:lnT>
                    <a:lnB>
                      <a:noFill/>
                    </a:lnB>
                  </a:tcPr>
                </a:tc>
              </a:tr>
              <a:tr h="65829">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gridSpan="3">
                  <a:txBody>
                    <a:bodyPr/>
                    <a:lstStyle/>
                    <a:p>
                      <a:pPr algn="l" fontAlgn="b"/>
                      <a:r>
                        <a:rPr lang="de-DE" sz="700" b="0" i="0" u="none" strike="noStrike">
                          <a:solidFill>
                            <a:srgbClr val="000000"/>
                          </a:solidFill>
                          <a:latin typeface="Calibri"/>
                        </a:rPr>
                        <a:t>6855 Nebenkosten des Geldverkehrs </a:t>
                      </a:r>
                    </a:p>
                  </a:txBody>
                  <a:tcPr marL="2146" marR="2146" marT="2146" marB="0" anchor="b">
                    <a:lnL>
                      <a:noFill/>
                    </a:lnL>
                    <a:lnR>
                      <a:noFill/>
                    </a:lnR>
                    <a:lnT>
                      <a:noFill/>
                    </a:lnT>
                    <a:lnB>
                      <a:noFill/>
                    </a:lnB>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r>
                        <a:rPr lang="de-DE" sz="700" b="0" i="0" u="none" strike="noStrike">
                          <a:solidFill>
                            <a:srgbClr val="000000"/>
                          </a:solidFill>
                          <a:latin typeface="Calibri"/>
                        </a:rPr>
                        <a:t>481,22</a:t>
                      </a:r>
                    </a:p>
                  </a:txBody>
                  <a:tcPr marL="2146" marR="2146" marT="2146"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r>
                        <a:rPr lang="de-DE" sz="700" b="0" i="0" u="none" strike="noStrike">
                          <a:solidFill>
                            <a:srgbClr val="000000"/>
                          </a:solidFill>
                          <a:latin typeface="Calibri"/>
                        </a:rPr>
                        <a:t>357,54</a:t>
                      </a:r>
                    </a:p>
                  </a:txBody>
                  <a:tcPr marL="2146" marR="2146" marT="2146" marB="0" anchor="b">
                    <a:lnL>
                      <a:noFill/>
                    </a:lnL>
                    <a:lnR>
                      <a:noFill/>
                    </a:lnR>
                    <a:lnT>
                      <a:noFill/>
                    </a:lnT>
                    <a:lnB>
                      <a:noFill/>
                    </a:lnB>
                  </a:tcPr>
                </a:tc>
              </a:tr>
              <a:tr h="65829">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r>
                        <a:rPr lang="de-DE" sz="700" b="0" i="0" u="none" strike="noStrike">
                          <a:solidFill>
                            <a:srgbClr val="000000"/>
                          </a:solidFill>
                          <a:latin typeface="Calibri"/>
                        </a:rPr>
                        <a:t> </a:t>
                      </a:r>
                    </a:p>
                  </a:txBody>
                  <a:tcPr marL="2146" marR="2146" marT="2146"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r>
                        <a:rPr lang="de-DE" sz="700" b="0" i="0" u="none" strike="noStrike">
                          <a:solidFill>
                            <a:srgbClr val="000000"/>
                          </a:solidFill>
                          <a:latin typeface="Calibri"/>
                        </a:rPr>
                        <a:t> </a:t>
                      </a:r>
                    </a:p>
                  </a:txBody>
                  <a:tcPr marL="2146" marR="2146" marT="2146" marB="0" anchor="b">
                    <a:lnL>
                      <a:noFill/>
                    </a:lnL>
                    <a:lnR>
                      <a:noFill/>
                    </a:lnR>
                    <a:lnT>
                      <a:noFill/>
                    </a:lnT>
                    <a:lnB w="6350" cap="flat" cmpd="sng" algn="ctr">
                      <a:solidFill>
                        <a:srgbClr val="000000"/>
                      </a:solidFill>
                      <a:prstDash val="solid"/>
                      <a:round/>
                      <a:headEnd type="none" w="med" len="med"/>
                      <a:tailEnd type="none" w="med" len="med"/>
                    </a:lnB>
                  </a:tcPr>
                </a:tc>
              </a:tr>
              <a:tr h="65829">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146" marR="2146" marT="214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146" marR="2146" marT="2146" marB="0" anchor="b">
                    <a:lnL>
                      <a:noFill/>
                    </a:lnL>
                    <a:lnR>
                      <a:noFill/>
                    </a:lnR>
                    <a:lnT w="6350" cap="flat" cmpd="sng" algn="ctr">
                      <a:solidFill>
                        <a:srgbClr val="000000"/>
                      </a:solidFill>
                      <a:prstDash val="solid"/>
                      <a:round/>
                      <a:headEnd type="none" w="med" len="med"/>
                      <a:tailEnd type="none" w="med" len="med"/>
                    </a:lnT>
                    <a:lnB>
                      <a:noFill/>
                    </a:lnB>
                  </a:tcPr>
                </a:tc>
              </a:tr>
              <a:tr h="65829">
                <a:tc>
                  <a:txBody>
                    <a:bodyPr/>
                    <a:lstStyle/>
                    <a:p>
                      <a:pPr algn="l" fontAlgn="b"/>
                      <a:endParaRPr lang="de-DE" sz="700" b="1" i="0" u="none" strike="noStrike">
                        <a:solidFill>
                          <a:srgbClr val="000000"/>
                        </a:solidFill>
                        <a:latin typeface="Calibri"/>
                      </a:endParaRPr>
                    </a:p>
                  </a:txBody>
                  <a:tcPr marL="2146" marR="2146" marT="2146" marB="0" anchor="b">
                    <a:lnL>
                      <a:noFill/>
                    </a:lnL>
                    <a:lnR>
                      <a:noFill/>
                    </a:lnR>
                    <a:lnT>
                      <a:noFill/>
                    </a:lnT>
                    <a:lnB>
                      <a:noFill/>
                    </a:lnB>
                  </a:tcPr>
                </a:tc>
                <a:tc gridSpan="4">
                  <a:txBody>
                    <a:bodyPr/>
                    <a:lstStyle/>
                    <a:p>
                      <a:pPr algn="l" fontAlgn="b"/>
                      <a:r>
                        <a:rPr lang="de-DE" sz="700" b="1" i="0" u="none" strike="noStrike">
                          <a:solidFill>
                            <a:srgbClr val="000000"/>
                          </a:solidFill>
                          <a:latin typeface="Calibri"/>
                        </a:rPr>
                        <a:t>Summe betriebliche Aufwendungen</a:t>
                      </a:r>
                    </a:p>
                  </a:txBody>
                  <a:tcPr marL="2146" marR="2146" marT="2146" marB="0" anchor="b">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b"/>
                      <a:endParaRPr lang="de-DE" sz="700" b="1"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r>
                        <a:rPr lang="de-DE" sz="700" b="1" i="0" u="none" strike="noStrike">
                          <a:solidFill>
                            <a:srgbClr val="000000"/>
                          </a:solidFill>
                          <a:latin typeface="Calibri"/>
                        </a:rPr>
                        <a:t>28.229,31</a:t>
                      </a:r>
                    </a:p>
                  </a:txBody>
                  <a:tcPr marL="2146" marR="2146" marT="2146" marB="0" anchor="b">
                    <a:lnL>
                      <a:noFill/>
                    </a:lnL>
                    <a:lnR>
                      <a:noFill/>
                    </a:lnR>
                    <a:lnT>
                      <a:noFill/>
                    </a:lnT>
                    <a:lnB>
                      <a:noFill/>
                    </a:lnB>
                  </a:tcPr>
                </a:tc>
                <a:tc>
                  <a:txBody>
                    <a:bodyPr/>
                    <a:lstStyle/>
                    <a:p>
                      <a:pPr algn="r" fontAlgn="b"/>
                      <a:endParaRPr lang="de-DE" sz="700" b="1"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r>
                        <a:rPr lang="de-DE" sz="700" b="1" i="0" u="none" strike="noStrike">
                          <a:solidFill>
                            <a:srgbClr val="000000"/>
                          </a:solidFill>
                          <a:latin typeface="Calibri"/>
                        </a:rPr>
                        <a:t>45.394,29</a:t>
                      </a:r>
                    </a:p>
                  </a:txBody>
                  <a:tcPr marL="2146" marR="2146" marT="2146" marB="0" anchor="b">
                    <a:lnL>
                      <a:noFill/>
                    </a:lnL>
                    <a:lnR>
                      <a:noFill/>
                    </a:lnR>
                    <a:lnT>
                      <a:noFill/>
                    </a:lnT>
                    <a:lnB>
                      <a:noFill/>
                    </a:lnB>
                  </a:tcPr>
                </a:tc>
              </a:tr>
              <a:tr h="65829">
                <a:tc>
                  <a:txBody>
                    <a:bodyPr/>
                    <a:lstStyle/>
                    <a:p>
                      <a:pPr algn="l" fontAlgn="b"/>
                      <a:endParaRPr lang="de-DE" sz="700" b="1"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endParaRPr lang="de-DE" sz="700" b="1"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endParaRPr lang="de-DE" sz="700" b="1"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endParaRPr lang="de-DE" sz="700" b="1" i="0" u="none" strike="noStrike">
                        <a:solidFill>
                          <a:srgbClr val="000000"/>
                        </a:solidFill>
                        <a:latin typeface="Calibri"/>
                      </a:endParaRPr>
                    </a:p>
                  </a:txBody>
                  <a:tcPr marL="2146" marR="2146" marT="2146" marB="0" anchor="b">
                    <a:lnL>
                      <a:noFill/>
                    </a:lnL>
                    <a:lnR>
                      <a:noFill/>
                    </a:lnR>
                    <a:lnT>
                      <a:noFill/>
                    </a:lnT>
                    <a:lnB>
                      <a:noFill/>
                    </a:lnB>
                  </a:tcPr>
                </a:tc>
              </a:tr>
              <a:tr h="128707">
                <a:tc gridSpan="4">
                  <a:txBody>
                    <a:bodyPr/>
                    <a:lstStyle/>
                    <a:p>
                      <a:pPr algn="l" fontAlgn="b"/>
                      <a:r>
                        <a:rPr lang="de-DE" sz="700" b="1" i="0" u="none" strike="noStrike">
                          <a:solidFill>
                            <a:srgbClr val="000000"/>
                          </a:solidFill>
                          <a:latin typeface="Calibri"/>
                        </a:rPr>
                        <a:t>7. sonstige Zinsen und ähnliche Erträge</a:t>
                      </a:r>
                    </a:p>
                  </a:txBody>
                  <a:tcPr marL="2146" marR="2146" marT="2146" marB="0" anchor="b">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r>
              <a:tr h="65829">
                <a:tc>
                  <a:txBody>
                    <a:bodyPr/>
                    <a:lstStyle/>
                    <a:p>
                      <a:pPr algn="l" fontAlgn="b"/>
                      <a:endParaRPr lang="de-DE" sz="700" b="1"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r>
              <a:tr h="65829">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gridSpan="4">
                  <a:txBody>
                    <a:bodyPr/>
                    <a:lstStyle/>
                    <a:p>
                      <a:pPr algn="l" fontAlgn="b"/>
                      <a:r>
                        <a:rPr lang="de-DE" sz="700" b="0" i="0" u="none" strike="noStrike">
                          <a:solidFill>
                            <a:srgbClr val="000000"/>
                          </a:solidFill>
                          <a:latin typeface="Calibri"/>
                        </a:rPr>
                        <a:t>7100 Sonstige Zinsen und ähnliche Erträge</a:t>
                      </a:r>
                    </a:p>
                  </a:txBody>
                  <a:tcPr marL="2146" marR="2146" marT="2146" marB="0" anchor="b">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r>
                        <a:rPr lang="de-DE" sz="700" b="0" i="0" u="none" strike="noStrike">
                          <a:solidFill>
                            <a:srgbClr val="000000"/>
                          </a:solidFill>
                          <a:latin typeface="Calibri"/>
                        </a:rPr>
                        <a:t>0,00</a:t>
                      </a:r>
                    </a:p>
                  </a:txBody>
                  <a:tcPr marL="2146" marR="2146" marT="2146"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r>
                        <a:rPr lang="de-DE" sz="700" b="0" i="0" u="none" strike="noStrike">
                          <a:solidFill>
                            <a:srgbClr val="000000"/>
                          </a:solidFill>
                          <a:latin typeface="Calibri"/>
                        </a:rPr>
                        <a:t>76,25</a:t>
                      </a:r>
                    </a:p>
                  </a:txBody>
                  <a:tcPr marL="2146" marR="2146" marT="2146" marB="0" anchor="b">
                    <a:lnL>
                      <a:noFill/>
                    </a:lnL>
                    <a:lnR>
                      <a:noFill/>
                    </a:lnR>
                    <a:lnT>
                      <a:noFill/>
                    </a:lnT>
                    <a:lnB>
                      <a:noFill/>
                    </a:lnB>
                  </a:tcPr>
                </a:tc>
              </a:tr>
              <a:tr h="65829">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gridSpan="3">
                  <a:txBody>
                    <a:bodyPr/>
                    <a:lstStyle/>
                    <a:p>
                      <a:pPr algn="l" fontAlgn="b"/>
                      <a:r>
                        <a:rPr lang="de-DE" sz="700" b="0" i="0" u="none" strike="noStrike">
                          <a:solidFill>
                            <a:srgbClr val="000000"/>
                          </a:solidFill>
                          <a:latin typeface="Calibri"/>
                        </a:rPr>
                        <a:t>7120 Zinsähnliche Erträge</a:t>
                      </a:r>
                    </a:p>
                  </a:txBody>
                  <a:tcPr marL="2146" marR="2146" marT="2146" marB="0" anchor="b">
                    <a:lnL>
                      <a:noFill/>
                    </a:lnL>
                    <a:lnR>
                      <a:noFill/>
                    </a:lnR>
                    <a:lnT>
                      <a:noFill/>
                    </a:lnT>
                    <a:lnB>
                      <a:noFill/>
                    </a:lnB>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r>
                        <a:rPr lang="de-DE" sz="700" b="0" i="0" u="none" strike="noStrike">
                          <a:solidFill>
                            <a:srgbClr val="000000"/>
                          </a:solidFill>
                          <a:latin typeface="Calibri"/>
                        </a:rPr>
                        <a:t>0,00</a:t>
                      </a:r>
                    </a:p>
                  </a:txBody>
                  <a:tcPr marL="2146" marR="2146" marT="2146"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r>
                        <a:rPr lang="de-DE" sz="700" b="0" i="0" u="none" strike="noStrike">
                          <a:solidFill>
                            <a:srgbClr val="000000"/>
                          </a:solidFill>
                          <a:latin typeface="Calibri"/>
                        </a:rPr>
                        <a:t>1,11</a:t>
                      </a:r>
                    </a:p>
                  </a:txBody>
                  <a:tcPr marL="2146" marR="2146" marT="2146" marB="0" anchor="b">
                    <a:lnL>
                      <a:noFill/>
                    </a:lnL>
                    <a:lnR>
                      <a:noFill/>
                    </a:lnR>
                    <a:lnT>
                      <a:noFill/>
                    </a:lnT>
                    <a:lnB>
                      <a:noFill/>
                    </a:lnB>
                  </a:tcPr>
                </a:tc>
              </a:tr>
              <a:tr h="65829">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r>
                        <a:rPr lang="de-DE" sz="700" b="0" i="0" u="none" strike="noStrike">
                          <a:solidFill>
                            <a:srgbClr val="000000"/>
                          </a:solidFill>
                          <a:latin typeface="Calibri"/>
                        </a:rPr>
                        <a:t> </a:t>
                      </a:r>
                    </a:p>
                  </a:txBody>
                  <a:tcPr marL="2146" marR="2146" marT="2146"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r>
                        <a:rPr lang="de-DE" sz="700" b="0" i="0" u="none" strike="noStrike">
                          <a:solidFill>
                            <a:srgbClr val="000000"/>
                          </a:solidFill>
                          <a:latin typeface="Calibri"/>
                        </a:rPr>
                        <a:t> </a:t>
                      </a:r>
                    </a:p>
                  </a:txBody>
                  <a:tcPr marL="2146" marR="2146" marT="2146" marB="0" anchor="b">
                    <a:lnL>
                      <a:noFill/>
                    </a:lnL>
                    <a:lnR>
                      <a:noFill/>
                    </a:lnR>
                    <a:lnT>
                      <a:noFill/>
                    </a:lnT>
                    <a:lnB w="6350" cap="flat" cmpd="sng" algn="ctr">
                      <a:solidFill>
                        <a:srgbClr val="000000"/>
                      </a:solidFill>
                      <a:prstDash val="solid"/>
                      <a:round/>
                      <a:headEnd type="none" w="med" len="med"/>
                      <a:tailEnd type="none" w="med" len="med"/>
                    </a:lnB>
                  </a:tcPr>
                </a:tc>
              </a:tr>
              <a:tr h="65829">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146" marR="2146" marT="214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146" marR="2146" marT="2146" marB="0" anchor="b">
                    <a:lnL>
                      <a:noFill/>
                    </a:lnL>
                    <a:lnR>
                      <a:noFill/>
                    </a:lnR>
                    <a:lnT w="6350" cap="flat" cmpd="sng" algn="ctr">
                      <a:solidFill>
                        <a:srgbClr val="000000"/>
                      </a:solidFill>
                      <a:prstDash val="solid"/>
                      <a:round/>
                      <a:headEnd type="none" w="med" len="med"/>
                      <a:tailEnd type="none" w="med" len="med"/>
                    </a:lnT>
                    <a:lnB>
                      <a:noFill/>
                    </a:lnB>
                  </a:tcPr>
                </a:tc>
              </a:tr>
              <a:tr h="65829">
                <a:tc>
                  <a:txBody>
                    <a:bodyPr/>
                    <a:lstStyle/>
                    <a:p>
                      <a:pPr algn="l" fontAlgn="b"/>
                      <a:endParaRPr lang="de-DE" sz="700" b="1"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r>
                        <a:rPr lang="de-DE" sz="700" b="1" i="0" u="none" strike="noStrike">
                          <a:solidFill>
                            <a:srgbClr val="000000"/>
                          </a:solidFill>
                          <a:latin typeface="Calibri"/>
                        </a:rPr>
                        <a:t>0,00</a:t>
                      </a:r>
                    </a:p>
                  </a:txBody>
                  <a:tcPr marL="2146" marR="2146" marT="2146" marB="0" anchor="b">
                    <a:lnL>
                      <a:noFill/>
                    </a:lnL>
                    <a:lnR>
                      <a:noFill/>
                    </a:lnR>
                    <a:lnT>
                      <a:noFill/>
                    </a:lnT>
                    <a:lnB>
                      <a:noFill/>
                    </a:lnB>
                  </a:tcPr>
                </a:tc>
                <a:tc>
                  <a:txBody>
                    <a:bodyPr/>
                    <a:lstStyle/>
                    <a:p>
                      <a:pPr algn="r" fontAlgn="b"/>
                      <a:endParaRPr lang="de-DE" sz="700" b="1"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r>
                        <a:rPr lang="de-DE" sz="700" b="1" i="0" u="none" strike="noStrike">
                          <a:solidFill>
                            <a:srgbClr val="000000"/>
                          </a:solidFill>
                          <a:latin typeface="Calibri"/>
                        </a:rPr>
                        <a:t>77,36</a:t>
                      </a:r>
                    </a:p>
                  </a:txBody>
                  <a:tcPr marL="2146" marR="2146" marT="2146" marB="0" anchor="b">
                    <a:lnL>
                      <a:noFill/>
                    </a:lnL>
                    <a:lnR>
                      <a:noFill/>
                    </a:lnR>
                    <a:lnT>
                      <a:noFill/>
                    </a:lnT>
                    <a:lnB>
                      <a:noFill/>
                    </a:lnB>
                  </a:tcPr>
                </a:tc>
              </a:tr>
              <a:tr h="65829">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r>
              <a:tr h="65829">
                <a:tc gridSpan="4">
                  <a:txBody>
                    <a:bodyPr/>
                    <a:lstStyle/>
                    <a:p>
                      <a:pPr algn="l" fontAlgn="b"/>
                      <a:r>
                        <a:rPr lang="de-DE" sz="700" b="1" i="0" u="none" strike="noStrike">
                          <a:solidFill>
                            <a:srgbClr val="000000"/>
                          </a:solidFill>
                          <a:latin typeface="Calibri"/>
                        </a:rPr>
                        <a:t>8. Zinsen und ähnliche Aufwendungen</a:t>
                      </a:r>
                    </a:p>
                  </a:txBody>
                  <a:tcPr marL="2146" marR="2146" marT="2146" marB="0" anchor="b">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r>
              <a:tr h="65829">
                <a:tc>
                  <a:txBody>
                    <a:bodyPr/>
                    <a:lstStyle/>
                    <a:p>
                      <a:pPr algn="l" fontAlgn="b"/>
                      <a:endParaRPr lang="de-DE" sz="700" b="1"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r>
              <a:tr h="65829">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gridSpan="4">
                  <a:txBody>
                    <a:bodyPr/>
                    <a:lstStyle/>
                    <a:p>
                      <a:pPr algn="l" fontAlgn="b"/>
                      <a:r>
                        <a:rPr lang="de-DE" sz="700" b="0" i="0" u="none" strike="noStrike">
                          <a:solidFill>
                            <a:srgbClr val="000000"/>
                          </a:solidFill>
                          <a:latin typeface="Calibri"/>
                        </a:rPr>
                        <a:t>7300 Zinsen und ähnliche Aufwendungen</a:t>
                      </a:r>
                    </a:p>
                  </a:txBody>
                  <a:tcPr marL="2146" marR="2146" marT="2146" marB="0" anchor="b">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r>
                        <a:rPr lang="de-DE" sz="700" b="0" i="0" u="none" strike="noStrike">
                          <a:solidFill>
                            <a:srgbClr val="000000"/>
                          </a:solidFill>
                          <a:latin typeface="Calibri"/>
                        </a:rPr>
                        <a:t>0,00</a:t>
                      </a:r>
                    </a:p>
                  </a:txBody>
                  <a:tcPr marL="2146" marR="2146" marT="2146"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r>
                        <a:rPr lang="de-DE" sz="700" b="0" i="0" u="none" strike="noStrike">
                          <a:solidFill>
                            <a:srgbClr val="000000"/>
                          </a:solidFill>
                          <a:latin typeface="Calibri"/>
                        </a:rPr>
                        <a:t>91,96</a:t>
                      </a:r>
                    </a:p>
                  </a:txBody>
                  <a:tcPr marL="2146" marR="2146" marT="2146" marB="0" anchor="b">
                    <a:lnL>
                      <a:noFill/>
                    </a:lnL>
                    <a:lnR>
                      <a:noFill/>
                    </a:lnR>
                    <a:lnT>
                      <a:noFill/>
                    </a:lnT>
                    <a:lnB>
                      <a:noFill/>
                    </a:lnB>
                  </a:tcPr>
                </a:tc>
              </a:tr>
              <a:tr h="65829">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gridSpan="5">
                  <a:txBody>
                    <a:bodyPr/>
                    <a:lstStyle/>
                    <a:p>
                      <a:pPr algn="l" fontAlgn="b"/>
                      <a:r>
                        <a:rPr lang="de-DE" sz="700" b="0" i="0" u="none" strike="noStrike">
                          <a:solidFill>
                            <a:srgbClr val="000000"/>
                          </a:solidFill>
                          <a:latin typeface="Calibri"/>
                        </a:rPr>
                        <a:t>7310 Zinsaufwendungen für kurzfristige Verbindlichkeiten</a:t>
                      </a:r>
                    </a:p>
                  </a:txBody>
                  <a:tcPr marL="2146" marR="2146" marT="2146" marB="0" anchor="b">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r>
                        <a:rPr lang="de-DE" sz="700" b="0" i="0" u="none" strike="noStrike">
                          <a:solidFill>
                            <a:srgbClr val="000000"/>
                          </a:solidFill>
                          <a:latin typeface="Calibri"/>
                        </a:rPr>
                        <a:t>0,00</a:t>
                      </a:r>
                    </a:p>
                  </a:txBody>
                  <a:tcPr marL="2146" marR="2146" marT="2146"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r>
                        <a:rPr lang="de-DE" sz="700" b="0" i="0" u="none" strike="noStrike">
                          <a:solidFill>
                            <a:srgbClr val="000000"/>
                          </a:solidFill>
                          <a:latin typeface="Calibri"/>
                        </a:rPr>
                        <a:t>3,01</a:t>
                      </a:r>
                    </a:p>
                  </a:txBody>
                  <a:tcPr marL="2146" marR="2146" marT="2146" marB="0" anchor="b">
                    <a:lnL>
                      <a:noFill/>
                    </a:lnL>
                    <a:lnR>
                      <a:noFill/>
                    </a:lnR>
                    <a:lnT>
                      <a:noFill/>
                    </a:lnT>
                    <a:lnB>
                      <a:noFill/>
                    </a:lnB>
                  </a:tcPr>
                </a:tc>
              </a:tr>
              <a:tr h="65829">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gridSpan="3">
                  <a:txBody>
                    <a:bodyPr/>
                    <a:lstStyle/>
                    <a:p>
                      <a:pPr algn="l" fontAlgn="b"/>
                      <a:r>
                        <a:rPr lang="de-DE" sz="700" b="0" i="0" u="none" strike="noStrike">
                          <a:solidFill>
                            <a:srgbClr val="000000"/>
                          </a:solidFill>
                          <a:latin typeface="Calibri"/>
                        </a:rPr>
                        <a:t>7318 Zinsen auf Kontokorrentkonten</a:t>
                      </a:r>
                    </a:p>
                  </a:txBody>
                  <a:tcPr marL="2146" marR="2146" marT="2146" marB="0" anchor="b">
                    <a:lnL>
                      <a:noFill/>
                    </a:lnL>
                    <a:lnR>
                      <a:noFill/>
                    </a:lnR>
                    <a:lnT>
                      <a:noFill/>
                    </a:lnT>
                    <a:lnB>
                      <a:noFill/>
                    </a:lnB>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r>
                        <a:rPr lang="de-DE" sz="700" b="0" i="0" u="none" strike="noStrike">
                          <a:solidFill>
                            <a:srgbClr val="000000"/>
                          </a:solidFill>
                          <a:latin typeface="Calibri"/>
                        </a:rPr>
                        <a:t>178,73</a:t>
                      </a:r>
                    </a:p>
                  </a:txBody>
                  <a:tcPr marL="2146" marR="2146" marT="2146"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r>
              <a:tr h="65829">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gridSpan="3">
                  <a:txBody>
                    <a:bodyPr/>
                    <a:lstStyle/>
                    <a:p>
                      <a:pPr algn="l" fontAlgn="b"/>
                      <a:r>
                        <a:rPr lang="de-DE" sz="700" b="0" i="0" u="none" strike="noStrike">
                          <a:solidFill>
                            <a:srgbClr val="000000"/>
                          </a:solidFill>
                          <a:latin typeface="Calibri"/>
                        </a:rPr>
                        <a:t>7330 Zinsähnliche Aufwendungen</a:t>
                      </a:r>
                    </a:p>
                  </a:txBody>
                  <a:tcPr marL="2146" marR="2146" marT="2146" marB="0" anchor="b">
                    <a:lnL>
                      <a:noFill/>
                    </a:lnL>
                    <a:lnR>
                      <a:noFill/>
                    </a:lnR>
                    <a:lnT>
                      <a:noFill/>
                    </a:lnT>
                    <a:lnB>
                      <a:noFill/>
                    </a:lnB>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r>
                        <a:rPr lang="de-DE" sz="700" b="0" i="0" u="none" strike="noStrike">
                          <a:solidFill>
                            <a:srgbClr val="000000"/>
                          </a:solidFill>
                          <a:latin typeface="Calibri"/>
                        </a:rPr>
                        <a:t>0,00</a:t>
                      </a:r>
                    </a:p>
                  </a:txBody>
                  <a:tcPr marL="2146" marR="2146" marT="2146"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r>
                        <a:rPr lang="de-DE" sz="700" b="0" i="0" u="none" strike="noStrike">
                          <a:solidFill>
                            <a:srgbClr val="000000"/>
                          </a:solidFill>
                          <a:latin typeface="Calibri"/>
                        </a:rPr>
                        <a:t>64,19</a:t>
                      </a:r>
                    </a:p>
                  </a:txBody>
                  <a:tcPr marL="2146" marR="2146" marT="2146" marB="0" anchor="b">
                    <a:lnL>
                      <a:noFill/>
                    </a:lnL>
                    <a:lnR>
                      <a:noFill/>
                    </a:lnR>
                    <a:lnT>
                      <a:noFill/>
                    </a:lnT>
                    <a:lnB>
                      <a:noFill/>
                    </a:lnB>
                  </a:tcPr>
                </a:tc>
              </a:tr>
              <a:tr h="65829">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r>
                        <a:rPr lang="de-DE" sz="700" b="0" i="0" u="none" strike="noStrike">
                          <a:solidFill>
                            <a:srgbClr val="000000"/>
                          </a:solidFill>
                          <a:latin typeface="Calibri"/>
                        </a:rPr>
                        <a:t> </a:t>
                      </a:r>
                    </a:p>
                  </a:txBody>
                  <a:tcPr marL="2146" marR="2146" marT="2146"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r>
                        <a:rPr lang="de-DE" sz="700" b="0" i="0" u="none" strike="noStrike">
                          <a:solidFill>
                            <a:srgbClr val="000000"/>
                          </a:solidFill>
                          <a:latin typeface="Calibri"/>
                        </a:rPr>
                        <a:t> </a:t>
                      </a:r>
                    </a:p>
                  </a:txBody>
                  <a:tcPr marL="2146" marR="2146" marT="2146" marB="0" anchor="b">
                    <a:lnL>
                      <a:noFill/>
                    </a:lnL>
                    <a:lnR>
                      <a:noFill/>
                    </a:lnR>
                    <a:lnT>
                      <a:noFill/>
                    </a:lnT>
                    <a:lnB w="6350" cap="flat" cmpd="sng" algn="ctr">
                      <a:solidFill>
                        <a:srgbClr val="000000"/>
                      </a:solidFill>
                      <a:prstDash val="solid"/>
                      <a:round/>
                      <a:headEnd type="none" w="med" len="med"/>
                      <a:tailEnd type="none" w="med" len="med"/>
                    </a:lnB>
                  </a:tcPr>
                </a:tc>
              </a:tr>
              <a:tr h="65829">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146" marR="2146" marT="214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146" marR="2146" marT="2146" marB="0" anchor="b">
                    <a:lnL>
                      <a:noFill/>
                    </a:lnL>
                    <a:lnR>
                      <a:noFill/>
                    </a:lnR>
                    <a:lnT w="6350" cap="flat" cmpd="sng" algn="ctr">
                      <a:solidFill>
                        <a:srgbClr val="000000"/>
                      </a:solidFill>
                      <a:prstDash val="solid"/>
                      <a:round/>
                      <a:headEnd type="none" w="med" len="med"/>
                      <a:tailEnd type="none" w="med" len="med"/>
                    </a:lnT>
                    <a:lnB>
                      <a:noFill/>
                    </a:lnB>
                  </a:tcPr>
                </a:tc>
              </a:tr>
              <a:tr h="65829">
                <a:tc>
                  <a:txBody>
                    <a:bodyPr/>
                    <a:lstStyle/>
                    <a:p>
                      <a:pPr algn="l" fontAlgn="b"/>
                      <a:endParaRPr lang="de-DE" sz="700" b="1"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r>
                        <a:rPr lang="de-DE" sz="700" b="1" i="0" u="none" strike="noStrike">
                          <a:solidFill>
                            <a:srgbClr val="000000"/>
                          </a:solidFill>
                          <a:latin typeface="Calibri"/>
                        </a:rPr>
                        <a:t>178,73</a:t>
                      </a:r>
                    </a:p>
                  </a:txBody>
                  <a:tcPr marL="2146" marR="2146" marT="2146" marB="0" anchor="b">
                    <a:lnL>
                      <a:noFill/>
                    </a:lnL>
                    <a:lnR>
                      <a:noFill/>
                    </a:lnR>
                    <a:lnT>
                      <a:noFill/>
                    </a:lnT>
                    <a:lnB>
                      <a:noFill/>
                    </a:lnB>
                  </a:tcPr>
                </a:tc>
                <a:tc>
                  <a:txBody>
                    <a:bodyPr/>
                    <a:lstStyle/>
                    <a:p>
                      <a:pPr algn="r" fontAlgn="b"/>
                      <a:endParaRPr lang="de-DE" sz="700" b="1"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r>
                        <a:rPr lang="de-DE" sz="700" b="1" i="0" u="none" strike="noStrike">
                          <a:solidFill>
                            <a:srgbClr val="000000"/>
                          </a:solidFill>
                          <a:latin typeface="Calibri"/>
                        </a:rPr>
                        <a:t>159,16</a:t>
                      </a:r>
                    </a:p>
                  </a:txBody>
                  <a:tcPr marL="2146" marR="2146" marT="2146" marB="0" anchor="b">
                    <a:lnL>
                      <a:noFill/>
                    </a:lnL>
                    <a:lnR>
                      <a:noFill/>
                    </a:lnR>
                    <a:lnT>
                      <a:noFill/>
                    </a:lnT>
                    <a:lnB>
                      <a:noFill/>
                    </a:lnB>
                  </a:tcPr>
                </a:tc>
              </a:tr>
              <a:tr h="65829">
                <a:tc>
                  <a:txBody>
                    <a:bodyPr/>
                    <a:lstStyle/>
                    <a:p>
                      <a:pPr algn="l" fontAlgn="b"/>
                      <a:endParaRPr lang="de-DE" sz="700" b="1"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endParaRPr lang="de-DE" sz="700" b="1"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endParaRPr lang="de-DE" sz="700" b="1"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endParaRPr lang="de-DE" sz="700" b="1" i="0" u="none" strike="noStrike">
                        <a:solidFill>
                          <a:srgbClr val="000000"/>
                        </a:solidFill>
                        <a:latin typeface="Calibri"/>
                      </a:endParaRPr>
                    </a:p>
                  </a:txBody>
                  <a:tcPr marL="2146" marR="2146" marT="2146" marB="0" anchor="b">
                    <a:lnL>
                      <a:noFill/>
                    </a:lnL>
                    <a:lnR>
                      <a:noFill/>
                    </a:lnR>
                    <a:lnT>
                      <a:noFill/>
                    </a:lnT>
                    <a:lnB>
                      <a:noFill/>
                    </a:lnB>
                  </a:tcPr>
                </a:tc>
              </a:tr>
              <a:tr h="65829">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r>
              <a:tr h="65829">
                <a:tc gridSpan="5">
                  <a:txBody>
                    <a:bodyPr/>
                    <a:lstStyle/>
                    <a:p>
                      <a:pPr algn="l" fontAlgn="b"/>
                      <a:r>
                        <a:rPr lang="de-DE" sz="700" b="1" i="0" u="none" strike="noStrike">
                          <a:solidFill>
                            <a:srgbClr val="000000"/>
                          </a:solidFill>
                          <a:latin typeface="Calibri"/>
                        </a:rPr>
                        <a:t>9. Ergebnis der gewöhnlichen Geschäftstätigkeit</a:t>
                      </a:r>
                    </a:p>
                  </a:txBody>
                  <a:tcPr marL="2146" marR="2146" marT="2146" marB="0" anchor="b">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r>
                        <a:rPr lang="de-DE" sz="700" b="1" i="0" u="none" strike="noStrike">
                          <a:solidFill>
                            <a:srgbClr val="000000"/>
                          </a:solidFill>
                          <a:latin typeface="Calibri"/>
                        </a:rPr>
                        <a:t>-1.563,43</a:t>
                      </a:r>
                    </a:p>
                  </a:txBody>
                  <a:tcPr marL="2146" marR="2146" marT="2146" marB="0" anchor="b">
                    <a:lnL>
                      <a:noFill/>
                    </a:lnL>
                    <a:lnR>
                      <a:noFill/>
                    </a:lnR>
                    <a:lnT>
                      <a:noFill/>
                    </a:lnT>
                    <a:lnB>
                      <a:noFill/>
                    </a:lnB>
                  </a:tcPr>
                </a:tc>
                <a:tc>
                  <a:txBody>
                    <a:bodyPr/>
                    <a:lstStyle/>
                    <a:p>
                      <a:pPr algn="r" fontAlgn="b"/>
                      <a:endParaRPr lang="de-DE" sz="700" b="1"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r>
                        <a:rPr lang="de-DE" sz="700" b="1" i="0" u="none" strike="noStrike">
                          <a:solidFill>
                            <a:srgbClr val="000000"/>
                          </a:solidFill>
                          <a:latin typeface="Calibri"/>
                        </a:rPr>
                        <a:t>16.581,42</a:t>
                      </a:r>
                    </a:p>
                  </a:txBody>
                  <a:tcPr marL="2146" marR="2146" marT="2146" marB="0" anchor="b">
                    <a:lnL>
                      <a:noFill/>
                    </a:lnL>
                    <a:lnR>
                      <a:noFill/>
                    </a:lnR>
                    <a:lnT>
                      <a:noFill/>
                    </a:lnT>
                    <a:lnB>
                      <a:noFill/>
                    </a:lnB>
                  </a:tcPr>
                </a:tc>
              </a:tr>
              <a:tr h="65829">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r>
              <a:tr h="65829">
                <a:tc gridSpan="3">
                  <a:txBody>
                    <a:bodyPr/>
                    <a:lstStyle/>
                    <a:p>
                      <a:pPr algn="l" fontAlgn="b"/>
                      <a:r>
                        <a:rPr lang="de-DE" sz="700" b="1" i="0" u="none" strike="noStrike">
                          <a:solidFill>
                            <a:srgbClr val="000000"/>
                          </a:solidFill>
                          <a:latin typeface="Calibri"/>
                        </a:rPr>
                        <a:t>10. sonstige Steuern</a:t>
                      </a:r>
                    </a:p>
                  </a:txBody>
                  <a:tcPr marL="2146" marR="2146" marT="2146" marB="0" anchor="b">
                    <a:lnL>
                      <a:noFill/>
                    </a:lnL>
                    <a:lnR>
                      <a:noFill/>
                    </a:lnR>
                    <a:lnT>
                      <a:noFill/>
                    </a:lnT>
                    <a:lnB>
                      <a:noFill/>
                    </a:lnB>
                  </a:tcPr>
                </a:tc>
                <a:tc hMerge="1">
                  <a:txBody>
                    <a:bodyPr/>
                    <a:lstStyle/>
                    <a:p>
                      <a:endParaRPr lang="de-DE"/>
                    </a:p>
                  </a:txBody>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r>
              <a:tr h="65829">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gridSpan="2">
                  <a:txBody>
                    <a:bodyPr/>
                    <a:lstStyle/>
                    <a:p>
                      <a:pPr algn="l" fontAlgn="b"/>
                      <a:r>
                        <a:rPr lang="de-DE" sz="700" b="0" i="0" u="none" strike="noStrike">
                          <a:solidFill>
                            <a:srgbClr val="000000"/>
                          </a:solidFill>
                          <a:latin typeface="Calibri"/>
                        </a:rPr>
                        <a:t>7685 Kfz-Steuer</a:t>
                      </a:r>
                    </a:p>
                  </a:txBody>
                  <a:tcPr marL="2146" marR="2146" marT="2146" marB="0" anchor="b">
                    <a:lnL>
                      <a:noFill/>
                    </a:lnL>
                    <a:lnR>
                      <a:noFill/>
                    </a:lnR>
                    <a:lnT>
                      <a:noFill/>
                    </a:lnT>
                    <a:lnB>
                      <a:noFill/>
                    </a:lnB>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r>
                        <a:rPr lang="de-DE" sz="700" b="1" i="0" u="none" strike="noStrike">
                          <a:solidFill>
                            <a:srgbClr val="000000"/>
                          </a:solidFill>
                          <a:latin typeface="Calibri"/>
                        </a:rPr>
                        <a:t>555,00</a:t>
                      </a:r>
                    </a:p>
                  </a:txBody>
                  <a:tcPr marL="2146" marR="2146" marT="2146" marB="0" anchor="b">
                    <a:lnL>
                      <a:noFill/>
                    </a:lnL>
                    <a:lnR>
                      <a:noFill/>
                    </a:lnR>
                    <a:lnT>
                      <a:noFill/>
                    </a:lnT>
                    <a:lnB>
                      <a:noFill/>
                    </a:lnB>
                  </a:tcPr>
                </a:tc>
                <a:tc>
                  <a:txBody>
                    <a:bodyPr/>
                    <a:lstStyle/>
                    <a:p>
                      <a:pPr algn="r" fontAlgn="b"/>
                      <a:endParaRPr lang="de-DE" sz="700" b="1"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r>
                        <a:rPr lang="de-DE" sz="700" b="1" i="0" u="none" strike="noStrike">
                          <a:solidFill>
                            <a:srgbClr val="000000"/>
                          </a:solidFill>
                          <a:latin typeface="Calibri"/>
                        </a:rPr>
                        <a:t>881,00</a:t>
                      </a:r>
                    </a:p>
                  </a:txBody>
                  <a:tcPr marL="2146" marR="2146" marT="2146" marB="0" anchor="b">
                    <a:lnL>
                      <a:noFill/>
                    </a:lnL>
                    <a:lnR>
                      <a:noFill/>
                    </a:lnR>
                    <a:lnT>
                      <a:noFill/>
                    </a:lnT>
                    <a:lnB>
                      <a:noFill/>
                    </a:lnB>
                  </a:tcPr>
                </a:tc>
              </a:tr>
              <a:tr h="65829">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r>
              <a:tr h="65829">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r>
                        <a:rPr lang="de-DE" sz="700" b="0" i="0" u="none" strike="noStrike">
                          <a:solidFill>
                            <a:srgbClr val="000000"/>
                          </a:solidFill>
                          <a:latin typeface="Calibri"/>
                        </a:rPr>
                        <a:t> </a:t>
                      </a:r>
                    </a:p>
                  </a:txBody>
                  <a:tcPr marL="2146" marR="2146" marT="2146"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r>
                        <a:rPr lang="de-DE" sz="700" b="0" i="0" u="none" strike="noStrike">
                          <a:solidFill>
                            <a:srgbClr val="000000"/>
                          </a:solidFill>
                          <a:latin typeface="Calibri"/>
                        </a:rPr>
                        <a:t> </a:t>
                      </a:r>
                    </a:p>
                  </a:txBody>
                  <a:tcPr marL="2146" marR="2146" marT="2146" marB="0" anchor="b">
                    <a:lnL>
                      <a:noFill/>
                    </a:lnL>
                    <a:lnR>
                      <a:noFill/>
                    </a:lnR>
                    <a:lnT>
                      <a:noFill/>
                    </a:lnT>
                    <a:lnB w="6350" cap="flat" cmpd="sng" algn="ctr">
                      <a:solidFill>
                        <a:srgbClr val="000000"/>
                      </a:solidFill>
                      <a:prstDash val="solid"/>
                      <a:round/>
                      <a:headEnd type="none" w="med" len="med"/>
                      <a:tailEnd type="none" w="med" len="med"/>
                    </a:lnB>
                  </a:tcPr>
                </a:tc>
              </a:tr>
              <a:tr h="65829">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146" marR="2146" marT="214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146" marR="2146" marT="2146" marB="0" anchor="b">
                    <a:lnL>
                      <a:noFill/>
                    </a:lnL>
                    <a:lnR>
                      <a:noFill/>
                    </a:lnR>
                    <a:lnT w="6350" cap="flat" cmpd="sng" algn="ctr">
                      <a:solidFill>
                        <a:srgbClr val="000000"/>
                      </a:solidFill>
                      <a:prstDash val="solid"/>
                      <a:round/>
                      <a:headEnd type="none" w="med" len="med"/>
                      <a:tailEnd type="none" w="med" len="med"/>
                    </a:lnT>
                    <a:lnB>
                      <a:noFill/>
                    </a:lnB>
                  </a:tcPr>
                </a:tc>
              </a:tr>
              <a:tr h="128707">
                <a:tc gridSpan="4">
                  <a:txBody>
                    <a:bodyPr/>
                    <a:lstStyle/>
                    <a:p>
                      <a:pPr algn="l" fontAlgn="b"/>
                      <a:r>
                        <a:rPr lang="de-DE" sz="700" b="1" i="0" u="none" strike="noStrike">
                          <a:solidFill>
                            <a:srgbClr val="000000"/>
                          </a:solidFill>
                          <a:latin typeface="Calibri"/>
                        </a:rPr>
                        <a:t>11. Jahresüberschuss/Jahresfehlbetrag</a:t>
                      </a:r>
                    </a:p>
                  </a:txBody>
                  <a:tcPr marL="2146" marR="2146" marT="2146" marB="0" anchor="b">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b"/>
                      <a:endParaRPr lang="de-DE" sz="700" b="1"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r>
                        <a:rPr lang="de-DE" sz="700" b="1" i="0" u="none" strike="noStrike">
                          <a:solidFill>
                            <a:srgbClr val="000000"/>
                          </a:solidFill>
                          <a:latin typeface="Calibri"/>
                        </a:rPr>
                        <a:t>-2.118,43</a:t>
                      </a:r>
                    </a:p>
                  </a:txBody>
                  <a:tcPr marL="2146" marR="2146" marT="2146" marB="0" anchor="b">
                    <a:lnL>
                      <a:noFill/>
                    </a:lnL>
                    <a:lnR>
                      <a:noFill/>
                    </a:lnR>
                    <a:lnT>
                      <a:noFill/>
                    </a:lnT>
                    <a:lnB>
                      <a:noFill/>
                    </a:lnB>
                  </a:tcPr>
                </a:tc>
                <a:tc>
                  <a:txBody>
                    <a:bodyPr/>
                    <a:lstStyle/>
                    <a:p>
                      <a:pPr algn="r" fontAlgn="b"/>
                      <a:endParaRPr lang="de-DE" sz="700" b="1"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r>
                        <a:rPr lang="de-DE" sz="700" b="1" i="0" u="none" strike="noStrike">
                          <a:solidFill>
                            <a:srgbClr val="000000"/>
                          </a:solidFill>
                          <a:latin typeface="Calibri"/>
                        </a:rPr>
                        <a:t>15.700,42</a:t>
                      </a:r>
                    </a:p>
                  </a:txBody>
                  <a:tcPr marL="2146" marR="2146" marT="2146" marB="0" anchor="b">
                    <a:lnL>
                      <a:noFill/>
                    </a:lnL>
                    <a:lnR>
                      <a:noFill/>
                    </a:lnR>
                    <a:lnT>
                      <a:noFill/>
                    </a:lnT>
                    <a:lnB>
                      <a:noFill/>
                    </a:lnB>
                  </a:tcPr>
                </a:tc>
              </a:tr>
              <a:tr h="65829">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r>
                        <a:rPr lang="de-DE" sz="700" b="0" i="0" u="none" strike="noStrike">
                          <a:solidFill>
                            <a:srgbClr val="000000"/>
                          </a:solidFill>
                          <a:latin typeface="Calibri"/>
                        </a:rPr>
                        <a:t> </a:t>
                      </a:r>
                    </a:p>
                  </a:txBody>
                  <a:tcPr marL="2146" marR="2146" marT="2146"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r"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r>
                        <a:rPr lang="de-DE" sz="700" b="0" i="0" u="none" strike="noStrike">
                          <a:solidFill>
                            <a:srgbClr val="000000"/>
                          </a:solidFill>
                          <a:latin typeface="Calibri"/>
                        </a:rPr>
                        <a:t> </a:t>
                      </a:r>
                    </a:p>
                  </a:txBody>
                  <a:tcPr marL="2146" marR="2146" marT="2146" marB="0" anchor="b">
                    <a:lnL>
                      <a:noFill/>
                    </a:lnL>
                    <a:lnR>
                      <a:noFill/>
                    </a:lnR>
                    <a:lnT>
                      <a:noFill/>
                    </a:lnT>
                    <a:lnB w="25400" cap="flat" cmpd="dbl" algn="ctr">
                      <a:solidFill>
                        <a:srgbClr val="000000"/>
                      </a:solidFill>
                      <a:prstDash val="solid"/>
                      <a:round/>
                      <a:headEnd type="none" w="med" len="med"/>
                      <a:tailEnd type="none" w="med" len="med"/>
                    </a:lnB>
                  </a:tcPr>
                </a:tc>
              </a:tr>
              <a:tr h="65829">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146" marR="2146" marT="2146"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r"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146" marR="2146" marT="2146" marB="0" anchor="b">
                    <a:lnL>
                      <a:noFill/>
                    </a:lnL>
                    <a:lnR>
                      <a:noFill/>
                    </a:lnR>
                    <a:lnT w="25400" cap="flat" cmpd="dbl" algn="ctr">
                      <a:solidFill>
                        <a:srgbClr val="000000"/>
                      </a:solidFill>
                      <a:prstDash val="solid"/>
                      <a:round/>
                      <a:headEnd type="none" w="med" len="med"/>
                      <a:tailEnd type="none" w="med" len="med"/>
                    </a:lnT>
                    <a:lnB>
                      <a:noFill/>
                    </a:lnB>
                  </a:tcPr>
                </a:tc>
              </a:tr>
              <a:tr h="65829">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r>
              <a:tr h="65829">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r>
              <a:tr h="65829">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2146" marR="2146" marT="2146" marB="0" anchor="b">
                    <a:lnL>
                      <a:noFill/>
                    </a:lnL>
                    <a:lnR>
                      <a:noFill/>
                    </a:lnR>
                    <a:lnT>
                      <a:noFill/>
                    </a:lnT>
                    <a:lnB>
                      <a:noFill/>
                    </a:lnB>
                  </a:tcPr>
                </a:tc>
                <a:tc>
                  <a:txBody>
                    <a:bodyPr/>
                    <a:lstStyle/>
                    <a:p>
                      <a:pPr algn="r" fontAlgn="b"/>
                      <a:endParaRPr lang="de-DE" sz="700" b="0" i="0" u="none" strike="noStrike" dirty="0">
                        <a:solidFill>
                          <a:srgbClr val="000000"/>
                        </a:solidFill>
                        <a:latin typeface="Calibri"/>
                      </a:endParaRPr>
                    </a:p>
                  </a:txBody>
                  <a:tcPr marL="2146" marR="2146" marT="2146" marB="0" anchor="b">
                    <a:lnL>
                      <a:noFill/>
                    </a:lnL>
                    <a:lnR>
                      <a:noFill/>
                    </a:lnR>
                    <a:lnT>
                      <a:noFill/>
                    </a:lnT>
                    <a:lnB>
                      <a:noFill/>
                    </a:lnB>
                  </a:tcPr>
                </a:tc>
              </a:tr>
            </a:tbl>
          </a:graphicData>
        </a:graphic>
      </p:graphicFrame>
      <p:graphicFrame>
        <p:nvGraphicFramePr>
          <p:cNvPr id="9" name="Tabelle 8"/>
          <p:cNvGraphicFramePr>
            <a:graphicFrameLocks noGrp="1"/>
          </p:cNvGraphicFramePr>
          <p:nvPr/>
        </p:nvGraphicFramePr>
        <p:xfrm>
          <a:off x="917575" y="500063"/>
          <a:ext cx="5643600" cy="1214445"/>
        </p:xfrm>
        <a:graphic>
          <a:graphicData uri="http://schemas.openxmlformats.org/drawingml/2006/table">
            <a:tbl>
              <a:tblPr/>
              <a:tblGrid>
                <a:gridCol w="466413"/>
                <a:gridCol w="272074"/>
                <a:gridCol w="466413"/>
                <a:gridCol w="466413"/>
                <a:gridCol w="466413"/>
                <a:gridCol w="466413"/>
                <a:gridCol w="466413"/>
                <a:gridCol w="466413"/>
                <a:gridCol w="466413"/>
                <a:gridCol w="233207"/>
                <a:gridCol w="598564"/>
                <a:gridCol w="233207"/>
                <a:gridCol w="575244"/>
              </a:tblGrid>
              <a:tr h="247387">
                <a:tc>
                  <a:txBody>
                    <a:bodyPr/>
                    <a:lstStyle/>
                    <a:p>
                      <a:pPr algn="l" fontAlgn="b"/>
                      <a:r>
                        <a:rPr lang="de-DE" sz="700" b="0" i="0" u="none" strike="noStrike" dirty="0" err="1">
                          <a:solidFill>
                            <a:srgbClr val="000000"/>
                          </a:solidFill>
                          <a:latin typeface="Calibri"/>
                        </a:rPr>
                        <a:t>GuV</a:t>
                      </a:r>
                      <a:endParaRPr lang="de-DE" sz="700" b="0" i="0" u="none" strike="noStrike" dirty="0">
                        <a:solidFill>
                          <a:srgbClr val="000000"/>
                        </a:solidFill>
                        <a:latin typeface="Calibri"/>
                      </a:endParaRPr>
                    </a:p>
                  </a:txBody>
                  <a:tcPr marL="4723" marR="4723" marT="4723"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4723" marR="4723" marT="4723" marB="0" anchor="b">
                    <a:lnL>
                      <a:noFill/>
                    </a:lnL>
                    <a:lnR>
                      <a:noFill/>
                    </a:lnR>
                    <a:lnT>
                      <a:noFill/>
                    </a:lnT>
                    <a:lnB>
                      <a:noFill/>
                    </a:lnB>
                  </a:tcPr>
                </a:tc>
                <a:tc>
                  <a:txBody>
                    <a:bodyPr/>
                    <a:lstStyle/>
                    <a:p>
                      <a:pPr algn="l" fontAlgn="b"/>
                      <a:endParaRPr lang="de-DE" sz="700" b="0" i="0" u="none" strike="noStrike" dirty="0">
                        <a:solidFill>
                          <a:srgbClr val="000000"/>
                        </a:solidFill>
                        <a:latin typeface="Calibri"/>
                      </a:endParaRPr>
                    </a:p>
                  </a:txBody>
                  <a:tcPr marL="4723" marR="4723" marT="4723"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4723" marR="4723" marT="4723"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4723" marR="4723" marT="4723"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4723" marR="4723" marT="4723"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4723" marR="4723" marT="4723"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4723" marR="4723" marT="4723"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4723" marR="4723" marT="4723"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4723" marR="4723" marT="4723"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4723" marR="4723" marT="4723"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4723" marR="4723" marT="4723"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4723" marR="4723" marT="4723" marB="0" anchor="b">
                    <a:lnL>
                      <a:noFill/>
                    </a:lnL>
                    <a:lnR>
                      <a:noFill/>
                    </a:lnR>
                    <a:lnT>
                      <a:noFill/>
                    </a:lnT>
                    <a:lnB>
                      <a:noFill/>
                    </a:lnB>
                  </a:tcPr>
                </a:tc>
              </a:tr>
              <a:tr h="247387">
                <a:tc>
                  <a:txBody>
                    <a:bodyPr/>
                    <a:lstStyle/>
                    <a:p>
                      <a:pPr algn="l" fontAlgn="b"/>
                      <a:endParaRPr lang="de-DE" sz="700" b="0" i="0" u="none" strike="noStrike">
                        <a:solidFill>
                          <a:srgbClr val="000000"/>
                        </a:solidFill>
                        <a:latin typeface="Calibri"/>
                      </a:endParaRPr>
                    </a:p>
                  </a:txBody>
                  <a:tcPr marL="4723" marR="4723" marT="4723"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4723" marR="4723" marT="4723"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4723" marR="4723" marT="4723"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4723" marR="4723" marT="4723"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4723" marR="4723" marT="4723"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4723" marR="4723" marT="4723"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4723" marR="4723" marT="4723"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4723" marR="4723" marT="4723"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4723" marR="4723" marT="4723"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4723" marR="4723" marT="4723" marB="0" anchor="b">
                    <a:lnL>
                      <a:noFill/>
                    </a:lnL>
                    <a:lnR>
                      <a:noFill/>
                    </a:lnR>
                    <a:lnT>
                      <a:noFill/>
                    </a:lnT>
                    <a:lnB>
                      <a:noFill/>
                    </a:lnB>
                  </a:tcPr>
                </a:tc>
                <a:tc>
                  <a:txBody>
                    <a:bodyPr/>
                    <a:lstStyle/>
                    <a:p>
                      <a:pPr algn="r" fontAlgn="b"/>
                      <a:r>
                        <a:rPr lang="de-DE" sz="700" b="0" i="0" u="none" strike="noStrike" dirty="0">
                          <a:solidFill>
                            <a:srgbClr val="000000"/>
                          </a:solidFill>
                          <a:latin typeface="Calibri"/>
                        </a:rPr>
                        <a:t>Geschäftsjahr</a:t>
                      </a:r>
                    </a:p>
                  </a:txBody>
                  <a:tcPr marL="4723" marR="4723" marT="4723"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4723" marR="4723" marT="4723" marB="0" anchor="b">
                    <a:lnL>
                      <a:noFill/>
                    </a:lnL>
                    <a:lnR>
                      <a:noFill/>
                    </a:lnR>
                    <a:lnT>
                      <a:noFill/>
                    </a:lnT>
                    <a:lnB>
                      <a:noFill/>
                    </a:lnB>
                  </a:tcPr>
                </a:tc>
                <a:tc>
                  <a:txBody>
                    <a:bodyPr/>
                    <a:lstStyle/>
                    <a:p>
                      <a:pPr algn="r" fontAlgn="b"/>
                      <a:r>
                        <a:rPr lang="de-DE" sz="700" b="0" i="0" u="none" strike="noStrike" dirty="0">
                          <a:solidFill>
                            <a:srgbClr val="000000"/>
                          </a:solidFill>
                          <a:latin typeface="Calibri"/>
                        </a:rPr>
                        <a:t>Vorjahr</a:t>
                      </a:r>
                    </a:p>
                  </a:txBody>
                  <a:tcPr marL="4723" marR="4723" marT="4723" marB="0" anchor="b">
                    <a:lnL>
                      <a:noFill/>
                    </a:lnL>
                    <a:lnR>
                      <a:noFill/>
                    </a:lnR>
                    <a:lnT>
                      <a:noFill/>
                    </a:lnT>
                    <a:lnB>
                      <a:noFill/>
                    </a:lnB>
                  </a:tcPr>
                </a:tc>
              </a:tr>
              <a:tr h="236142">
                <a:tc>
                  <a:txBody>
                    <a:bodyPr/>
                    <a:lstStyle/>
                    <a:p>
                      <a:pPr algn="l" fontAlgn="b"/>
                      <a:endParaRPr lang="de-DE" sz="700" b="0" i="0" u="none" strike="noStrike">
                        <a:solidFill>
                          <a:srgbClr val="000000"/>
                        </a:solidFill>
                        <a:latin typeface="Calibri"/>
                      </a:endParaRPr>
                    </a:p>
                  </a:txBody>
                  <a:tcPr marL="4723" marR="4723" marT="4723"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4723" marR="4723" marT="4723"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4723" marR="4723" marT="4723"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4723" marR="4723" marT="4723"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4723" marR="4723" marT="4723"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4723" marR="4723" marT="4723"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4723" marR="4723" marT="4723"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4723" marR="4723" marT="4723"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4723" marR="4723" marT="4723"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4723" marR="4723" marT="4723" marB="0" anchor="b">
                    <a:lnL>
                      <a:noFill/>
                    </a:lnL>
                    <a:lnR>
                      <a:noFill/>
                    </a:lnR>
                    <a:lnT>
                      <a:noFill/>
                    </a:lnT>
                    <a:lnB>
                      <a:noFill/>
                    </a:lnB>
                  </a:tcPr>
                </a:tc>
                <a:tc>
                  <a:txBody>
                    <a:bodyPr/>
                    <a:lstStyle/>
                    <a:p>
                      <a:pPr algn="r" fontAlgn="b"/>
                      <a:r>
                        <a:rPr lang="de-DE" sz="700" b="0" i="0" u="none" strike="noStrike" dirty="0">
                          <a:solidFill>
                            <a:srgbClr val="000000"/>
                          </a:solidFill>
                          <a:latin typeface="Calibri"/>
                        </a:rPr>
                        <a:t>2013</a:t>
                      </a:r>
                    </a:p>
                  </a:txBody>
                  <a:tcPr marL="4723" marR="4723" marT="4723"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4723" marR="4723" marT="4723" marB="0" anchor="b">
                    <a:lnL>
                      <a:noFill/>
                    </a:lnL>
                    <a:lnR>
                      <a:noFill/>
                    </a:lnR>
                    <a:lnT>
                      <a:noFill/>
                    </a:lnT>
                    <a:lnB>
                      <a:noFill/>
                    </a:lnB>
                  </a:tcPr>
                </a:tc>
                <a:tc>
                  <a:txBody>
                    <a:bodyPr/>
                    <a:lstStyle/>
                    <a:p>
                      <a:pPr algn="r" fontAlgn="b"/>
                      <a:r>
                        <a:rPr lang="de-DE" sz="700" b="0" i="0" u="none" strike="noStrike">
                          <a:solidFill>
                            <a:srgbClr val="000000"/>
                          </a:solidFill>
                          <a:latin typeface="Calibri"/>
                        </a:rPr>
                        <a:t>2012</a:t>
                      </a:r>
                    </a:p>
                  </a:txBody>
                  <a:tcPr marL="4723" marR="4723" marT="4723" marB="0" anchor="b">
                    <a:lnL>
                      <a:noFill/>
                    </a:lnL>
                    <a:lnR>
                      <a:noFill/>
                    </a:lnR>
                    <a:lnT>
                      <a:noFill/>
                    </a:lnT>
                    <a:lnB>
                      <a:noFill/>
                    </a:lnB>
                  </a:tcPr>
                </a:tc>
              </a:tr>
              <a:tr h="236142">
                <a:tc>
                  <a:txBody>
                    <a:bodyPr/>
                    <a:lstStyle/>
                    <a:p>
                      <a:pPr algn="l" fontAlgn="b"/>
                      <a:endParaRPr lang="de-DE" sz="700" b="1" i="0" u="none" strike="noStrike">
                        <a:solidFill>
                          <a:srgbClr val="000000"/>
                        </a:solidFill>
                        <a:latin typeface="Calibri"/>
                      </a:endParaRPr>
                    </a:p>
                  </a:txBody>
                  <a:tcPr marL="4723" marR="4723" marT="4723"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4723" marR="4723" marT="4723"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4723" marR="4723" marT="4723"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4723" marR="4723" marT="4723"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4723" marR="4723" marT="4723"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4723" marR="4723" marT="4723"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4723" marR="4723" marT="4723"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4723" marR="4723" marT="4723"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4723" marR="4723" marT="4723"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4723" marR="4723" marT="4723" marB="0" anchor="b">
                    <a:lnL>
                      <a:noFill/>
                    </a:lnL>
                    <a:lnR>
                      <a:noFill/>
                    </a:lnR>
                    <a:lnT>
                      <a:noFill/>
                    </a:lnT>
                    <a:lnB>
                      <a:noFill/>
                    </a:lnB>
                  </a:tcPr>
                </a:tc>
                <a:tc>
                  <a:txBody>
                    <a:bodyPr/>
                    <a:lstStyle/>
                    <a:p>
                      <a:pPr algn="r" fontAlgn="b"/>
                      <a:r>
                        <a:rPr lang="de-DE" sz="700" b="0" i="0" u="none" strike="noStrike">
                          <a:solidFill>
                            <a:srgbClr val="000000"/>
                          </a:solidFill>
                          <a:latin typeface="Calibri"/>
                        </a:rPr>
                        <a:t>EUR</a:t>
                      </a:r>
                    </a:p>
                  </a:txBody>
                  <a:tcPr marL="4723" marR="4723" marT="4723"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4723" marR="4723" marT="4723" marB="0" anchor="b">
                    <a:lnL>
                      <a:noFill/>
                    </a:lnL>
                    <a:lnR>
                      <a:noFill/>
                    </a:lnR>
                    <a:lnT>
                      <a:noFill/>
                    </a:lnT>
                    <a:lnB>
                      <a:noFill/>
                    </a:lnB>
                  </a:tcPr>
                </a:tc>
                <a:tc>
                  <a:txBody>
                    <a:bodyPr/>
                    <a:lstStyle/>
                    <a:p>
                      <a:pPr algn="r" fontAlgn="b"/>
                      <a:r>
                        <a:rPr lang="de-DE" sz="700" b="0" i="0" u="none" strike="noStrike">
                          <a:solidFill>
                            <a:srgbClr val="000000"/>
                          </a:solidFill>
                          <a:latin typeface="Calibri"/>
                        </a:rPr>
                        <a:t>EUR</a:t>
                      </a:r>
                    </a:p>
                  </a:txBody>
                  <a:tcPr marL="4723" marR="4723" marT="4723" marB="0" anchor="b">
                    <a:lnL>
                      <a:noFill/>
                    </a:lnL>
                    <a:lnR>
                      <a:noFill/>
                    </a:lnR>
                    <a:lnT>
                      <a:noFill/>
                    </a:lnT>
                    <a:lnB>
                      <a:noFill/>
                    </a:lnB>
                  </a:tcPr>
                </a:tc>
              </a:tr>
              <a:tr h="247387">
                <a:tc>
                  <a:txBody>
                    <a:bodyPr/>
                    <a:lstStyle/>
                    <a:p>
                      <a:pPr algn="l" fontAlgn="b"/>
                      <a:endParaRPr lang="de-DE" sz="700" b="0" i="0" u="none" strike="noStrike">
                        <a:solidFill>
                          <a:srgbClr val="000000"/>
                        </a:solidFill>
                        <a:latin typeface="Calibri"/>
                      </a:endParaRPr>
                    </a:p>
                  </a:txBody>
                  <a:tcPr marL="4723" marR="4723" marT="4723"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4723" marR="4723" marT="4723"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4723" marR="4723" marT="4723"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4723" marR="4723" marT="4723"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4723" marR="4723" marT="4723"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4723" marR="4723" marT="4723"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4723" marR="4723" marT="4723"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4723" marR="4723" marT="4723"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4723" marR="4723" marT="4723"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4723" marR="4723" marT="4723"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4723" marR="4723" marT="4723"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4723" marR="4723" marT="4723" marB="0" anchor="b">
                    <a:lnL>
                      <a:noFill/>
                    </a:lnL>
                    <a:lnR>
                      <a:noFill/>
                    </a:lnR>
                    <a:lnT>
                      <a:noFill/>
                    </a:lnT>
                    <a:lnB>
                      <a:noFill/>
                    </a:lnB>
                  </a:tcPr>
                </a:tc>
                <a:tc>
                  <a:txBody>
                    <a:bodyPr/>
                    <a:lstStyle/>
                    <a:p>
                      <a:pPr algn="r" fontAlgn="b"/>
                      <a:endParaRPr lang="de-DE" sz="700" b="0" i="0" u="none" strike="noStrike" dirty="0">
                        <a:solidFill>
                          <a:srgbClr val="000000"/>
                        </a:solidFill>
                        <a:latin typeface="Calibri"/>
                      </a:endParaRPr>
                    </a:p>
                  </a:txBody>
                  <a:tcPr marL="4723" marR="4723" marT="4723" marB="0" anchor="b">
                    <a:lnL>
                      <a:noFill/>
                    </a:lnL>
                    <a:lnR>
                      <a:noFill/>
                    </a:lnR>
                    <a:lnT>
                      <a:noFill/>
                    </a:lnT>
                    <a:lnB>
                      <a:noFill/>
                    </a:lnB>
                  </a:tcPr>
                </a:tc>
              </a:tr>
            </a:tbl>
          </a:graphicData>
        </a:graphic>
      </p:graphicFrame>
      <p:sp>
        <p:nvSpPr>
          <p:cNvPr id="10" name="Rectangle 12"/>
          <p:cNvSpPr>
            <a:spLocks noChangeArrowheads="1"/>
          </p:cNvSpPr>
          <p:nvPr/>
        </p:nvSpPr>
        <p:spPr bwMode="auto">
          <a:xfrm>
            <a:off x="520700" y="357188"/>
            <a:ext cx="6337300" cy="230187"/>
          </a:xfrm>
          <a:prstGeom prst="rect">
            <a:avLst/>
          </a:prstGeom>
          <a:noFill/>
          <a:ln w="9525">
            <a:noFill/>
            <a:miter lim="800000"/>
            <a:headEnd/>
            <a:tailEnd/>
          </a:ln>
        </p:spPr>
        <p:txBody>
          <a:bodyPr>
            <a:spAutoFit/>
          </a:bodyPr>
          <a:lstStyle/>
          <a:p>
            <a:pPr>
              <a:spcBef>
                <a:spcPct val="50000"/>
              </a:spcBef>
            </a:pPr>
            <a:r>
              <a:rPr lang="de-DE" sz="900" dirty="0" smtClean="0">
                <a:solidFill>
                  <a:srgbClr val="FF0000"/>
                </a:solidFill>
              </a:rPr>
              <a:t>Mustermann GmbH </a:t>
            </a:r>
            <a:r>
              <a:rPr lang="de-DE" sz="900" dirty="0">
                <a:solidFill>
                  <a:srgbClr val="FF0000"/>
                </a:solidFill>
              </a:rPr>
              <a:t>, </a:t>
            </a:r>
            <a:r>
              <a:rPr lang="de-DE" sz="900" dirty="0" err="1" smtClean="0">
                <a:solidFill>
                  <a:srgbClr val="FF0000"/>
                </a:solidFill>
              </a:rPr>
              <a:t>Dorfstr</a:t>
            </a:r>
            <a:r>
              <a:rPr lang="de-DE" sz="900" dirty="0" smtClean="0">
                <a:solidFill>
                  <a:srgbClr val="FF0000"/>
                </a:solidFill>
              </a:rPr>
              <a:t>. 10, Ort</a:t>
            </a:r>
            <a:endParaRPr lang="de-DE" sz="900" dirty="0">
              <a:solidFill>
                <a:srgbClr val="FF0000"/>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Line 5"/>
          <p:cNvSpPr>
            <a:spLocks noChangeShapeType="1"/>
          </p:cNvSpPr>
          <p:nvPr/>
        </p:nvSpPr>
        <p:spPr bwMode="auto">
          <a:xfrm>
            <a:off x="476250" y="285750"/>
            <a:ext cx="6192838" cy="0"/>
          </a:xfrm>
          <a:prstGeom prst="line">
            <a:avLst/>
          </a:prstGeom>
          <a:noFill/>
          <a:ln w="1270">
            <a:solidFill>
              <a:schemeClr val="bg1">
                <a:lumMod val="75000"/>
              </a:schemeClr>
            </a:solidFill>
            <a:round/>
            <a:headEnd/>
            <a:tailEnd/>
          </a:ln>
        </p:spPr>
        <p:txBody>
          <a:bodyPr/>
          <a:lstStyle/>
          <a:p>
            <a:pPr>
              <a:defRPr/>
            </a:pPr>
            <a:endParaRPr lang="de-DE"/>
          </a:p>
        </p:txBody>
      </p:sp>
      <p:sp>
        <p:nvSpPr>
          <p:cNvPr id="19460" name="Rectangle 12"/>
          <p:cNvSpPr>
            <a:spLocks noChangeArrowheads="1"/>
          </p:cNvSpPr>
          <p:nvPr/>
        </p:nvSpPr>
        <p:spPr bwMode="auto">
          <a:xfrm>
            <a:off x="404813" y="8899525"/>
            <a:ext cx="6337300" cy="246063"/>
          </a:xfrm>
          <a:prstGeom prst="rect">
            <a:avLst/>
          </a:prstGeom>
          <a:noFill/>
          <a:ln w="9525">
            <a:noFill/>
            <a:miter lim="800000"/>
            <a:headEnd/>
            <a:tailEnd/>
          </a:ln>
        </p:spPr>
        <p:txBody>
          <a:bodyPr>
            <a:spAutoFit/>
          </a:bodyPr>
          <a:lstStyle/>
          <a:p>
            <a:pPr>
              <a:spcBef>
                <a:spcPct val="50000"/>
              </a:spcBef>
            </a:pPr>
            <a:r>
              <a:rPr lang="de-DE" sz="1000">
                <a:solidFill>
                  <a:srgbClr val="000000"/>
                </a:solidFill>
              </a:rPr>
              <a:t>						        </a:t>
            </a:r>
            <a:r>
              <a:rPr lang="de-DE" sz="800">
                <a:solidFill>
                  <a:srgbClr val="000000"/>
                </a:solidFill>
              </a:rPr>
              <a:t>Seite 17</a:t>
            </a:r>
          </a:p>
        </p:txBody>
      </p:sp>
      <p:sp>
        <p:nvSpPr>
          <p:cNvPr id="7" name="Line 5"/>
          <p:cNvSpPr>
            <a:spLocks noChangeShapeType="1"/>
          </p:cNvSpPr>
          <p:nvPr/>
        </p:nvSpPr>
        <p:spPr bwMode="auto">
          <a:xfrm>
            <a:off x="476250" y="8942388"/>
            <a:ext cx="6192838" cy="0"/>
          </a:xfrm>
          <a:prstGeom prst="line">
            <a:avLst/>
          </a:prstGeom>
          <a:noFill/>
          <a:ln w="1270">
            <a:solidFill>
              <a:schemeClr val="bg1">
                <a:lumMod val="75000"/>
              </a:schemeClr>
            </a:solidFill>
            <a:round/>
            <a:headEnd/>
            <a:tailEnd/>
          </a:ln>
        </p:spPr>
        <p:txBody>
          <a:bodyPr/>
          <a:lstStyle/>
          <a:p>
            <a:pPr>
              <a:defRPr/>
            </a:pPr>
            <a:endParaRPr lang="de-DE">
              <a:ln w="3175">
                <a:solidFill>
                  <a:schemeClr val="tx1"/>
                </a:solidFill>
              </a:ln>
            </a:endParaRPr>
          </a:p>
        </p:txBody>
      </p:sp>
      <p:sp>
        <p:nvSpPr>
          <p:cNvPr id="19462" name="Rectangle 7"/>
          <p:cNvSpPr>
            <a:spLocks noChangeArrowheads="1"/>
          </p:cNvSpPr>
          <p:nvPr/>
        </p:nvSpPr>
        <p:spPr bwMode="auto">
          <a:xfrm>
            <a:off x="428625" y="930275"/>
            <a:ext cx="6286500" cy="4524375"/>
          </a:xfrm>
          <a:prstGeom prst="rect">
            <a:avLst/>
          </a:prstGeom>
          <a:noFill/>
          <a:ln w="9525">
            <a:noFill/>
            <a:miter lim="800000"/>
            <a:headEnd/>
            <a:tailEnd/>
          </a:ln>
        </p:spPr>
        <p:txBody>
          <a:bodyPr>
            <a:spAutoFit/>
          </a:bodyPr>
          <a:lstStyle/>
          <a:p>
            <a:pPr marL="342900" indent="-342900">
              <a:spcBef>
                <a:spcPct val="50000"/>
              </a:spcBef>
              <a:buFontTx/>
              <a:buAutoNum type="romanUcPeriod"/>
            </a:pPr>
            <a:r>
              <a:rPr lang="de-DE" sz="1100" b="1" dirty="0">
                <a:solidFill>
                  <a:srgbClr val="000000"/>
                </a:solidFill>
                <a:cs typeface="Times New Roman" pitchFamily="18" charset="0"/>
              </a:rPr>
              <a:t>Bescheinigung</a:t>
            </a:r>
            <a:br>
              <a:rPr lang="de-DE" sz="1100" b="1" dirty="0">
                <a:solidFill>
                  <a:srgbClr val="000000"/>
                </a:solidFill>
                <a:cs typeface="Times New Roman" pitchFamily="18" charset="0"/>
              </a:rPr>
            </a:br>
            <a:r>
              <a:rPr lang="de-DE" sz="1100" b="1" dirty="0">
                <a:solidFill>
                  <a:srgbClr val="000000"/>
                </a:solidFill>
                <a:cs typeface="Times New Roman" pitchFamily="18" charset="0"/>
              </a:rPr>
              <a:t/>
            </a:r>
            <a:br>
              <a:rPr lang="de-DE" sz="1100" b="1" dirty="0">
                <a:solidFill>
                  <a:srgbClr val="000000"/>
                </a:solidFill>
                <a:cs typeface="Times New Roman" pitchFamily="18" charset="0"/>
              </a:rPr>
            </a:br>
            <a:r>
              <a:rPr lang="de-DE" sz="1000" dirty="0">
                <a:cs typeface="Times New Roman" pitchFamily="18" charset="0"/>
              </a:rPr>
              <a:t>Dem von </a:t>
            </a:r>
            <a:r>
              <a:rPr lang="de-DE" sz="1000" dirty="0">
                <a:solidFill>
                  <a:srgbClr val="FF0000"/>
                </a:solidFill>
                <a:cs typeface="Times New Roman" pitchFamily="18" charset="0"/>
              </a:rPr>
              <a:t>mir</a:t>
            </a:r>
            <a:r>
              <a:rPr lang="de-DE" sz="1000" dirty="0">
                <a:cs typeface="Times New Roman" pitchFamily="18" charset="0"/>
              </a:rPr>
              <a:t> erstellten und als Anlage beigefügten Jahresabschluss zum 31. Dezember </a:t>
            </a:r>
            <a:r>
              <a:rPr lang="de-DE" sz="1000" dirty="0">
                <a:solidFill>
                  <a:srgbClr val="FF0000"/>
                </a:solidFill>
                <a:cs typeface="Times New Roman" pitchFamily="18" charset="0"/>
              </a:rPr>
              <a:t>2013</a:t>
            </a:r>
            <a:r>
              <a:rPr lang="de-DE" sz="1000" dirty="0">
                <a:cs typeface="Times New Roman" pitchFamily="18" charset="0"/>
              </a:rPr>
              <a:t> erteile </a:t>
            </a:r>
            <a:r>
              <a:rPr lang="de-DE" sz="1000" dirty="0">
                <a:solidFill>
                  <a:srgbClr val="FF0000"/>
                </a:solidFill>
                <a:cs typeface="Times New Roman" pitchFamily="18" charset="0"/>
              </a:rPr>
              <a:t>ich</a:t>
            </a:r>
            <a:r>
              <a:rPr lang="de-DE" sz="1000" dirty="0">
                <a:cs typeface="Times New Roman" pitchFamily="18" charset="0"/>
              </a:rPr>
              <a:t> folgende Bescheinigung: </a:t>
            </a:r>
            <a:br>
              <a:rPr lang="de-DE" sz="1000" dirty="0">
                <a:cs typeface="Times New Roman" pitchFamily="18" charset="0"/>
              </a:rPr>
            </a:br>
            <a:r>
              <a:rPr lang="de-DE" sz="1000" dirty="0">
                <a:cs typeface="Times New Roman" pitchFamily="18" charset="0"/>
              </a:rPr>
              <a:t/>
            </a:r>
            <a:br>
              <a:rPr lang="de-DE" sz="1000" dirty="0">
                <a:cs typeface="Times New Roman" pitchFamily="18" charset="0"/>
              </a:rPr>
            </a:br>
            <a:r>
              <a:rPr lang="de-DE" sz="1000" dirty="0">
                <a:solidFill>
                  <a:srgbClr val="FF0000"/>
                </a:solidFill>
                <a:cs typeface="Times New Roman" pitchFamily="18" charset="0"/>
              </a:rPr>
              <a:t>Ich</a:t>
            </a:r>
            <a:r>
              <a:rPr lang="de-DE" sz="1000" dirty="0">
                <a:cs typeface="Times New Roman" pitchFamily="18" charset="0"/>
              </a:rPr>
              <a:t> habe auftragsgemäß den als Anlage beigefügten Jahresabschluss - bestehend aus Bilanz und Gewinn- und Verlustrechnung sowie </a:t>
            </a:r>
            <a:r>
              <a:rPr lang="de-DE" sz="1000" dirty="0">
                <a:solidFill>
                  <a:srgbClr val="FF0000"/>
                </a:solidFill>
                <a:cs typeface="Times New Roman" pitchFamily="18" charset="0"/>
              </a:rPr>
              <a:t>Anhang</a:t>
            </a:r>
            <a:r>
              <a:rPr lang="de-DE" sz="1000" dirty="0">
                <a:cs typeface="Times New Roman" pitchFamily="18" charset="0"/>
              </a:rPr>
              <a:t> - der </a:t>
            </a:r>
            <a:r>
              <a:rPr lang="de-DE" sz="1000" dirty="0" smtClean="0">
                <a:solidFill>
                  <a:srgbClr val="FF0000"/>
                </a:solidFill>
                <a:cs typeface="Times New Roman" pitchFamily="18" charset="0"/>
              </a:rPr>
              <a:t>Mustermann GmbH </a:t>
            </a:r>
            <a:r>
              <a:rPr lang="de-DE" sz="1000" dirty="0">
                <a:cs typeface="Times New Roman" pitchFamily="18" charset="0"/>
              </a:rPr>
              <a:t>für das Geschäftsjahr vom </a:t>
            </a:r>
            <a:br>
              <a:rPr lang="de-DE" sz="1000" dirty="0">
                <a:cs typeface="Times New Roman" pitchFamily="18" charset="0"/>
              </a:rPr>
            </a:br>
            <a:r>
              <a:rPr lang="de-DE" sz="1000" dirty="0">
                <a:cs typeface="Times New Roman" pitchFamily="18" charset="0"/>
              </a:rPr>
              <a:t>1. Januar </a:t>
            </a:r>
            <a:r>
              <a:rPr lang="de-DE" sz="1000" dirty="0">
                <a:solidFill>
                  <a:srgbClr val="FF0000"/>
                </a:solidFill>
                <a:cs typeface="Times New Roman" pitchFamily="18" charset="0"/>
              </a:rPr>
              <a:t>2013</a:t>
            </a:r>
            <a:r>
              <a:rPr lang="de-DE" sz="1000" dirty="0">
                <a:cs typeface="Times New Roman" pitchFamily="18" charset="0"/>
              </a:rPr>
              <a:t> bis 31. Dezember </a:t>
            </a:r>
            <a:r>
              <a:rPr lang="de-DE" sz="1000" dirty="0">
                <a:solidFill>
                  <a:srgbClr val="FF0000"/>
                </a:solidFill>
                <a:cs typeface="Times New Roman" pitchFamily="18" charset="0"/>
              </a:rPr>
              <a:t>2013</a:t>
            </a:r>
            <a:r>
              <a:rPr lang="de-DE" sz="1000" dirty="0">
                <a:cs typeface="Times New Roman" pitchFamily="18" charset="0"/>
              </a:rPr>
              <a:t> unter Beachtung der deutschen handelsrechtlichen Vorschriften erstellt. Grundlage für die Erstellung waren die </a:t>
            </a:r>
            <a:r>
              <a:rPr lang="de-DE" sz="1000" dirty="0">
                <a:solidFill>
                  <a:srgbClr val="FF0000"/>
                </a:solidFill>
                <a:cs typeface="Times New Roman" pitchFamily="18" charset="0"/>
              </a:rPr>
              <a:t>mir</a:t>
            </a:r>
            <a:r>
              <a:rPr lang="de-DE" sz="1000" dirty="0">
                <a:cs typeface="Times New Roman" pitchFamily="18" charset="0"/>
              </a:rPr>
              <a:t> vorgelegten Belege, Bücher und Bestandsnachweise, sowie die </a:t>
            </a:r>
            <a:r>
              <a:rPr lang="de-DE" sz="1000" dirty="0">
                <a:solidFill>
                  <a:srgbClr val="FF0000"/>
                </a:solidFill>
                <a:cs typeface="Times New Roman" pitchFamily="18" charset="0"/>
              </a:rPr>
              <a:t>mir</a:t>
            </a:r>
            <a:r>
              <a:rPr lang="de-DE" sz="1000" dirty="0">
                <a:cs typeface="Times New Roman" pitchFamily="18" charset="0"/>
              </a:rPr>
              <a:t> erteilten Auskünfte. Die Buchführung sowie die Aufstellung des Inventars und des Jahresabschlusses nach den deutschen handelsrechtlichen Vorschriften </a:t>
            </a:r>
            <a:r>
              <a:rPr lang="de-DE" sz="1000" dirty="0">
                <a:solidFill>
                  <a:srgbClr val="0070C0"/>
                </a:solidFill>
                <a:cs typeface="Times New Roman" pitchFamily="18" charset="0"/>
              </a:rPr>
              <a:t>liegen</a:t>
            </a:r>
            <a:r>
              <a:rPr lang="de-DE" sz="1000" dirty="0">
                <a:cs typeface="Times New Roman" pitchFamily="18" charset="0"/>
              </a:rPr>
              <a:t> in der Verantwortung der gesetzlichen </a:t>
            </a:r>
            <a:r>
              <a:rPr lang="de-DE" sz="1000" dirty="0">
                <a:solidFill>
                  <a:srgbClr val="0070C0"/>
                </a:solidFill>
                <a:cs typeface="Times New Roman" pitchFamily="18" charset="0"/>
              </a:rPr>
              <a:t>Vertreter der </a:t>
            </a:r>
            <a:r>
              <a:rPr lang="de-DE" sz="1000" dirty="0">
                <a:cs typeface="Times New Roman" pitchFamily="18" charset="0"/>
              </a:rPr>
              <a:t>Gesellschaft.</a:t>
            </a:r>
            <a:br>
              <a:rPr lang="de-DE" sz="1000" dirty="0">
                <a:cs typeface="Times New Roman" pitchFamily="18" charset="0"/>
              </a:rPr>
            </a:br>
            <a:r>
              <a:rPr lang="de-DE" sz="1000" dirty="0">
                <a:cs typeface="Times New Roman" pitchFamily="18" charset="0"/>
              </a:rPr>
              <a:t/>
            </a:r>
            <a:br>
              <a:rPr lang="de-DE" sz="1000" dirty="0">
                <a:cs typeface="Times New Roman" pitchFamily="18" charset="0"/>
              </a:rPr>
            </a:br>
            <a:r>
              <a:rPr lang="de-DE" sz="1000" dirty="0">
                <a:solidFill>
                  <a:srgbClr val="FF0000"/>
                </a:solidFill>
                <a:cs typeface="Times New Roman" pitchFamily="18" charset="0"/>
              </a:rPr>
              <a:t>Ich</a:t>
            </a:r>
            <a:r>
              <a:rPr lang="de-DE" sz="1000" dirty="0">
                <a:cs typeface="Times New Roman" pitchFamily="18" charset="0"/>
              </a:rPr>
              <a:t> habe den Auftrag in </a:t>
            </a:r>
            <a:r>
              <a:rPr lang="de-DE" sz="1000" dirty="0">
                <a:solidFill>
                  <a:srgbClr val="FF0000"/>
                </a:solidFill>
                <a:cs typeface="Times New Roman" pitchFamily="18" charset="0"/>
              </a:rPr>
              <a:t>Anlehnung</a:t>
            </a:r>
            <a:r>
              <a:rPr lang="de-DE" sz="1000" dirty="0">
                <a:cs typeface="Times New Roman" pitchFamily="18" charset="0"/>
              </a:rPr>
              <a:t> </a:t>
            </a:r>
            <a:r>
              <a:rPr lang="de-DE" sz="1000" dirty="0" smtClean="0">
                <a:cs typeface="Times New Roman" pitchFamily="18" charset="0"/>
              </a:rPr>
              <a:t>an die ‚</a:t>
            </a:r>
            <a:r>
              <a:rPr lang="de-DE" sz="1000" dirty="0">
                <a:cs typeface="Times New Roman" pitchFamily="18" charset="0"/>
              </a:rPr>
              <a:t>Verlautbarung der Bundessteuerberaterkammer zu den Grundsätzen für die Erstellung von Jahresabschlüssen‘  durchgeführt. Dieser umfasst die Entwicklung der Bilanz und der Gewinn- und Verlustrechnung sowie des Anhangs auf Grundlage der Buchführung und des Inventars sowie der Vorgaben zu den anzuwendenden Bilanzierungs- und Bewertungsmethoden.“</a:t>
            </a:r>
            <a:r>
              <a:rPr lang="de-DE" sz="1000" dirty="0">
                <a:solidFill>
                  <a:srgbClr val="FF0000"/>
                </a:solidFill>
                <a:cs typeface="Times New Roman" pitchFamily="18" charset="0"/>
              </a:rPr>
              <a:t/>
            </a:r>
            <a:br>
              <a:rPr lang="de-DE" sz="1000" dirty="0">
                <a:solidFill>
                  <a:srgbClr val="FF0000"/>
                </a:solidFill>
                <a:cs typeface="Times New Roman" pitchFamily="18" charset="0"/>
              </a:rPr>
            </a:br>
            <a:r>
              <a:rPr lang="de-DE" sz="1000" dirty="0">
                <a:cs typeface="Times New Roman" pitchFamily="18" charset="0"/>
              </a:rPr>
              <a:t/>
            </a:r>
            <a:br>
              <a:rPr lang="de-DE" sz="1000" dirty="0">
                <a:cs typeface="Times New Roman" pitchFamily="18" charset="0"/>
              </a:rPr>
            </a:br>
            <a:r>
              <a:rPr lang="de-DE" sz="1000" dirty="0" smtClean="0">
                <a:solidFill>
                  <a:srgbClr val="FF0000"/>
                </a:solidFill>
                <a:cs typeface="Times New Roman" pitchFamily="18" charset="0"/>
              </a:rPr>
              <a:t>Ort</a:t>
            </a:r>
            <a:r>
              <a:rPr lang="de-DE" sz="1000" dirty="0" smtClean="0">
                <a:cs typeface="Times New Roman" pitchFamily="18" charset="0"/>
              </a:rPr>
              <a:t>, </a:t>
            </a:r>
            <a:r>
              <a:rPr lang="de-DE" sz="1000" dirty="0">
                <a:cs typeface="Times New Roman" pitchFamily="18" charset="0"/>
              </a:rPr>
              <a:t>den </a:t>
            </a:r>
            <a:r>
              <a:rPr lang="de-DE" sz="1000" dirty="0" smtClean="0">
                <a:solidFill>
                  <a:srgbClr val="FF0000"/>
                </a:solidFill>
                <a:cs typeface="Times New Roman" pitchFamily="18" charset="0"/>
              </a:rPr>
              <a:t>31.01.2015</a:t>
            </a:r>
            <a:r>
              <a:rPr lang="de-DE" sz="1000" dirty="0">
                <a:cs typeface="Times New Roman" pitchFamily="18" charset="0"/>
              </a:rPr>
              <a:t/>
            </a:r>
            <a:br>
              <a:rPr lang="de-DE" sz="1000" dirty="0">
                <a:cs typeface="Times New Roman" pitchFamily="18" charset="0"/>
              </a:rPr>
            </a:br>
            <a:r>
              <a:rPr lang="de-DE" sz="1000" dirty="0">
                <a:cs typeface="Times New Roman" pitchFamily="18" charset="0"/>
              </a:rPr>
              <a:t/>
            </a:r>
            <a:br>
              <a:rPr lang="de-DE" sz="1000" dirty="0">
                <a:cs typeface="Times New Roman" pitchFamily="18" charset="0"/>
              </a:rPr>
            </a:br>
            <a:r>
              <a:rPr lang="de-DE" sz="1000" dirty="0">
                <a:cs typeface="Times New Roman" pitchFamily="18" charset="0"/>
              </a:rPr>
              <a:t/>
            </a:r>
            <a:br>
              <a:rPr lang="de-DE" sz="1000" dirty="0">
                <a:cs typeface="Times New Roman" pitchFamily="18" charset="0"/>
              </a:rPr>
            </a:br>
            <a:r>
              <a:rPr lang="de-DE" sz="1000" dirty="0">
                <a:cs typeface="Times New Roman" pitchFamily="18" charset="0"/>
              </a:rPr>
              <a:t/>
            </a:r>
            <a:br>
              <a:rPr lang="de-DE" sz="1000" dirty="0">
                <a:cs typeface="Times New Roman" pitchFamily="18" charset="0"/>
              </a:rPr>
            </a:br>
            <a:r>
              <a:rPr lang="de-DE" sz="1000" dirty="0" smtClean="0">
                <a:solidFill>
                  <a:srgbClr val="FF0000"/>
                </a:solidFill>
                <a:cs typeface="Times New Roman" pitchFamily="18" charset="0"/>
              </a:rPr>
              <a:t>Dipl. Ing. Vorname Mustermann </a:t>
            </a:r>
            <a:r>
              <a:rPr lang="de-DE" sz="1000" dirty="0">
                <a:cs typeface="Times New Roman" pitchFamily="18" charset="0"/>
              </a:rPr>
              <a:t/>
            </a:r>
            <a:br>
              <a:rPr lang="de-DE" sz="1000" dirty="0">
                <a:cs typeface="Times New Roman" pitchFamily="18" charset="0"/>
              </a:rPr>
            </a:br>
            <a:r>
              <a:rPr lang="de-DE" sz="1000" dirty="0">
                <a:cs typeface="Times New Roman" pitchFamily="18" charset="0"/>
              </a:rPr>
              <a:t/>
            </a:r>
            <a:br>
              <a:rPr lang="de-DE" sz="1000" dirty="0">
                <a:cs typeface="Times New Roman" pitchFamily="18" charset="0"/>
              </a:rPr>
            </a:br>
            <a:endParaRPr lang="de-DE" sz="1000" dirty="0">
              <a:cs typeface="Times New Roman" pitchFamily="18" charset="0"/>
            </a:endParaRPr>
          </a:p>
          <a:p>
            <a:pPr marL="342900" indent="-342900">
              <a:lnSpc>
                <a:spcPct val="80000"/>
              </a:lnSpc>
              <a:spcBef>
                <a:spcPct val="50000"/>
              </a:spcBef>
              <a:buFontTx/>
              <a:buAutoNum type="romanUcPeriod"/>
            </a:pPr>
            <a:endParaRPr lang="de-DE" sz="1000" dirty="0">
              <a:solidFill>
                <a:srgbClr val="FF0000"/>
              </a:solidFill>
              <a:cs typeface="Times New Roman" pitchFamily="18" charset="0"/>
            </a:endParaRPr>
          </a:p>
          <a:p>
            <a:pPr marL="342900" indent="-342900">
              <a:lnSpc>
                <a:spcPct val="80000"/>
              </a:lnSpc>
              <a:spcBef>
                <a:spcPct val="50000"/>
              </a:spcBef>
              <a:buFontTx/>
              <a:buAutoNum type="romanUcPeriod"/>
            </a:pPr>
            <a:endParaRPr lang="de-DE" sz="1000" dirty="0">
              <a:solidFill>
                <a:srgbClr val="000000"/>
              </a:solidFill>
            </a:endParaRPr>
          </a:p>
        </p:txBody>
      </p:sp>
      <p:sp>
        <p:nvSpPr>
          <p:cNvPr id="8" name="Rectangle 12"/>
          <p:cNvSpPr>
            <a:spLocks noChangeArrowheads="1"/>
          </p:cNvSpPr>
          <p:nvPr/>
        </p:nvSpPr>
        <p:spPr bwMode="auto">
          <a:xfrm>
            <a:off x="520700" y="71438"/>
            <a:ext cx="6337300" cy="230187"/>
          </a:xfrm>
          <a:prstGeom prst="rect">
            <a:avLst/>
          </a:prstGeom>
          <a:noFill/>
          <a:ln w="9525">
            <a:noFill/>
            <a:miter lim="800000"/>
            <a:headEnd/>
            <a:tailEnd/>
          </a:ln>
        </p:spPr>
        <p:txBody>
          <a:bodyPr>
            <a:spAutoFit/>
          </a:bodyPr>
          <a:lstStyle/>
          <a:p>
            <a:pPr>
              <a:spcBef>
                <a:spcPct val="50000"/>
              </a:spcBef>
            </a:pPr>
            <a:r>
              <a:rPr lang="de-DE" sz="900" dirty="0">
                <a:solidFill>
                  <a:srgbClr val="000000"/>
                </a:solidFill>
                <a:cs typeface="Times New Roman" pitchFamily="18" charset="0"/>
              </a:rPr>
              <a:t>Feststellung</a:t>
            </a:r>
            <a:r>
              <a:rPr lang="de-DE" sz="900" b="1" dirty="0">
                <a:solidFill>
                  <a:srgbClr val="000000"/>
                </a:solidFill>
                <a:cs typeface="Times New Roman" pitchFamily="18" charset="0"/>
              </a:rPr>
              <a:t> </a:t>
            </a:r>
            <a:r>
              <a:rPr lang="de-DE" sz="900" dirty="0">
                <a:solidFill>
                  <a:srgbClr val="000000"/>
                </a:solidFill>
              </a:rPr>
              <a:t>			                 	                     </a:t>
            </a:r>
            <a:r>
              <a:rPr lang="de-DE" sz="900" dirty="0" smtClean="0">
                <a:solidFill>
                  <a:srgbClr val="000000"/>
                </a:solidFill>
              </a:rPr>
              <a:t>                     </a:t>
            </a:r>
            <a:r>
              <a:rPr lang="de-DE" sz="900" dirty="0" smtClean="0">
                <a:solidFill>
                  <a:srgbClr val="FF0000"/>
                </a:solidFill>
              </a:rPr>
              <a:t>Mustermann GmbH</a:t>
            </a:r>
            <a:endParaRPr lang="de-DE" sz="900" dirty="0">
              <a:solidFill>
                <a:srgbClr val="FF0000"/>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Line 5"/>
          <p:cNvSpPr>
            <a:spLocks noChangeShapeType="1"/>
          </p:cNvSpPr>
          <p:nvPr/>
        </p:nvSpPr>
        <p:spPr bwMode="auto">
          <a:xfrm>
            <a:off x="476250" y="285750"/>
            <a:ext cx="6192838" cy="0"/>
          </a:xfrm>
          <a:prstGeom prst="line">
            <a:avLst/>
          </a:prstGeom>
          <a:noFill/>
          <a:ln w="1270">
            <a:solidFill>
              <a:schemeClr val="bg1">
                <a:lumMod val="75000"/>
              </a:schemeClr>
            </a:solidFill>
            <a:round/>
            <a:headEnd/>
            <a:tailEnd/>
          </a:ln>
        </p:spPr>
        <p:txBody>
          <a:bodyPr/>
          <a:lstStyle/>
          <a:p>
            <a:pPr>
              <a:defRPr/>
            </a:pPr>
            <a:endParaRPr lang="de-DE"/>
          </a:p>
        </p:txBody>
      </p:sp>
      <p:sp>
        <p:nvSpPr>
          <p:cNvPr id="20483" name="Rectangle 12"/>
          <p:cNvSpPr>
            <a:spLocks noChangeArrowheads="1"/>
          </p:cNvSpPr>
          <p:nvPr/>
        </p:nvSpPr>
        <p:spPr bwMode="auto">
          <a:xfrm>
            <a:off x="520700" y="71438"/>
            <a:ext cx="6337300" cy="230832"/>
          </a:xfrm>
          <a:prstGeom prst="rect">
            <a:avLst/>
          </a:prstGeom>
          <a:noFill/>
          <a:ln w="9525">
            <a:noFill/>
            <a:miter lim="800000"/>
            <a:headEnd/>
            <a:tailEnd/>
          </a:ln>
        </p:spPr>
        <p:txBody>
          <a:bodyPr>
            <a:spAutoFit/>
          </a:bodyPr>
          <a:lstStyle/>
          <a:p>
            <a:pPr>
              <a:spcBef>
                <a:spcPct val="50000"/>
              </a:spcBef>
            </a:pPr>
            <a:r>
              <a:rPr lang="de-DE" sz="900" dirty="0">
                <a:solidFill>
                  <a:srgbClr val="000000"/>
                </a:solidFill>
                <a:cs typeface="Times New Roman" pitchFamily="18" charset="0"/>
              </a:rPr>
              <a:t>Anlagen	</a:t>
            </a:r>
            <a:r>
              <a:rPr lang="de-DE" sz="900" dirty="0">
                <a:solidFill>
                  <a:srgbClr val="000000"/>
                </a:solidFill>
              </a:rPr>
              <a:t>			                 	              </a:t>
            </a:r>
            <a:r>
              <a:rPr lang="de-DE" sz="900" dirty="0" smtClean="0">
                <a:solidFill>
                  <a:srgbClr val="FF0000"/>
                </a:solidFill>
              </a:rPr>
              <a:t>Mustermann GmbH</a:t>
            </a:r>
            <a:endParaRPr lang="de-DE" sz="900" dirty="0">
              <a:solidFill>
                <a:srgbClr val="FF0000"/>
              </a:solidFill>
            </a:endParaRPr>
          </a:p>
        </p:txBody>
      </p:sp>
      <p:sp>
        <p:nvSpPr>
          <p:cNvPr id="20484" name="Rectangle 12"/>
          <p:cNvSpPr>
            <a:spLocks noChangeArrowheads="1"/>
          </p:cNvSpPr>
          <p:nvPr/>
        </p:nvSpPr>
        <p:spPr bwMode="auto">
          <a:xfrm>
            <a:off x="404813" y="8899525"/>
            <a:ext cx="6337300" cy="246063"/>
          </a:xfrm>
          <a:prstGeom prst="rect">
            <a:avLst/>
          </a:prstGeom>
          <a:noFill/>
          <a:ln w="9525">
            <a:noFill/>
            <a:miter lim="800000"/>
            <a:headEnd/>
            <a:tailEnd/>
          </a:ln>
        </p:spPr>
        <p:txBody>
          <a:bodyPr>
            <a:spAutoFit/>
          </a:bodyPr>
          <a:lstStyle/>
          <a:p>
            <a:pPr>
              <a:spcBef>
                <a:spcPct val="50000"/>
              </a:spcBef>
            </a:pPr>
            <a:r>
              <a:rPr lang="de-DE" sz="1000">
                <a:solidFill>
                  <a:srgbClr val="000000"/>
                </a:solidFill>
              </a:rPr>
              <a:t>						        </a:t>
            </a:r>
            <a:r>
              <a:rPr lang="de-DE" sz="800">
                <a:solidFill>
                  <a:srgbClr val="000000"/>
                </a:solidFill>
              </a:rPr>
              <a:t>Seite 18</a:t>
            </a:r>
          </a:p>
        </p:txBody>
      </p:sp>
      <p:sp>
        <p:nvSpPr>
          <p:cNvPr id="7" name="Line 5"/>
          <p:cNvSpPr>
            <a:spLocks noChangeShapeType="1"/>
          </p:cNvSpPr>
          <p:nvPr/>
        </p:nvSpPr>
        <p:spPr bwMode="auto">
          <a:xfrm>
            <a:off x="476250" y="8942388"/>
            <a:ext cx="6192838" cy="0"/>
          </a:xfrm>
          <a:prstGeom prst="line">
            <a:avLst/>
          </a:prstGeom>
          <a:noFill/>
          <a:ln w="1270">
            <a:solidFill>
              <a:schemeClr val="bg1">
                <a:lumMod val="75000"/>
              </a:schemeClr>
            </a:solidFill>
            <a:round/>
            <a:headEnd/>
            <a:tailEnd/>
          </a:ln>
        </p:spPr>
        <p:txBody>
          <a:bodyPr/>
          <a:lstStyle/>
          <a:p>
            <a:pPr>
              <a:defRPr/>
            </a:pPr>
            <a:endParaRPr lang="de-DE">
              <a:ln w="3175">
                <a:solidFill>
                  <a:schemeClr val="tx1"/>
                </a:solidFill>
              </a:ln>
            </a:endParaRPr>
          </a:p>
        </p:txBody>
      </p:sp>
      <p:sp>
        <p:nvSpPr>
          <p:cNvPr id="20486" name="Rectangle 7"/>
          <p:cNvSpPr>
            <a:spLocks noChangeArrowheads="1"/>
          </p:cNvSpPr>
          <p:nvPr/>
        </p:nvSpPr>
        <p:spPr bwMode="auto">
          <a:xfrm>
            <a:off x="428625" y="500063"/>
            <a:ext cx="6286500" cy="427037"/>
          </a:xfrm>
          <a:prstGeom prst="rect">
            <a:avLst/>
          </a:prstGeom>
          <a:noFill/>
          <a:ln w="9525">
            <a:noFill/>
            <a:miter lim="800000"/>
            <a:headEnd/>
            <a:tailEnd/>
          </a:ln>
        </p:spPr>
        <p:txBody>
          <a:bodyPr>
            <a:spAutoFit/>
          </a:bodyPr>
          <a:lstStyle/>
          <a:p>
            <a:pPr marL="342900" indent="-342900">
              <a:lnSpc>
                <a:spcPct val="80000"/>
              </a:lnSpc>
              <a:spcBef>
                <a:spcPct val="50000"/>
              </a:spcBef>
            </a:pPr>
            <a:r>
              <a:rPr lang="de-DE" sz="1100" b="1" dirty="0">
                <a:solidFill>
                  <a:srgbClr val="000000"/>
                </a:solidFill>
                <a:cs typeface="Times New Roman" pitchFamily="18" charset="0"/>
              </a:rPr>
              <a:t>Anlage I	                       Bilanz zum 31. Dezember </a:t>
            </a:r>
            <a:r>
              <a:rPr lang="de-DE" sz="1100" b="1" dirty="0">
                <a:solidFill>
                  <a:srgbClr val="FF0000"/>
                </a:solidFill>
                <a:cs typeface="Times New Roman" pitchFamily="18" charset="0"/>
              </a:rPr>
              <a:t>2013</a:t>
            </a:r>
            <a:endParaRPr lang="de-DE" sz="1100" dirty="0">
              <a:solidFill>
                <a:srgbClr val="FF0000"/>
              </a:solidFill>
              <a:cs typeface="Times New Roman" pitchFamily="18" charset="0"/>
            </a:endParaRPr>
          </a:p>
          <a:p>
            <a:pPr marL="342900" indent="-342900">
              <a:lnSpc>
                <a:spcPct val="80000"/>
              </a:lnSpc>
              <a:spcBef>
                <a:spcPct val="50000"/>
              </a:spcBef>
              <a:buFontTx/>
              <a:buAutoNum type="romanUcPeriod"/>
            </a:pPr>
            <a:endParaRPr lang="de-DE" sz="1000" dirty="0">
              <a:solidFill>
                <a:srgbClr val="000000"/>
              </a:solidFill>
            </a:endParaRPr>
          </a:p>
        </p:txBody>
      </p:sp>
      <p:graphicFrame>
        <p:nvGraphicFramePr>
          <p:cNvPr id="9" name="Tabelle 8"/>
          <p:cNvGraphicFramePr>
            <a:graphicFrameLocks noGrp="1"/>
          </p:cNvGraphicFramePr>
          <p:nvPr/>
        </p:nvGraphicFramePr>
        <p:xfrm>
          <a:off x="142875" y="1571625"/>
          <a:ext cx="6572293" cy="6858051"/>
        </p:xfrm>
        <a:graphic>
          <a:graphicData uri="http://schemas.openxmlformats.org/drawingml/2006/table">
            <a:tbl>
              <a:tblPr/>
              <a:tblGrid>
                <a:gridCol w="230263"/>
                <a:gridCol w="1643966"/>
                <a:gridCol w="578333"/>
                <a:gridCol w="135658"/>
                <a:gridCol w="401621"/>
                <a:gridCol w="57119"/>
                <a:gridCol w="57119"/>
                <a:gridCol w="230263"/>
                <a:gridCol w="1643966"/>
                <a:gridCol w="356996"/>
                <a:gridCol w="578333"/>
                <a:gridCol w="80323"/>
                <a:gridCol w="578333"/>
              </a:tblGrid>
              <a:tr h="166423">
                <a:tc>
                  <a:txBody>
                    <a:bodyPr/>
                    <a:lstStyle/>
                    <a:p>
                      <a:pPr algn="l" fontAlgn="b"/>
                      <a:endParaRPr lang="de-DE" sz="700" b="0" i="0" u="none" strike="noStrike" dirty="0">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r" fontAlgn="b"/>
                      <a:r>
                        <a:rPr lang="de-DE" sz="700" b="0" i="0" u="none" strike="noStrike">
                          <a:solidFill>
                            <a:srgbClr val="000000"/>
                          </a:solidFill>
                          <a:latin typeface="Calibri"/>
                        </a:rPr>
                        <a:t>Geschäftsjahr</a:t>
                      </a:r>
                    </a:p>
                  </a:txBody>
                  <a:tcPr marL="3731" marR="3731" marT="3731"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r" fontAlgn="b"/>
                      <a:r>
                        <a:rPr lang="de-DE" sz="700" b="0" i="0" u="none" strike="noStrike">
                          <a:solidFill>
                            <a:srgbClr val="000000"/>
                          </a:solidFill>
                          <a:latin typeface="Calibri"/>
                        </a:rPr>
                        <a:t>Vorjahr</a:t>
                      </a: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de-DE" sz="700" b="0" i="0" u="none" strike="noStrike">
                          <a:solidFill>
                            <a:srgbClr val="000000"/>
                          </a:solidFill>
                          <a:latin typeface="Calibri"/>
                        </a:rPr>
                        <a:t> </a:t>
                      </a:r>
                    </a:p>
                  </a:txBody>
                  <a:tcPr marL="3731" marR="3731" marT="3731"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r" fontAlgn="b"/>
                      <a:r>
                        <a:rPr lang="de-DE" sz="700" b="0" i="0" u="none" strike="noStrike">
                          <a:solidFill>
                            <a:srgbClr val="000000"/>
                          </a:solidFill>
                          <a:latin typeface="Calibri"/>
                        </a:rPr>
                        <a:t>Geschäftsjahr</a:t>
                      </a:r>
                    </a:p>
                  </a:txBody>
                  <a:tcPr marL="3731" marR="3731" marT="3731"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r" fontAlgn="b"/>
                      <a:r>
                        <a:rPr lang="de-DE" sz="700" b="0" i="0" u="none" strike="noStrike">
                          <a:solidFill>
                            <a:srgbClr val="000000"/>
                          </a:solidFill>
                          <a:latin typeface="Calibri"/>
                        </a:rPr>
                        <a:t>Vorjahr</a:t>
                      </a:r>
                    </a:p>
                  </a:txBody>
                  <a:tcPr marL="3731" marR="3731" marT="3731" marB="0" anchor="b">
                    <a:lnL>
                      <a:noFill/>
                    </a:lnL>
                    <a:lnR>
                      <a:noFill/>
                    </a:lnR>
                    <a:lnT>
                      <a:noFill/>
                    </a:lnT>
                    <a:lnB>
                      <a:noFill/>
                    </a:lnB>
                  </a:tcPr>
                </a:tc>
              </a:tr>
              <a:tr h="166423">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r" fontAlgn="b"/>
                      <a:r>
                        <a:rPr lang="de-DE" sz="700" b="0" i="0" u="none" strike="noStrike">
                          <a:solidFill>
                            <a:srgbClr val="000000"/>
                          </a:solidFill>
                          <a:latin typeface="Calibri"/>
                        </a:rPr>
                        <a:t>2013</a:t>
                      </a:r>
                    </a:p>
                  </a:txBody>
                  <a:tcPr marL="3731" marR="3731" marT="3731"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r" fontAlgn="b"/>
                      <a:r>
                        <a:rPr lang="de-DE" sz="700" b="0" i="0" u="none" strike="noStrike">
                          <a:solidFill>
                            <a:srgbClr val="000000"/>
                          </a:solidFill>
                          <a:latin typeface="Calibri"/>
                        </a:rPr>
                        <a:t>2012</a:t>
                      </a: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de-DE" sz="700" b="0" i="0" u="none" strike="noStrike">
                          <a:solidFill>
                            <a:srgbClr val="000000"/>
                          </a:solidFill>
                          <a:latin typeface="Calibri"/>
                        </a:rPr>
                        <a:t> </a:t>
                      </a:r>
                    </a:p>
                  </a:txBody>
                  <a:tcPr marL="3731" marR="3731" marT="3731"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r" fontAlgn="b"/>
                      <a:r>
                        <a:rPr lang="de-DE" sz="700" b="0" i="0" u="none" strike="noStrike">
                          <a:solidFill>
                            <a:srgbClr val="000000"/>
                          </a:solidFill>
                          <a:latin typeface="Calibri"/>
                        </a:rPr>
                        <a:t>2013</a:t>
                      </a:r>
                    </a:p>
                  </a:txBody>
                  <a:tcPr marL="3731" marR="3731" marT="3731"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r" fontAlgn="b"/>
                      <a:r>
                        <a:rPr lang="de-DE" sz="700" b="0" i="0" u="none" strike="noStrike">
                          <a:solidFill>
                            <a:srgbClr val="000000"/>
                          </a:solidFill>
                          <a:latin typeface="Calibri"/>
                        </a:rPr>
                        <a:t>2012</a:t>
                      </a:r>
                    </a:p>
                  </a:txBody>
                  <a:tcPr marL="3731" marR="3731" marT="3731" marB="0" anchor="b">
                    <a:lnL>
                      <a:noFill/>
                    </a:lnL>
                    <a:lnR>
                      <a:noFill/>
                    </a:lnR>
                    <a:lnT>
                      <a:noFill/>
                    </a:lnT>
                    <a:lnB>
                      <a:noFill/>
                    </a:lnB>
                  </a:tcPr>
                </a:tc>
              </a:tr>
              <a:tr h="166423">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r" fontAlgn="b"/>
                      <a:r>
                        <a:rPr lang="de-DE" sz="700" b="0" i="0" u="none" strike="noStrike" dirty="0">
                          <a:solidFill>
                            <a:srgbClr val="000000"/>
                          </a:solidFill>
                          <a:latin typeface="Calibri"/>
                        </a:rPr>
                        <a:t>EUR</a:t>
                      </a:r>
                    </a:p>
                  </a:txBody>
                  <a:tcPr marL="3731" marR="3731" marT="3731"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r" fontAlgn="b"/>
                      <a:r>
                        <a:rPr lang="de-DE" sz="700" b="0" i="0" u="none" strike="noStrike">
                          <a:solidFill>
                            <a:srgbClr val="000000"/>
                          </a:solidFill>
                          <a:latin typeface="Calibri"/>
                        </a:rPr>
                        <a:t>EUR</a:t>
                      </a: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de-DE" sz="700" b="0" i="0" u="none" strike="noStrike">
                          <a:solidFill>
                            <a:srgbClr val="000000"/>
                          </a:solidFill>
                          <a:latin typeface="Calibri"/>
                        </a:rPr>
                        <a:t> </a:t>
                      </a:r>
                    </a:p>
                  </a:txBody>
                  <a:tcPr marL="3731" marR="3731" marT="3731"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r" fontAlgn="b"/>
                      <a:r>
                        <a:rPr lang="de-DE" sz="700" b="0" i="0" u="none" strike="noStrike">
                          <a:solidFill>
                            <a:srgbClr val="000000"/>
                          </a:solidFill>
                          <a:latin typeface="Calibri"/>
                        </a:rPr>
                        <a:t>EUR</a:t>
                      </a:r>
                    </a:p>
                  </a:txBody>
                  <a:tcPr marL="3731" marR="3731" marT="3731"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r" fontAlgn="b"/>
                      <a:r>
                        <a:rPr lang="de-DE" sz="700" b="0" i="0" u="none" strike="noStrike">
                          <a:solidFill>
                            <a:srgbClr val="000000"/>
                          </a:solidFill>
                          <a:latin typeface="Calibri"/>
                        </a:rPr>
                        <a:t>EUR</a:t>
                      </a:r>
                    </a:p>
                  </a:txBody>
                  <a:tcPr marL="3731" marR="3731" marT="3731" marB="0" anchor="b">
                    <a:lnL>
                      <a:noFill/>
                    </a:lnL>
                    <a:lnR>
                      <a:noFill/>
                    </a:lnR>
                    <a:lnT>
                      <a:noFill/>
                    </a:lnT>
                    <a:lnB>
                      <a:noFill/>
                    </a:lnB>
                  </a:tcPr>
                </a:tc>
              </a:tr>
              <a:tr h="166423">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de-DE" sz="700" b="0" i="0" u="none" strike="noStrike">
                          <a:solidFill>
                            <a:srgbClr val="000000"/>
                          </a:solidFill>
                          <a:latin typeface="Calibri"/>
                        </a:rPr>
                        <a:t> </a:t>
                      </a:r>
                    </a:p>
                  </a:txBody>
                  <a:tcPr marL="3731" marR="3731" marT="3731"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r>
              <a:tr h="166423">
                <a:tc gridSpan="2">
                  <a:txBody>
                    <a:bodyPr/>
                    <a:lstStyle/>
                    <a:p>
                      <a:pPr algn="l" fontAlgn="b"/>
                      <a:r>
                        <a:rPr lang="de-DE" sz="700" b="1" i="0" u="none" strike="noStrike">
                          <a:solidFill>
                            <a:srgbClr val="000000"/>
                          </a:solidFill>
                          <a:latin typeface="Calibri"/>
                        </a:rPr>
                        <a:t>AKTIVA</a:t>
                      </a:r>
                    </a:p>
                  </a:txBody>
                  <a:tcPr marL="3731" marR="3731" marT="3731" marB="0" anchor="b">
                    <a:lnL>
                      <a:noFill/>
                    </a:lnL>
                    <a:lnR>
                      <a:noFill/>
                    </a:lnR>
                    <a:lnT>
                      <a:noFill/>
                    </a:lnT>
                    <a:lnB>
                      <a:noFill/>
                    </a:lnB>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de-DE" sz="700" b="0" i="0" u="none" strike="noStrike">
                          <a:solidFill>
                            <a:srgbClr val="000000"/>
                          </a:solidFill>
                          <a:latin typeface="Calibri"/>
                        </a:rPr>
                        <a:t> </a:t>
                      </a:r>
                    </a:p>
                  </a:txBody>
                  <a:tcPr marL="3731" marR="3731" marT="3731" marB="0" anchor="b">
                    <a:lnL w="6350" cap="flat" cmpd="sng" algn="ctr">
                      <a:solidFill>
                        <a:srgbClr val="000000"/>
                      </a:solidFill>
                      <a:prstDash val="solid"/>
                      <a:round/>
                      <a:headEnd type="none" w="med" len="med"/>
                      <a:tailEnd type="none" w="med" len="med"/>
                    </a:lnL>
                    <a:lnR>
                      <a:noFill/>
                    </a:lnR>
                    <a:lnT>
                      <a:noFill/>
                    </a:lnT>
                    <a:lnB>
                      <a:noFill/>
                    </a:lnB>
                  </a:tcPr>
                </a:tc>
                <a:tc gridSpan="2">
                  <a:txBody>
                    <a:bodyPr/>
                    <a:lstStyle/>
                    <a:p>
                      <a:pPr algn="l" fontAlgn="b"/>
                      <a:r>
                        <a:rPr lang="de-DE" sz="700" b="1" i="0" u="none" strike="noStrike">
                          <a:solidFill>
                            <a:srgbClr val="000000"/>
                          </a:solidFill>
                          <a:latin typeface="Calibri"/>
                        </a:rPr>
                        <a:t>PASSIVA</a:t>
                      </a:r>
                    </a:p>
                  </a:txBody>
                  <a:tcPr marL="3731" marR="3731" marT="3731" marB="0" anchor="b">
                    <a:lnL>
                      <a:noFill/>
                    </a:lnL>
                    <a:lnR>
                      <a:noFill/>
                    </a:lnR>
                    <a:lnT>
                      <a:noFill/>
                    </a:lnT>
                    <a:lnB>
                      <a:noFill/>
                    </a:lnB>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r"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r>
              <a:tr h="154774">
                <a:tc>
                  <a:txBody>
                    <a:bodyPr/>
                    <a:lstStyle/>
                    <a:p>
                      <a:pPr algn="l" fontAlgn="b"/>
                      <a:r>
                        <a:rPr lang="de-DE" sz="700" b="1" i="0" u="none" strike="noStrike">
                          <a:solidFill>
                            <a:srgbClr val="000000"/>
                          </a:solidFill>
                          <a:latin typeface="Calibri"/>
                        </a:rPr>
                        <a:t> </a:t>
                      </a:r>
                    </a:p>
                  </a:txBody>
                  <a:tcPr marL="3731" marR="3731" marT="373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de-DE" sz="700" b="0" i="0" u="none" strike="noStrike">
                          <a:solidFill>
                            <a:srgbClr val="000000"/>
                          </a:solidFill>
                          <a:latin typeface="Calibri"/>
                        </a:rPr>
                        <a:t> </a:t>
                      </a:r>
                    </a:p>
                  </a:txBody>
                  <a:tcPr marL="3731" marR="3731" marT="373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de-DE" sz="700" b="0" i="0" u="none" strike="noStrike">
                          <a:solidFill>
                            <a:srgbClr val="000000"/>
                          </a:solidFill>
                          <a:latin typeface="Calibri"/>
                        </a:rPr>
                        <a:t> </a:t>
                      </a:r>
                    </a:p>
                  </a:txBody>
                  <a:tcPr marL="3731" marR="3731" marT="373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de-DE" sz="700" b="0" i="0" u="none" strike="noStrike">
                          <a:solidFill>
                            <a:srgbClr val="000000"/>
                          </a:solidFill>
                          <a:latin typeface="Calibri"/>
                        </a:rPr>
                        <a:t> </a:t>
                      </a:r>
                    </a:p>
                  </a:txBody>
                  <a:tcPr marL="3731" marR="3731" marT="373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de-DE" sz="700" b="0" i="0" u="none" strike="noStrike">
                          <a:solidFill>
                            <a:srgbClr val="000000"/>
                          </a:solidFill>
                          <a:latin typeface="Calibri"/>
                        </a:rPr>
                        <a:t> </a:t>
                      </a:r>
                    </a:p>
                  </a:txBody>
                  <a:tcPr marL="3731" marR="3731" marT="373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de-DE" sz="700" b="0" i="0" u="none" strike="noStrike">
                          <a:solidFill>
                            <a:srgbClr val="000000"/>
                          </a:solidFill>
                          <a:latin typeface="Calibri"/>
                        </a:rPr>
                        <a:t> </a:t>
                      </a:r>
                    </a:p>
                  </a:txBody>
                  <a:tcPr marL="3731" marR="3731" marT="3731"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de-DE" sz="700" b="0" i="0" u="none" strike="noStrike">
                          <a:solidFill>
                            <a:srgbClr val="000000"/>
                          </a:solidFill>
                          <a:latin typeface="Calibri"/>
                        </a:rPr>
                        <a:t> </a:t>
                      </a:r>
                    </a:p>
                  </a:txBody>
                  <a:tcPr marL="3731" marR="3731" marT="3731"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de-DE" sz="700" b="1" i="0" u="none" strike="noStrike">
                          <a:solidFill>
                            <a:srgbClr val="000000"/>
                          </a:solidFill>
                          <a:latin typeface="Calibri"/>
                        </a:rPr>
                        <a:t> </a:t>
                      </a:r>
                    </a:p>
                  </a:txBody>
                  <a:tcPr marL="3731" marR="3731" marT="373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de-DE" sz="700" b="0" i="0" u="none" strike="noStrike">
                          <a:solidFill>
                            <a:srgbClr val="000000"/>
                          </a:solidFill>
                          <a:latin typeface="Calibri"/>
                        </a:rPr>
                        <a:t> </a:t>
                      </a:r>
                    </a:p>
                  </a:txBody>
                  <a:tcPr marL="3731" marR="3731" marT="373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de-DE" sz="700" b="0" i="0" u="none" strike="noStrike">
                          <a:solidFill>
                            <a:srgbClr val="000000"/>
                          </a:solidFill>
                          <a:latin typeface="Calibri"/>
                        </a:rPr>
                        <a:t> </a:t>
                      </a:r>
                    </a:p>
                  </a:txBody>
                  <a:tcPr marL="3731" marR="3731" marT="373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de-DE" sz="700" b="0" i="0" u="none" strike="noStrike">
                          <a:solidFill>
                            <a:srgbClr val="000000"/>
                          </a:solidFill>
                          <a:latin typeface="Calibri"/>
                        </a:rPr>
                        <a:t> </a:t>
                      </a:r>
                    </a:p>
                  </a:txBody>
                  <a:tcPr marL="3731" marR="3731" marT="373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de-DE" sz="700" b="0" i="0" u="none" strike="noStrike">
                          <a:solidFill>
                            <a:srgbClr val="000000"/>
                          </a:solidFill>
                          <a:latin typeface="Calibri"/>
                        </a:rPr>
                        <a:t> </a:t>
                      </a:r>
                    </a:p>
                  </a:txBody>
                  <a:tcPr marL="3731" marR="3731" marT="373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de-DE" sz="700" b="0" i="0" u="none" strike="noStrike">
                          <a:solidFill>
                            <a:srgbClr val="000000"/>
                          </a:solidFill>
                          <a:latin typeface="Calibri"/>
                        </a:rPr>
                        <a:t> </a:t>
                      </a:r>
                    </a:p>
                  </a:txBody>
                  <a:tcPr marL="3731" marR="3731" marT="3731" marB="0" anchor="b">
                    <a:lnL>
                      <a:noFill/>
                    </a:lnL>
                    <a:lnR>
                      <a:noFill/>
                    </a:lnR>
                    <a:lnT>
                      <a:noFill/>
                    </a:lnT>
                    <a:lnB w="6350" cap="flat" cmpd="sng" algn="ctr">
                      <a:solidFill>
                        <a:srgbClr val="000000"/>
                      </a:solidFill>
                      <a:prstDash val="solid"/>
                      <a:round/>
                      <a:headEnd type="none" w="med" len="med"/>
                      <a:tailEnd type="none" w="med" len="med"/>
                    </a:lnB>
                  </a:tcPr>
                </a:tc>
              </a:tr>
              <a:tr h="166423">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de-DE" sz="700" b="0" i="0" u="none" strike="noStrike" dirty="0">
                        <a:solidFill>
                          <a:srgbClr val="000000"/>
                        </a:solidFill>
                        <a:latin typeface="Calibri"/>
                      </a:endParaRPr>
                    </a:p>
                  </a:txBody>
                  <a:tcPr marL="3731" marR="3731" marT="373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de-DE" sz="700" b="0" i="0" u="none" strike="noStrike">
                          <a:solidFill>
                            <a:srgbClr val="000000"/>
                          </a:solidFill>
                          <a:latin typeface="Calibri"/>
                        </a:rPr>
                        <a:t> </a:t>
                      </a:r>
                    </a:p>
                  </a:txBody>
                  <a:tcPr marL="3731" marR="3731" marT="3731"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endParaRPr lang="de-DE" sz="700" b="0" i="0" u="none" strike="noStrike">
                        <a:solidFill>
                          <a:srgbClr val="000000"/>
                        </a:solidFill>
                        <a:latin typeface="Calibri"/>
                      </a:endParaRPr>
                    </a:p>
                  </a:txBody>
                  <a:tcPr marL="3731" marR="3731" marT="373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endParaRPr lang="de-DE" sz="700" b="0" i="0" u="none" strike="noStrike">
                        <a:solidFill>
                          <a:srgbClr val="000000"/>
                        </a:solidFill>
                        <a:latin typeface="Calibri"/>
                      </a:endParaRPr>
                    </a:p>
                  </a:txBody>
                  <a:tcPr marL="3731" marR="3731" marT="373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endParaRPr lang="de-DE" sz="700" b="0" i="0" u="none" strike="noStrike">
                        <a:solidFill>
                          <a:srgbClr val="000000"/>
                        </a:solidFill>
                        <a:latin typeface="Calibri"/>
                      </a:endParaRPr>
                    </a:p>
                  </a:txBody>
                  <a:tcPr marL="3731" marR="3731" marT="3731" marB="0" anchor="b">
                    <a:lnL>
                      <a:noFill/>
                    </a:lnL>
                    <a:lnR>
                      <a:noFill/>
                    </a:lnR>
                    <a:lnT w="6350" cap="flat" cmpd="sng" algn="ctr">
                      <a:solidFill>
                        <a:srgbClr val="000000"/>
                      </a:solidFill>
                      <a:prstDash val="solid"/>
                      <a:round/>
                      <a:headEnd type="none" w="med" len="med"/>
                      <a:tailEnd type="none" w="med" len="med"/>
                    </a:lnT>
                    <a:lnB>
                      <a:noFill/>
                    </a:lnB>
                  </a:tcPr>
                </a:tc>
              </a:tr>
              <a:tr h="166423">
                <a:tc gridSpan="2">
                  <a:txBody>
                    <a:bodyPr/>
                    <a:lstStyle/>
                    <a:p>
                      <a:pPr algn="l" fontAlgn="b"/>
                      <a:r>
                        <a:rPr lang="de-DE" sz="700" b="1" i="0" u="none" strike="noStrike">
                          <a:solidFill>
                            <a:srgbClr val="000000"/>
                          </a:solidFill>
                          <a:latin typeface="Calibri"/>
                        </a:rPr>
                        <a:t>A. Anlagevermögen</a:t>
                      </a:r>
                    </a:p>
                  </a:txBody>
                  <a:tcPr marL="3731" marR="3731" marT="3731" marB="0" anchor="b">
                    <a:lnL>
                      <a:noFill/>
                    </a:lnL>
                    <a:lnR>
                      <a:noFill/>
                    </a:lnR>
                    <a:lnT>
                      <a:noFill/>
                    </a:lnT>
                    <a:lnB>
                      <a:noFill/>
                    </a:lnB>
                  </a:tcPr>
                </a:tc>
                <a:tc hMerge="1">
                  <a:txBody>
                    <a:bodyPr/>
                    <a:lstStyle/>
                    <a:p>
                      <a:endParaRPr lang="de-DE"/>
                    </a:p>
                  </a:txBody>
                  <a:tcPr/>
                </a:tc>
                <a:tc>
                  <a:txBody>
                    <a:bodyPr/>
                    <a:lstStyle/>
                    <a:p>
                      <a:pPr algn="l" fontAlgn="b"/>
                      <a:endParaRPr lang="de-DE" sz="700" b="0" i="0" u="none" strike="noStrike" dirty="0">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de-DE" sz="700" b="0" i="0" u="none" strike="noStrike">
                          <a:solidFill>
                            <a:srgbClr val="000000"/>
                          </a:solidFill>
                          <a:latin typeface="Calibri"/>
                        </a:rPr>
                        <a:t> </a:t>
                      </a:r>
                    </a:p>
                  </a:txBody>
                  <a:tcPr marL="3731" marR="3731" marT="3731" marB="0" anchor="b">
                    <a:lnL w="6350" cap="flat" cmpd="sng" algn="ctr">
                      <a:solidFill>
                        <a:srgbClr val="000000"/>
                      </a:solidFill>
                      <a:prstDash val="solid"/>
                      <a:round/>
                      <a:headEnd type="none" w="med" len="med"/>
                      <a:tailEnd type="none" w="med" len="med"/>
                    </a:lnL>
                    <a:lnR>
                      <a:noFill/>
                    </a:lnR>
                    <a:lnT>
                      <a:noFill/>
                    </a:lnT>
                    <a:lnB>
                      <a:noFill/>
                    </a:lnB>
                  </a:tcPr>
                </a:tc>
                <a:tc gridSpan="2">
                  <a:txBody>
                    <a:bodyPr/>
                    <a:lstStyle/>
                    <a:p>
                      <a:pPr algn="l" fontAlgn="b"/>
                      <a:r>
                        <a:rPr lang="de-DE" sz="700" b="1" i="0" u="none" strike="noStrike">
                          <a:solidFill>
                            <a:srgbClr val="000000"/>
                          </a:solidFill>
                          <a:latin typeface="Calibri"/>
                        </a:rPr>
                        <a:t>A. Eigenkapital</a:t>
                      </a:r>
                    </a:p>
                  </a:txBody>
                  <a:tcPr marL="3731" marR="3731" marT="3731" marB="0" anchor="b">
                    <a:lnL>
                      <a:noFill/>
                    </a:lnL>
                    <a:lnR>
                      <a:noFill/>
                    </a:lnR>
                    <a:lnT>
                      <a:noFill/>
                    </a:lnT>
                    <a:lnB>
                      <a:noFill/>
                    </a:lnB>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r>
              <a:tr h="166423">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r>
                        <a:rPr lang="de-DE" sz="700" b="0" i="0" u="none" strike="noStrike" dirty="0">
                          <a:solidFill>
                            <a:srgbClr val="000000"/>
                          </a:solidFill>
                          <a:latin typeface="Calibri"/>
                        </a:rPr>
                        <a:t>I. Immaterielle Vermögensgegenstände</a:t>
                      </a: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de-DE" sz="700" b="0" i="0" u="none" strike="noStrike">
                          <a:solidFill>
                            <a:srgbClr val="000000"/>
                          </a:solidFill>
                          <a:latin typeface="Calibri"/>
                        </a:rPr>
                        <a:t> </a:t>
                      </a:r>
                    </a:p>
                  </a:txBody>
                  <a:tcPr marL="3731" marR="3731" marT="3731"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r>
                        <a:rPr lang="de-DE" sz="700" b="0" i="0" u="none" strike="noStrike">
                          <a:solidFill>
                            <a:srgbClr val="000000"/>
                          </a:solidFill>
                          <a:latin typeface="Calibri"/>
                        </a:rPr>
                        <a:t>I. Gezeichnetes Kapital</a:t>
                      </a:r>
                    </a:p>
                  </a:txBody>
                  <a:tcPr marL="3731" marR="3731" marT="3731" marB="0" anchor="b">
                    <a:lnL>
                      <a:noFill/>
                    </a:lnL>
                    <a:lnR>
                      <a:noFill/>
                    </a:lnR>
                    <a:lnT>
                      <a:noFill/>
                    </a:lnT>
                    <a:lnB>
                      <a:noFill/>
                    </a:lnB>
                  </a:tcPr>
                </a:tc>
                <a:tc>
                  <a:txBody>
                    <a:bodyPr/>
                    <a:lstStyle/>
                    <a:p>
                      <a:pPr algn="r" fontAlgn="b"/>
                      <a:r>
                        <a:rPr lang="de-DE" sz="700" b="0" i="0" u="none" strike="noStrike">
                          <a:solidFill>
                            <a:srgbClr val="000000"/>
                          </a:solidFill>
                          <a:latin typeface="Calibri"/>
                        </a:rPr>
                        <a:t>96,00</a:t>
                      </a: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r" fontAlgn="b"/>
                      <a:r>
                        <a:rPr lang="de-DE" sz="700" b="0" i="0" u="none" strike="noStrike">
                          <a:solidFill>
                            <a:srgbClr val="000000"/>
                          </a:solidFill>
                          <a:latin typeface="Calibri"/>
                        </a:rPr>
                        <a:t>96,00</a:t>
                      </a:r>
                    </a:p>
                  </a:txBody>
                  <a:tcPr marL="3731" marR="3731" marT="3731" marB="0" anchor="b">
                    <a:lnL>
                      <a:noFill/>
                    </a:lnL>
                    <a:lnR>
                      <a:noFill/>
                    </a:lnR>
                    <a:lnT>
                      <a:noFill/>
                    </a:lnT>
                    <a:lnB>
                      <a:noFill/>
                    </a:lnB>
                  </a:tcPr>
                </a:tc>
              </a:tr>
              <a:tr h="279908">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r" fontAlgn="b"/>
                      <a:r>
                        <a:rPr lang="de-DE" sz="700" b="0" i="0" u="none" strike="noStrike">
                          <a:solidFill>
                            <a:srgbClr val="000000"/>
                          </a:solidFill>
                          <a:latin typeface="Calibri"/>
                        </a:rPr>
                        <a:t>1.155,00</a:t>
                      </a: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r" fontAlgn="b"/>
                      <a:r>
                        <a:rPr lang="de-DE" sz="700" b="0" i="0" u="none" strike="noStrike">
                          <a:solidFill>
                            <a:srgbClr val="000000"/>
                          </a:solidFill>
                          <a:latin typeface="Calibri"/>
                        </a:rPr>
                        <a:t>2.574,00</a:t>
                      </a: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de-DE" sz="700" b="0" i="0" u="none" strike="noStrike">
                          <a:solidFill>
                            <a:srgbClr val="000000"/>
                          </a:solidFill>
                          <a:latin typeface="Calibri"/>
                        </a:rPr>
                        <a:t> </a:t>
                      </a:r>
                    </a:p>
                  </a:txBody>
                  <a:tcPr marL="3731" marR="3731" marT="3731"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r>
                        <a:rPr lang="de-DE" sz="700" b="0" i="0" u="none" strike="noStrike">
                          <a:solidFill>
                            <a:srgbClr val="000000"/>
                          </a:solidFill>
                          <a:latin typeface="Calibri"/>
                        </a:rPr>
                        <a:t>IV. Gewinnvortrag/Verlustvortrag </a:t>
                      </a:r>
                    </a:p>
                  </a:txBody>
                  <a:tcPr marL="3731" marR="3731" marT="3731" marB="0" anchor="b">
                    <a:lnL>
                      <a:noFill/>
                    </a:lnL>
                    <a:lnR>
                      <a:noFill/>
                    </a:lnR>
                    <a:lnT>
                      <a:noFill/>
                    </a:lnT>
                    <a:lnB>
                      <a:noFill/>
                    </a:lnB>
                  </a:tcPr>
                </a:tc>
                <a:tc>
                  <a:txBody>
                    <a:bodyPr/>
                    <a:lstStyle/>
                    <a:p>
                      <a:pPr algn="r" fontAlgn="b"/>
                      <a:r>
                        <a:rPr lang="de-DE" sz="700" b="0" i="0" u="none" strike="noStrike">
                          <a:solidFill>
                            <a:srgbClr val="000000"/>
                          </a:solidFill>
                          <a:latin typeface="Calibri"/>
                        </a:rPr>
                        <a:t>-1.140,00</a:t>
                      </a: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r" fontAlgn="b"/>
                      <a:r>
                        <a:rPr lang="de-DE" sz="700" b="0" i="0" u="none" strike="noStrike">
                          <a:solidFill>
                            <a:srgbClr val="000000"/>
                          </a:solidFill>
                          <a:latin typeface="Calibri"/>
                        </a:rPr>
                        <a:t>-16.936,42</a:t>
                      </a:r>
                    </a:p>
                  </a:txBody>
                  <a:tcPr marL="3731" marR="3731" marT="3731" marB="0" anchor="b">
                    <a:lnL>
                      <a:noFill/>
                    </a:lnL>
                    <a:lnR>
                      <a:noFill/>
                    </a:lnR>
                    <a:lnT>
                      <a:noFill/>
                    </a:lnT>
                    <a:lnB>
                      <a:noFill/>
                    </a:lnB>
                  </a:tcPr>
                </a:tc>
              </a:tr>
              <a:tr h="279908">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de-DE" sz="700" b="0" i="0" u="none" strike="noStrike">
                          <a:solidFill>
                            <a:srgbClr val="000000"/>
                          </a:solidFill>
                          <a:latin typeface="Calibri"/>
                        </a:rPr>
                        <a:t> </a:t>
                      </a:r>
                    </a:p>
                  </a:txBody>
                  <a:tcPr marL="3731" marR="3731" marT="3731"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r>
                        <a:rPr lang="de-DE" sz="700" b="0" i="0" u="none" strike="noStrike">
                          <a:solidFill>
                            <a:srgbClr val="000000"/>
                          </a:solidFill>
                          <a:latin typeface="Calibri"/>
                        </a:rPr>
                        <a:t>V. Jahresüberschuss/Jahresfehlbetrag</a:t>
                      </a:r>
                    </a:p>
                  </a:txBody>
                  <a:tcPr marL="3731" marR="3731" marT="3731" marB="0" anchor="b">
                    <a:lnL>
                      <a:noFill/>
                    </a:lnL>
                    <a:lnR>
                      <a:noFill/>
                    </a:lnR>
                    <a:lnT>
                      <a:noFill/>
                    </a:lnT>
                    <a:lnB>
                      <a:noFill/>
                    </a:lnB>
                  </a:tcPr>
                </a:tc>
                <a:tc>
                  <a:txBody>
                    <a:bodyPr/>
                    <a:lstStyle/>
                    <a:p>
                      <a:pPr algn="r" fontAlgn="b"/>
                      <a:r>
                        <a:rPr lang="de-DE" sz="700" b="0" i="0" u="none" strike="noStrike">
                          <a:solidFill>
                            <a:srgbClr val="000000"/>
                          </a:solidFill>
                          <a:latin typeface="Calibri"/>
                        </a:rPr>
                        <a:t>-2.118,43</a:t>
                      </a:r>
                    </a:p>
                  </a:txBody>
                  <a:tcPr marL="3731" marR="3731" marT="3731" marB="0" anchor="b">
                    <a:lnL>
                      <a:noFill/>
                    </a:lnL>
                    <a:lnR>
                      <a:noFill/>
                    </a:lnR>
                    <a:lnT>
                      <a:noFill/>
                    </a:lnT>
                    <a:lnB>
                      <a:noFill/>
                    </a:lnB>
                  </a:tcPr>
                </a:tc>
                <a:tc>
                  <a:txBody>
                    <a:bodyPr/>
                    <a:lstStyle/>
                    <a:p>
                      <a:pPr algn="r" fontAlgn="b"/>
                      <a:r>
                        <a:rPr lang="de-DE" sz="700" b="0" i="0" u="none" strike="noStrike">
                          <a:solidFill>
                            <a:srgbClr val="000000"/>
                          </a:solidFill>
                          <a:latin typeface="Calibri"/>
                        </a:rPr>
                        <a:t>-3.162,43</a:t>
                      </a:r>
                    </a:p>
                  </a:txBody>
                  <a:tcPr marL="3731" marR="3731" marT="373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r" fontAlgn="b"/>
                      <a:r>
                        <a:rPr lang="de-DE" sz="700" b="0" i="0" u="none" strike="noStrike">
                          <a:solidFill>
                            <a:srgbClr val="000000"/>
                          </a:solidFill>
                          <a:latin typeface="Calibri"/>
                        </a:rPr>
                        <a:t>15.700,42</a:t>
                      </a:r>
                    </a:p>
                  </a:txBody>
                  <a:tcPr marL="3731" marR="3731" marT="3731" marB="0" anchor="b">
                    <a:lnL>
                      <a:noFill/>
                    </a:lnL>
                    <a:lnR>
                      <a:noFill/>
                    </a:lnR>
                    <a:lnT>
                      <a:noFill/>
                    </a:lnT>
                    <a:lnB>
                      <a:noFill/>
                    </a:lnB>
                  </a:tcPr>
                </a:tc>
              </a:tr>
              <a:tr h="166423">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r>
                        <a:rPr lang="de-DE" sz="700" b="0" i="0" u="none" strike="noStrike">
                          <a:solidFill>
                            <a:srgbClr val="000000"/>
                          </a:solidFill>
                          <a:latin typeface="Calibri"/>
                        </a:rPr>
                        <a:t>II. Sachanlagen</a:t>
                      </a: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de-DE" sz="700" b="0" i="0" u="none" strike="noStrike">
                          <a:solidFill>
                            <a:srgbClr val="000000"/>
                          </a:solidFill>
                          <a:latin typeface="Calibri"/>
                        </a:rPr>
                        <a:t> </a:t>
                      </a:r>
                    </a:p>
                  </a:txBody>
                  <a:tcPr marL="3731" marR="3731" marT="3731"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r>
              <a:tr h="166423">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r" fontAlgn="b"/>
                      <a:r>
                        <a:rPr lang="de-DE" sz="700" b="0" i="0" u="none" strike="noStrike">
                          <a:solidFill>
                            <a:srgbClr val="000000"/>
                          </a:solidFill>
                          <a:latin typeface="Calibri"/>
                        </a:rPr>
                        <a:t>2.156,23</a:t>
                      </a: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r" fontAlgn="b"/>
                      <a:r>
                        <a:rPr lang="de-DE" sz="700" b="0" i="0" u="none" strike="noStrike">
                          <a:solidFill>
                            <a:srgbClr val="000000"/>
                          </a:solidFill>
                          <a:latin typeface="Calibri"/>
                        </a:rPr>
                        <a:t>717,00</a:t>
                      </a: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de-DE" sz="700" b="0" i="0" u="none" strike="noStrike">
                          <a:solidFill>
                            <a:srgbClr val="000000"/>
                          </a:solidFill>
                          <a:latin typeface="Calibri"/>
                        </a:rPr>
                        <a:t> </a:t>
                      </a:r>
                    </a:p>
                  </a:txBody>
                  <a:tcPr marL="3731" marR="3731" marT="3731" marB="0" anchor="b">
                    <a:lnL w="6350" cap="flat" cmpd="sng" algn="ctr">
                      <a:solidFill>
                        <a:srgbClr val="000000"/>
                      </a:solidFill>
                      <a:prstDash val="solid"/>
                      <a:round/>
                      <a:headEnd type="none" w="med" len="med"/>
                      <a:tailEnd type="none" w="med" len="med"/>
                    </a:lnL>
                    <a:lnR>
                      <a:noFill/>
                    </a:lnR>
                    <a:lnT>
                      <a:noFill/>
                    </a:lnT>
                    <a:lnB>
                      <a:noFill/>
                    </a:lnB>
                  </a:tcPr>
                </a:tc>
                <a:tc gridSpan="2">
                  <a:txBody>
                    <a:bodyPr/>
                    <a:lstStyle/>
                    <a:p>
                      <a:pPr algn="l" fontAlgn="ctr"/>
                      <a:r>
                        <a:rPr lang="de-DE" sz="700" b="0" i="0" u="none" strike="noStrike">
                          <a:solidFill>
                            <a:srgbClr val="000000"/>
                          </a:solidFill>
                          <a:latin typeface="Calibri"/>
                        </a:rPr>
                        <a:t>Nicht durch Eigenkapital gedeckter Fehlbetrag</a:t>
                      </a:r>
                    </a:p>
                  </a:txBody>
                  <a:tcPr marL="3731" marR="3731" marT="3731" marB="0" anchor="ctr">
                    <a:lnL>
                      <a:noFill/>
                    </a:lnL>
                    <a:lnR>
                      <a:noFill/>
                    </a:lnR>
                    <a:lnT>
                      <a:noFill/>
                    </a:lnT>
                    <a:lnB>
                      <a:noFill/>
                    </a:lnB>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r" fontAlgn="b"/>
                      <a:r>
                        <a:rPr lang="de-DE" sz="700" b="0" i="0" u="none" strike="noStrike">
                          <a:solidFill>
                            <a:srgbClr val="000000"/>
                          </a:solidFill>
                          <a:latin typeface="Calibri"/>
                        </a:rPr>
                        <a:t>3.162,43</a:t>
                      </a:r>
                    </a:p>
                  </a:txBody>
                  <a:tcPr marL="3731" marR="3731" marT="373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r" fontAlgn="b"/>
                      <a:r>
                        <a:rPr lang="de-DE" sz="700" b="0" i="0" u="none" strike="noStrike">
                          <a:solidFill>
                            <a:srgbClr val="000000"/>
                          </a:solidFill>
                          <a:latin typeface="Calibri"/>
                        </a:rPr>
                        <a:t>1.140,00</a:t>
                      </a:r>
                    </a:p>
                  </a:txBody>
                  <a:tcPr marL="3731" marR="3731" marT="3731" marB="0" anchor="b">
                    <a:lnL>
                      <a:noFill/>
                    </a:lnL>
                    <a:lnR>
                      <a:noFill/>
                    </a:lnR>
                    <a:lnT>
                      <a:noFill/>
                    </a:lnT>
                    <a:lnB w="6350" cap="flat" cmpd="sng" algn="ctr">
                      <a:solidFill>
                        <a:srgbClr val="000000"/>
                      </a:solidFill>
                      <a:prstDash val="solid"/>
                      <a:round/>
                      <a:headEnd type="none" w="med" len="med"/>
                      <a:tailEnd type="none" w="med" len="med"/>
                    </a:lnB>
                  </a:tcPr>
                </a:tc>
              </a:tr>
              <a:tr h="166423">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de-DE" sz="700" b="0" i="0" u="none" strike="noStrike">
                          <a:solidFill>
                            <a:srgbClr val="000000"/>
                          </a:solidFill>
                          <a:latin typeface="Calibri"/>
                        </a:rPr>
                        <a:t> </a:t>
                      </a:r>
                    </a:p>
                  </a:txBody>
                  <a:tcPr marL="3731" marR="3731" marT="3731"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dirty="0">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w="6350" cap="flat" cmpd="sng" algn="ctr">
                      <a:solidFill>
                        <a:srgbClr val="000000"/>
                      </a:solidFill>
                      <a:prstDash val="solid"/>
                      <a:round/>
                      <a:headEnd type="none" w="med" len="med"/>
                      <a:tailEnd type="none" w="med" len="med"/>
                    </a:lnT>
                    <a:lnB>
                      <a:noFill/>
                    </a:lnB>
                  </a:tcPr>
                </a:tc>
              </a:tr>
              <a:tr h="166423">
                <a:tc gridSpan="2">
                  <a:txBody>
                    <a:bodyPr/>
                    <a:lstStyle/>
                    <a:p>
                      <a:pPr algn="l" fontAlgn="b"/>
                      <a:r>
                        <a:rPr lang="de-DE" sz="700" b="1" i="0" u="none" strike="noStrike">
                          <a:solidFill>
                            <a:srgbClr val="000000"/>
                          </a:solidFill>
                          <a:latin typeface="Calibri"/>
                        </a:rPr>
                        <a:t>B. Umlaufvermögen</a:t>
                      </a:r>
                    </a:p>
                  </a:txBody>
                  <a:tcPr marL="3731" marR="3731" marT="3731" marB="0" anchor="b">
                    <a:lnL>
                      <a:noFill/>
                    </a:lnL>
                    <a:lnR>
                      <a:noFill/>
                    </a:lnR>
                    <a:lnT>
                      <a:noFill/>
                    </a:lnT>
                    <a:lnB>
                      <a:noFill/>
                    </a:lnB>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de-DE" sz="700" b="0" i="0" u="none" strike="noStrike">
                          <a:solidFill>
                            <a:srgbClr val="000000"/>
                          </a:solidFill>
                          <a:latin typeface="Calibri"/>
                        </a:rPr>
                        <a:t> </a:t>
                      </a:r>
                    </a:p>
                  </a:txBody>
                  <a:tcPr marL="3731" marR="3731" marT="3731" marB="0" anchor="b">
                    <a:lnL w="6350" cap="flat" cmpd="sng" algn="ctr">
                      <a:solidFill>
                        <a:srgbClr val="000000"/>
                      </a:solidFill>
                      <a:prstDash val="solid"/>
                      <a:round/>
                      <a:headEnd type="none" w="med" len="med"/>
                      <a:tailEnd type="none" w="med" len="med"/>
                    </a:lnL>
                    <a:lnR>
                      <a:noFill/>
                    </a:lnR>
                    <a:lnT>
                      <a:noFill/>
                    </a:lnT>
                    <a:lnB>
                      <a:noFill/>
                    </a:lnB>
                  </a:tcPr>
                </a:tc>
                <a:tc gridSpan="2">
                  <a:txBody>
                    <a:bodyPr/>
                    <a:lstStyle/>
                    <a:p>
                      <a:pPr algn="l" fontAlgn="b"/>
                      <a:r>
                        <a:rPr lang="de-DE" sz="700" b="1" i="0" u="none" strike="noStrike">
                          <a:solidFill>
                            <a:srgbClr val="000000"/>
                          </a:solidFill>
                          <a:latin typeface="Calibri"/>
                        </a:rPr>
                        <a:t>B. Rückstellungen</a:t>
                      </a:r>
                    </a:p>
                  </a:txBody>
                  <a:tcPr marL="3731" marR="3731" marT="3731" marB="0" anchor="b">
                    <a:lnL>
                      <a:noFill/>
                    </a:lnL>
                    <a:lnR>
                      <a:noFill/>
                    </a:lnR>
                    <a:lnT>
                      <a:noFill/>
                    </a:lnT>
                    <a:lnB>
                      <a:noFill/>
                    </a:lnB>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r>
              <a:tr h="166423">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de-DE" sz="700" b="0" i="0" u="none" strike="noStrike">
                          <a:solidFill>
                            <a:srgbClr val="000000"/>
                          </a:solidFill>
                          <a:latin typeface="Calibri"/>
                        </a:rPr>
                        <a:t> </a:t>
                      </a:r>
                    </a:p>
                  </a:txBody>
                  <a:tcPr marL="3731" marR="3731" marT="3731"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r>
                        <a:rPr lang="de-DE" sz="700" b="0" i="0" u="none" strike="noStrike">
                          <a:solidFill>
                            <a:srgbClr val="000000"/>
                          </a:solidFill>
                          <a:latin typeface="Calibri"/>
                        </a:rPr>
                        <a:t>3. sonstige Rückstellungen </a:t>
                      </a: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r" fontAlgn="b"/>
                      <a:r>
                        <a:rPr lang="de-DE" sz="700" b="0" i="0" u="none" strike="noStrike">
                          <a:solidFill>
                            <a:srgbClr val="000000"/>
                          </a:solidFill>
                          <a:latin typeface="Calibri"/>
                        </a:rPr>
                        <a:t>0,00</a:t>
                      </a: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r" fontAlgn="b"/>
                      <a:r>
                        <a:rPr lang="de-DE" sz="700" b="0" i="0" u="none" strike="noStrike">
                          <a:solidFill>
                            <a:srgbClr val="000000"/>
                          </a:solidFill>
                          <a:latin typeface="Calibri"/>
                        </a:rPr>
                        <a:t>900,00</a:t>
                      </a:r>
                    </a:p>
                  </a:txBody>
                  <a:tcPr marL="3731" marR="3731" marT="3731" marB="0" anchor="b">
                    <a:lnL>
                      <a:noFill/>
                    </a:lnL>
                    <a:lnR>
                      <a:noFill/>
                    </a:lnR>
                    <a:lnT>
                      <a:noFill/>
                    </a:lnT>
                    <a:lnB>
                      <a:noFill/>
                    </a:lnB>
                  </a:tcPr>
                </a:tc>
              </a:tr>
              <a:tr h="166423">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gridSpan="2">
                  <a:txBody>
                    <a:bodyPr/>
                    <a:lstStyle/>
                    <a:p>
                      <a:pPr algn="l" fontAlgn="b"/>
                      <a:r>
                        <a:rPr lang="de-DE" sz="700" b="0" i="0" u="none" strike="noStrike">
                          <a:solidFill>
                            <a:srgbClr val="000000"/>
                          </a:solidFill>
                          <a:latin typeface="Calibri"/>
                        </a:rPr>
                        <a:t>II. Forderungen und sonstige Vermögensgegenstände</a:t>
                      </a:r>
                    </a:p>
                  </a:txBody>
                  <a:tcPr marL="3731" marR="3731" marT="3731" marB="0" anchor="b">
                    <a:lnL>
                      <a:noFill/>
                    </a:lnL>
                    <a:lnR>
                      <a:noFill/>
                    </a:lnR>
                    <a:lnT>
                      <a:noFill/>
                    </a:lnT>
                    <a:lnB>
                      <a:noFill/>
                    </a:lnB>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de-DE" sz="700" b="0" i="0" u="none" strike="noStrike">
                          <a:solidFill>
                            <a:srgbClr val="000000"/>
                          </a:solidFill>
                          <a:latin typeface="Calibri"/>
                        </a:rPr>
                        <a:t> </a:t>
                      </a:r>
                    </a:p>
                  </a:txBody>
                  <a:tcPr marL="3731" marR="3731" marT="3731"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r>
              <a:tr h="166423">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r" fontAlgn="b"/>
                      <a:r>
                        <a:rPr lang="de-DE" sz="700" b="0" i="0" u="none" strike="noStrike">
                          <a:solidFill>
                            <a:srgbClr val="000000"/>
                          </a:solidFill>
                          <a:latin typeface="Calibri"/>
                        </a:rPr>
                        <a:t>281,06</a:t>
                      </a: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r" fontAlgn="b"/>
                      <a:r>
                        <a:rPr lang="de-DE" sz="700" b="0" i="0" u="none" strike="noStrike">
                          <a:solidFill>
                            <a:srgbClr val="000000"/>
                          </a:solidFill>
                          <a:latin typeface="Calibri"/>
                        </a:rPr>
                        <a:t>1.880,78</a:t>
                      </a: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de-DE" sz="700" b="0" i="0" u="none" strike="noStrike">
                          <a:solidFill>
                            <a:srgbClr val="000000"/>
                          </a:solidFill>
                          <a:latin typeface="Calibri"/>
                        </a:rPr>
                        <a:t> </a:t>
                      </a:r>
                    </a:p>
                  </a:txBody>
                  <a:tcPr marL="3731" marR="3731" marT="3731" marB="0" anchor="b">
                    <a:lnL w="6350" cap="flat" cmpd="sng" algn="ctr">
                      <a:solidFill>
                        <a:srgbClr val="000000"/>
                      </a:solidFill>
                      <a:prstDash val="solid"/>
                      <a:round/>
                      <a:headEnd type="none" w="med" len="med"/>
                      <a:tailEnd type="none" w="med" len="med"/>
                    </a:lnL>
                    <a:lnR>
                      <a:noFill/>
                    </a:lnR>
                    <a:lnT>
                      <a:noFill/>
                    </a:lnT>
                    <a:lnB>
                      <a:noFill/>
                    </a:lnB>
                  </a:tcPr>
                </a:tc>
                <a:tc gridSpan="2">
                  <a:txBody>
                    <a:bodyPr/>
                    <a:lstStyle/>
                    <a:p>
                      <a:pPr algn="l" fontAlgn="b"/>
                      <a:r>
                        <a:rPr lang="de-DE" sz="700" b="1" i="0" u="none" strike="noStrike">
                          <a:solidFill>
                            <a:srgbClr val="000000"/>
                          </a:solidFill>
                          <a:latin typeface="Calibri"/>
                        </a:rPr>
                        <a:t>C. Verbindlichkeiten</a:t>
                      </a:r>
                    </a:p>
                  </a:txBody>
                  <a:tcPr marL="3731" marR="3731" marT="3731" marB="0" anchor="b">
                    <a:lnL>
                      <a:noFill/>
                    </a:lnL>
                    <a:lnR>
                      <a:noFill/>
                    </a:lnR>
                    <a:lnT>
                      <a:noFill/>
                    </a:lnT>
                    <a:lnB>
                      <a:noFill/>
                    </a:lnB>
                  </a:tcPr>
                </a:tc>
                <a:tc hMerge="1">
                  <a:txBody>
                    <a:bodyPr/>
                    <a:lstStyle/>
                    <a:p>
                      <a:endParaRPr lang="de-DE"/>
                    </a:p>
                  </a:txBody>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r>
              <a:tr h="279908">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de-DE" sz="700" b="0" i="0" u="none" strike="noStrike">
                          <a:solidFill>
                            <a:srgbClr val="000000"/>
                          </a:solidFill>
                          <a:latin typeface="Calibri"/>
                        </a:rPr>
                        <a:t> </a:t>
                      </a:r>
                    </a:p>
                  </a:txBody>
                  <a:tcPr marL="3731" marR="3731" marT="3731"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r>
                        <a:rPr lang="de-DE" sz="700" b="0" i="0" u="none" strike="noStrike">
                          <a:solidFill>
                            <a:srgbClr val="000000"/>
                          </a:solidFill>
                          <a:latin typeface="Calibri"/>
                        </a:rPr>
                        <a:t>2. Verbindlichkeiten gegenüber Kreditinstituten</a:t>
                      </a: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r" fontAlgn="b"/>
                      <a:r>
                        <a:rPr lang="de-DE" sz="700" b="0" i="0" u="none" strike="noStrike">
                          <a:solidFill>
                            <a:srgbClr val="000000"/>
                          </a:solidFill>
                          <a:latin typeface="Calibri"/>
                        </a:rPr>
                        <a:t>6,12</a:t>
                      </a: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r" fontAlgn="b"/>
                      <a:r>
                        <a:rPr lang="de-DE" sz="700" b="0" i="0" u="none" strike="noStrike">
                          <a:solidFill>
                            <a:srgbClr val="000000"/>
                          </a:solidFill>
                          <a:latin typeface="Calibri"/>
                        </a:rPr>
                        <a:t>0,00</a:t>
                      </a:r>
                    </a:p>
                  </a:txBody>
                  <a:tcPr marL="3731" marR="3731" marT="3731" marB="0" anchor="b">
                    <a:lnL>
                      <a:noFill/>
                    </a:lnL>
                    <a:lnR>
                      <a:noFill/>
                    </a:lnR>
                    <a:lnT>
                      <a:noFill/>
                    </a:lnT>
                    <a:lnB>
                      <a:noFill/>
                    </a:lnB>
                  </a:tcPr>
                </a:tc>
              </a:tr>
              <a:tr h="417457">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t"/>
                      <a:r>
                        <a:rPr lang="de-DE" sz="700" b="0" i="0" u="none" strike="noStrike">
                          <a:solidFill>
                            <a:srgbClr val="000000"/>
                          </a:solidFill>
                          <a:latin typeface="Calibri"/>
                        </a:rPr>
                        <a:t>IV. Schecks, Kassenbestand, Bundesbank- und Postgiroguthaben, Guthaben bei Kreditinstituten</a:t>
                      </a:r>
                    </a:p>
                  </a:txBody>
                  <a:tcPr marL="3731" marR="3731" marT="3731" marB="0">
                    <a:lnL>
                      <a:noFill/>
                    </a:lnL>
                    <a:lnR>
                      <a:noFill/>
                    </a:lnR>
                    <a:lnT>
                      <a:noFill/>
                    </a:lnT>
                    <a:lnB>
                      <a:noFill/>
                    </a:lnB>
                  </a:tcPr>
                </a:tc>
                <a:tc>
                  <a:txBody>
                    <a:bodyPr/>
                    <a:lstStyle/>
                    <a:p>
                      <a:pPr algn="r" fontAlgn="b"/>
                      <a:r>
                        <a:rPr lang="de-DE" sz="700" b="0" i="0" u="none" strike="noStrike">
                          <a:solidFill>
                            <a:srgbClr val="000000"/>
                          </a:solidFill>
                          <a:latin typeface="Calibri"/>
                        </a:rPr>
                        <a:t>490,23</a:t>
                      </a: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r" fontAlgn="b"/>
                      <a:r>
                        <a:rPr lang="de-DE" sz="700" b="0" i="0" u="none" strike="noStrike">
                          <a:solidFill>
                            <a:srgbClr val="000000"/>
                          </a:solidFill>
                          <a:latin typeface="Calibri"/>
                        </a:rPr>
                        <a:t>15.609,19</a:t>
                      </a: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de-DE" sz="700" b="0" i="0" u="none" strike="noStrike">
                          <a:solidFill>
                            <a:srgbClr val="000000"/>
                          </a:solidFill>
                          <a:latin typeface="Calibri"/>
                        </a:rPr>
                        <a:t> </a:t>
                      </a:r>
                    </a:p>
                  </a:txBody>
                  <a:tcPr marL="3731" marR="3731" marT="3731"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t"/>
                      <a:r>
                        <a:rPr lang="de-DE" sz="700" b="0" i="0" u="none" strike="noStrike">
                          <a:solidFill>
                            <a:srgbClr val="000000"/>
                          </a:solidFill>
                          <a:latin typeface="Calibri"/>
                        </a:rPr>
                        <a:t>-davon mit einer Restlaufzeit bis zu einem Jahr</a:t>
                      </a:r>
                      <a:br>
                        <a:rPr lang="de-DE" sz="700" b="0" i="0" u="none" strike="noStrike">
                          <a:solidFill>
                            <a:srgbClr val="000000"/>
                          </a:solidFill>
                          <a:latin typeface="Calibri"/>
                        </a:rPr>
                      </a:br>
                      <a:r>
                        <a:rPr lang="de-DE" sz="700" b="0" i="0" u="none" strike="noStrike">
                          <a:solidFill>
                            <a:srgbClr val="000000"/>
                          </a:solidFill>
                          <a:latin typeface="Calibri"/>
                        </a:rPr>
                        <a:t>(GJ 6,12  /  VJ 0,00)</a:t>
                      </a:r>
                    </a:p>
                  </a:txBody>
                  <a:tcPr marL="3731" marR="3731" marT="3731" marB="0">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r>
              <a:tr h="279908">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de-DE" sz="700" b="0" i="0" u="none" strike="noStrike">
                          <a:solidFill>
                            <a:srgbClr val="000000"/>
                          </a:solidFill>
                          <a:latin typeface="Calibri"/>
                        </a:rPr>
                        <a:t> </a:t>
                      </a:r>
                    </a:p>
                  </a:txBody>
                  <a:tcPr marL="3731" marR="3731" marT="3731"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r>
                        <a:rPr lang="de-DE" sz="700" b="0" i="0" u="none" strike="noStrike">
                          <a:solidFill>
                            <a:srgbClr val="000000"/>
                          </a:solidFill>
                          <a:latin typeface="Calibri"/>
                        </a:rPr>
                        <a:t>3. erhaltene Anzahlungen und Bestellungen</a:t>
                      </a: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r" fontAlgn="b"/>
                      <a:r>
                        <a:rPr lang="de-DE" sz="700" b="0" i="0" u="none" strike="noStrike">
                          <a:solidFill>
                            <a:srgbClr val="000000"/>
                          </a:solidFill>
                          <a:latin typeface="Calibri"/>
                        </a:rPr>
                        <a:t>-2.100,00</a:t>
                      </a: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r" fontAlgn="b"/>
                      <a:r>
                        <a:rPr lang="de-DE" sz="700" b="0" i="0" u="none" strike="noStrike">
                          <a:solidFill>
                            <a:srgbClr val="000000"/>
                          </a:solidFill>
                          <a:latin typeface="Calibri"/>
                        </a:rPr>
                        <a:t>0,00</a:t>
                      </a:r>
                    </a:p>
                  </a:txBody>
                  <a:tcPr marL="3731" marR="3731" marT="3731" marB="0" anchor="b">
                    <a:lnL>
                      <a:noFill/>
                    </a:lnL>
                    <a:lnR>
                      <a:noFill/>
                    </a:lnR>
                    <a:lnT>
                      <a:noFill/>
                    </a:lnT>
                    <a:lnB>
                      <a:noFill/>
                    </a:lnB>
                  </a:tcPr>
                </a:tc>
              </a:tr>
              <a:tr h="332844">
                <a:tc gridSpan="2">
                  <a:txBody>
                    <a:bodyPr/>
                    <a:lstStyle/>
                    <a:p>
                      <a:pPr algn="l" fontAlgn="b"/>
                      <a:r>
                        <a:rPr lang="de-DE" sz="700" b="1" i="0" u="none" strike="noStrike">
                          <a:solidFill>
                            <a:srgbClr val="000000"/>
                          </a:solidFill>
                          <a:latin typeface="Calibri"/>
                        </a:rPr>
                        <a:t>C. Rechnungsabgrenzungsposten </a:t>
                      </a:r>
                    </a:p>
                  </a:txBody>
                  <a:tcPr marL="3731" marR="3731" marT="3731" marB="0" anchor="b">
                    <a:lnL>
                      <a:noFill/>
                    </a:lnL>
                    <a:lnR>
                      <a:noFill/>
                    </a:lnR>
                    <a:lnT>
                      <a:noFill/>
                    </a:lnT>
                    <a:lnB>
                      <a:noFill/>
                    </a:lnB>
                  </a:tcPr>
                </a:tc>
                <a:tc hMerge="1">
                  <a:txBody>
                    <a:bodyPr/>
                    <a:lstStyle/>
                    <a:p>
                      <a:endParaRPr lang="de-DE"/>
                    </a:p>
                  </a:txBody>
                  <a:tcPr/>
                </a:tc>
                <a:tc>
                  <a:txBody>
                    <a:bodyPr/>
                    <a:lstStyle/>
                    <a:p>
                      <a:pPr algn="r" fontAlgn="b"/>
                      <a:r>
                        <a:rPr lang="de-DE" sz="700" b="0" i="0" u="none" strike="noStrike">
                          <a:solidFill>
                            <a:srgbClr val="000000"/>
                          </a:solidFill>
                          <a:latin typeface="Calibri"/>
                        </a:rPr>
                        <a:t>0,00</a:t>
                      </a: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r" fontAlgn="b"/>
                      <a:r>
                        <a:rPr lang="de-DE" sz="700" b="0" i="0" u="none" strike="noStrike">
                          <a:solidFill>
                            <a:srgbClr val="000000"/>
                          </a:solidFill>
                          <a:latin typeface="Calibri"/>
                        </a:rPr>
                        <a:t>539,21</a:t>
                      </a: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de-DE" sz="700" b="0" i="0" u="none" strike="noStrike">
                          <a:solidFill>
                            <a:srgbClr val="000000"/>
                          </a:solidFill>
                          <a:latin typeface="Calibri"/>
                        </a:rPr>
                        <a:t> </a:t>
                      </a:r>
                    </a:p>
                  </a:txBody>
                  <a:tcPr marL="3731" marR="3731" marT="3731"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r>
                        <a:rPr lang="de-DE" sz="700" b="0" i="0" u="none" strike="noStrike">
                          <a:solidFill>
                            <a:srgbClr val="000000"/>
                          </a:solidFill>
                          <a:latin typeface="Calibri"/>
                        </a:rPr>
                        <a:t>4. Verbindlichkeiten aus Lieferungen und Leistungen </a:t>
                      </a: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r" fontAlgn="b"/>
                      <a:r>
                        <a:rPr lang="de-DE" sz="700" b="0" i="0" u="none" strike="noStrike">
                          <a:solidFill>
                            <a:srgbClr val="000000"/>
                          </a:solidFill>
                          <a:latin typeface="Calibri"/>
                        </a:rPr>
                        <a:t>0,00</a:t>
                      </a: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r" fontAlgn="b"/>
                      <a:r>
                        <a:rPr lang="de-DE" sz="700" b="0" i="0" u="none" strike="noStrike">
                          <a:solidFill>
                            <a:srgbClr val="000000"/>
                          </a:solidFill>
                          <a:latin typeface="Calibri"/>
                        </a:rPr>
                        <a:t>1.317,94</a:t>
                      </a:r>
                    </a:p>
                  </a:txBody>
                  <a:tcPr marL="3731" marR="3731" marT="3731" marB="0" anchor="b">
                    <a:lnL>
                      <a:noFill/>
                    </a:lnL>
                    <a:lnR>
                      <a:noFill/>
                    </a:lnR>
                    <a:lnT>
                      <a:noFill/>
                    </a:lnT>
                    <a:lnB>
                      <a:noFill/>
                    </a:lnB>
                  </a:tcPr>
                </a:tc>
              </a:tr>
              <a:tr h="417457">
                <a:tc>
                  <a:txBody>
                    <a:bodyPr/>
                    <a:lstStyle/>
                    <a:p>
                      <a:pPr algn="l" fontAlgn="b"/>
                      <a:endParaRPr lang="de-DE" sz="700" b="1"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3731" marR="3731" marT="373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de-DE" sz="700" b="1" i="0" u="none" strike="noStrike">
                          <a:solidFill>
                            <a:srgbClr val="000000"/>
                          </a:solidFill>
                          <a:latin typeface="Calibri"/>
                        </a:rPr>
                        <a:t> </a:t>
                      </a:r>
                    </a:p>
                  </a:txBody>
                  <a:tcPr marL="3731" marR="3731" marT="3731"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de-DE" sz="700" b="1"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t"/>
                      <a:r>
                        <a:rPr lang="de-DE" sz="700" b="0" i="0" u="none" strike="noStrike">
                          <a:solidFill>
                            <a:srgbClr val="000000"/>
                          </a:solidFill>
                          <a:latin typeface="Calibri"/>
                        </a:rPr>
                        <a:t>-davon mit einer Restlaufzeit bis zu einem Jahr </a:t>
                      </a:r>
                      <a:br>
                        <a:rPr lang="de-DE" sz="700" b="0" i="0" u="none" strike="noStrike">
                          <a:solidFill>
                            <a:srgbClr val="000000"/>
                          </a:solidFill>
                          <a:latin typeface="Calibri"/>
                        </a:rPr>
                      </a:br>
                      <a:r>
                        <a:rPr lang="de-DE" sz="700" b="0" i="0" u="none" strike="noStrike">
                          <a:solidFill>
                            <a:srgbClr val="000000"/>
                          </a:solidFill>
                          <a:latin typeface="Calibri"/>
                        </a:rPr>
                        <a:t>(GJ 0,00  /  VJ 1.317,94)</a:t>
                      </a:r>
                    </a:p>
                  </a:txBody>
                  <a:tcPr marL="3731" marR="3731" marT="3731" marB="0">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r>
              <a:tr h="279908">
                <a:tc gridSpan="2">
                  <a:txBody>
                    <a:bodyPr/>
                    <a:lstStyle/>
                    <a:p>
                      <a:pPr algn="l" fontAlgn="b"/>
                      <a:r>
                        <a:rPr lang="de-DE" sz="700" b="1" i="0" u="none" strike="noStrike">
                          <a:solidFill>
                            <a:srgbClr val="000000"/>
                          </a:solidFill>
                          <a:latin typeface="Calibri"/>
                        </a:rPr>
                        <a:t>D. nicht durch Eigenkapital gedeckter Fehlbetrag</a:t>
                      </a:r>
                    </a:p>
                  </a:txBody>
                  <a:tcPr marL="3731" marR="3731" marT="3731" marB="0" anchor="b">
                    <a:lnL>
                      <a:noFill/>
                    </a:lnL>
                    <a:lnR>
                      <a:noFill/>
                    </a:lnR>
                    <a:lnT>
                      <a:noFill/>
                    </a:lnT>
                    <a:lnB>
                      <a:noFill/>
                    </a:lnB>
                  </a:tcPr>
                </a:tc>
                <a:tc hMerge="1">
                  <a:txBody>
                    <a:bodyPr/>
                    <a:lstStyle/>
                    <a:p>
                      <a:endParaRPr lang="de-DE"/>
                    </a:p>
                  </a:txBody>
                  <a:tcPr/>
                </a:tc>
                <a:tc>
                  <a:txBody>
                    <a:bodyPr/>
                    <a:lstStyle/>
                    <a:p>
                      <a:pPr algn="r" fontAlgn="b"/>
                      <a:r>
                        <a:rPr lang="de-DE" sz="700" b="0" i="0" u="none" strike="noStrike">
                          <a:solidFill>
                            <a:srgbClr val="000000"/>
                          </a:solidFill>
                          <a:latin typeface="Calibri"/>
                        </a:rPr>
                        <a:t>3.162,43</a:t>
                      </a: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r" fontAlgn="b"/>
                      <a:r>
                        <a:rPr lang="de-DE" sz="700" b="0" i="0" u="none" strike="noStrike">
                          <a:solidFill>
                            <a:srgbClr val="000000"/>
                          </a:solidFill>
                          <a:latin typeface="Calibri"/>
                        </a:rPr>
                        <a:t>1.140,00</a:t>
                      </a: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de-DE" sz="700" b="0" i="0" u="none" strike="noStrike">
                          <a:solidFill>
                            <a:srgbClr val="000000"/>
                          </a:solidFill>
                          <a:latin typeface="Calibri"/>
                        </a:rPr>
                        <a:t> </a:t>
                      </a:r>
                    </a:p>
                  </a:txBody>
                  <a:tcPr marL="3731" marR="3731" marT="3731"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r>
                        <a:rPr lang="de-DE" sz="700" b="0" i="0" u="none" strike="noStrike">
                          <a:solidFill>
                            <a:srgbClr val="000000"/>
                          </a:solidFill>
                          <a:latin typeface="Calibri"/>
                        </a:rPr>
                        <a:t>8. sonstige Verbindlichkeiten</a:t>
                      </a: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r" fontAlgn="b"/>
                      <a:r>
                        <a:rPr lang="de-DE" sz="700" b="0" i="0" u="none" strike="noStrike">
                          <a:solidFill>
                            <a:srgbClr val="000000"/>
                          </a:solidFill>
                          <a:latin typeface="Calibri"/>
                        </a:rPr>
                        <a:t>9.334,83</a:t>
                      </a: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r" fontAlgn="b"/>
                      <a:r>
                        <a:rPr lang="de-DE" sz="700" b="0" i="0" u="none" strike="noStrike">
                          <a:solidFill>
                            <a:srgbClr val="000000"/>
                          </a:solidFill>
                          <a:latin typeface="Calibri"/>
                        </a:rPr>
                        <a:t>20.238,24</a:t>
                      </a:r>
                    </a:p>
                  </a:txBody>
                  <a:tcPr marL="3731" marR="3731" marT="3731" marB="0" anchor="b">
                    <a:lnL>
                      <a:noFill/>
                    </a:lnL>
                    <a:lnR>
                      <a:noFill/>
                    </a:lnR>
                    <a:lnT>
                      <a:noFill/>
                    </a:lnT>
                    <a:lnB>
                      <a:noFill/>
                    </a:lnB>
                  </a:tcPr>
                </a:tc>
              </a:tr>
              <a:tr h="316202">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de-DE" sz="700" b="0" i="0" u="none" strike="noStrike">
                          <a:solidFill>
                            <a:srgbClr val="000000"/>
                          </a:solidFill>
                          <a:latin typeface="Calibri"/>
                        </a:rPr>
                        <a:t> </a:t>
                      </a:r>
                    </a:p>
                  </a:txBody>
                  <a:tcPr marL="3731" marR="3731" marT="3731"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t"/>
                      <a:r>
                        <a:rPr lang="de-DE" sz="700" b="0" i="0" u="none" strike="noStrike">
                          <a:solidFill>
                            <a:srgbClr val="000000"/>
                          </a:solidFill>
                          <a:latin typeface="Calibri"/>
                        </a:rPr>
                        <a:t>-davon aus Steuern </a:t>
                      </a:r>
                      <a:br>
                        <a:rPr lang="de-DE" sz="700" b="0" i="0" u="none" strike="noStrike">
                          <a:solidFill>
                            <a:srgbClr val="000000"/>
                          </a:solidFill>
                          <a:latin typeface="Calibri"/>
                        </a:rPr>
                      </a:br>
                      <a:r>
                        <a:rPr lang="de-DE" sz="700" b="0" i="0" u="none" strike="noStrike">
                          <a:solidFill>
                            <a:srgbClr val="000000"/>
                          </a:solidFill>
                          <a:latin typeface="Calibri"/>
                        </a:rPr>
                        <a:t>(GJ 1.184,73   /  VJ 5.961,26)</a:t>
                      </a:r>
                    </a:p>
                  </a:txBody>
                  <a:tcPr marL="3731" marR="3731" marT="3731" marB="0">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r>
              <a:tr h="316202">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de-DE" sz="700" b="0" i="0" u="none" strike="noStrike">
                          <a:solidFill>
                            <a:srgbClr val="000000"/>
                          </a:solidFill>
                          <a:latin typeface="Calibri"/>
                        </a:rPr>
                        <a:t> </a:t>
                      </a:r>
                    </a:p>
                  </a:txBody>
                  <a:tcPr marL="3731" marR="3731" marT="3731"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t"/>
                      <a:r>
                        <a:rPr lang="de-DE" sz="700" b="0" i="0" u="none" strike="noStrike">
                          <a:solidFill>
                            <a:srgbClr val="000000"/>
                          </a:solidFill>
                          <a:latin typeface="Calibri"/>
                        </a:rPr>
                        <a:t>-davon mit einer Restlaufzeit bis zu einem Jahr (GJ 350,00  /  VJ 8.061,24)</a:t>
                      </a:r>
                    </a:p>
                  </a:txBody>
                  <a:tcPr marL="3731" marR="3731" marT="3731" marB="0">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r>
              <a:tr h="166423">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de-DE" sz="700" b="0" i="0" u="none" strike="noStrike">
                          <a:solidFill>
                            <a:srgbClr val="000000"/>
                          </a:solidFill>
                          <a:latin typeface="Calibri"/>
                        </a:rPr>
                        <a:t> </a:t>
                      </a:r>
                    </a:p>
                  </a:txBody>
                  <a:tcPr marL="3731" marR="3731" marT="3731"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r>
                        <a:rPr lang="de-DE" sz="700" b="0" i="0" u="none" strike="noStrike">
                          <a:solidFill>
                            <a:srgbClr val="000000"/>
                          </a:solidFill>
                          <a:latin typeface="Calibri"/>
                        </a:rPr>
                        <a:t>9. Sonstige Passiva</a:t>
                      </a: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r" fontAlgn="b"/>
                      <a:r>
                        <a:rPr lang="de-DE" sz="700" b="0" i="0" u="none" strike="noStrike">
                          <a:solidFill>
                            <a:srgbClr val="000000"/>
                          </a:solidFill>
                          <a:latin typeface="Calibri"/>
                        </a:rPr>
                        <a:t>4,00</a:t>
                      </a: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r" fontAlgn="b"/>
                      <a:r>
                        <a:rPr lang="de-DE" sz="700" b="0" i="0" u="none" strike="noStrike">
                          <a:solidFill>
                            <a:srgbClr val="000000"/>
                          </a:solidFill>
                          <a:latin typeface="Calibri"/>
                        </a:rPr>
                        <a:t>4,00</a:t>
                      </a:r>
                    </a:p>
                  </a:txBody>
                  <a:tcPr marL="3731" marR="3731" marT="3731" marB="0" anchor="b">
                    <a:lnL>
                      <a:noFill/>
                    </a:lnL>
                    <a:lnR>
                      <a:noFill/>
                    </a:lnR>
                    <a:lnT>
                      <a:noFill/>
                    </a:lnT>
                    <a:lnB>
                      <a:noFill/>
                    </a:lnB>
                  </a:tcPr>
                </a:tc>
              </a:tr>
              <a:tr h="154774">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r>
                        <a:rPr lang="de-DE" sz="700" b="0" i="0" u="none" strike="noStrike">
                          <a:solidFill>
                            <a:srgbClr val="000000"/>
                          </a:solidFill>
                          <a:latin typeface="Calibri"/>
                        </a:rPr>
                        <a:t> </a:t>
                      </a:r>
                    </a:p>
                  </a:txBody>
                  <a:tcPr marL="3731" marR="3731" marT="373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r>
                        <a:rPr lang="de-DE" sz="700" b="0" i="0" u="none" strike="noStrike">
                          <a:solidFill>
                            <a:srgbClr val="000000"/>
                          </a:solidFill>
                          <a:latin typeface="Calibri"/>
                        </a:rPr>
                        <a:t> </a:t>
                      </a:r>
                    </a:p>
                  </a:txBody>
                  <a:tcPr marL="3731" marR="3731" marT="373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de-DE" sz="700" b="0" i="0" u="none" strike="noStrike">
                          <a:solidFill>
                            <a:srgbClr val="000000"/>
                          </a:solidFill>
                          <a:latin typeface="Calibri"/>
                        </a:rPr>
                        <a:t> </a:t>
                      </a:r>
                    </a:p>
                  </a:txBody>
                  <a:tcPr marL="3731" marR="3731" marT="3731"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r>
                        <a:rPr lang="de-DE" sz="700" b="0" i="0" u="none" strike="noStrike">
                          <a:solidFill>
                            <a:srgbClr val="000000"/>
                          </a:solidFill>
                          <a:latin typeface="Calibri"/>
                        </a:rPr>
                        <a:t> </a:t>
                      </a:r>
                    </a:p>
                  </a:txBody>
                  <a:tcPr marL="3731" marR="3731" marT="373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r>
                        <a:rPr lang="de-DE" sz="700" b="0" i="0" u="none" strike="noStrike">
                          <a:solidFill>
                            <a:srgbClr val="000000"/>
                          </a:solidFill>
                          <a:latin typeface="Calibri"/>
                        </a:rPr>
                        <a:t> </a:t>
                      </a:r>
                    </a:p>
                  </a:txBody>
                  <a:tcPr marL="3731" marR="3731" marT="3731" marB="0" anchor="b">
                    <a:lnL>
                      <a:noFill/>
                    </a:lnL>
                    <a:lnR>
                      <a:noFill/>
                    </a:lnR>
                    <a:lnT>
                      <a:noFill/>
                    </a:lnT>
                    <a:lnB w="6350" cap="flat" cmpd="sng" algn="ctr">
                      <a:solidFill>
                        <a:srgbClr val="000000"/>
                      </a:solidFill>
                      <a:prstDash val="solid"/>
                      <a:round/>
                      <a:headEnd type="none" w="med" len="med"/>
                      <a:tailEnd type="none" w="med" len="med"/>
                    </a:lnB>
                  </a:tcPr>
                </a:tc>
              </a:tr>
              <a:tr h="154774">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de-DE" sz="700" b="0" i="0" u="none" strike="noStrike">
                          <a:solidFill>
                            <a:srgbClr val="000000"/>
                          </a:solidFill>
                          <a:latin typeface="Calibri"/>
                        </a:rPr>
                        <a:t> </a:t>
                      </a:r>
                    </a:p>
                  </a:txBody>
                  <a:tcPr marL="3731" marR="3731" marT="3731"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t"/>
                      <a:endParaRPr lang="de-DE" sz="700" b="0" i="0" u="none" strike="noStrike">
                        <a:solidFill>
                          <a:srgbClr val="000000"/>
                        </a:solidFill>
                        <a:latin typeface="Calibri"/>
                      </a:endParaRPr>
                    </a:p>
                  </a:txBody>
                  <a:tcPr marL="3731" marR="3731" marT="3731" marB="0">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w="6350" cap="flat" cmpd="sng" algn="ctr">
                      <a:solidFill>
                        <a:srgbClr val="000000"/>
                      </a:solidFill>
                      <a:prstDash val="solid"/>
                      <a:round/>
                      <a:headEnd type="none" w="med" len="med"/>
                      <a:tailEnd type="none" w="med" len="med"/>
                    </a:lnT>
                    <a:lnB>
                      <a:noFill/>
                    </a:lnB>
                  </a:tcPr>
                </a:tc>
              </a:tr>
              <a:tr h="178257">
                <a:tc gridSpan="2">
                  <a:txBody>
                    <a:bodyPr/>
                    <a:lstStyle/>
                    <a:p>
                      <a:pPr algn="l" fontAlgn="b"/>
                      <a:r>
                        <a:rPr lang="de-DE" sz="700" b="1" i="0" u="none" strike="noStrike">
                          <a:solidFill>
                            <a:srgbClr val="000000"/>
                          </a:solidFill>
                          <a:latin typeface="Calibri"/>
                        </a:rPr>
                        <a:t>Summe Aktiva</a:t>
                      </a:r>
                    </a:p>
                  </a:txBody>
                  <a:tcPr marL="3731" marR="3731" marT="3731" marB="0" anchor="b">
                    <a:lnL>
                      <a:noFill/>
                    </a:lnL>
                    <a:lnR>
                      <a:noFill/>
                    </a:lnR>
                    <a:lnT>
                      <a:noFill/>
                    </a:lnT>
                    <a:lnB>
                      <a:noFill/>
                    </a:lnB>
                  </a:tcPr>
                </a:tc>
                <a:tc hMerge="1">
                  <a:txBody>
                    <a:bodyPr/>
                    <a:lstStyle/>
                    <a:p>
                      <a:endParaRPr lang="de-DE"/>
                    </a:p>
                  </a:txBody>
                  <a:tcPr/>
                </a:tc>
                <a:tc>
                  <a:txBody>
                    <a:bodyPr/>
                    <a:lstStyle/>
                    <a:p>
                      <a:pPr algn="r" fontAlgn="b"/>
                      <a:r>
                        <a:rPr lang="de-DE" sz="700" b="0" i="0" u="none" strike="noStrike">
                          <a:solidFill>
                            <a:srgbClr val="000000"/>
                          </a:solidFill>
                          <a:latin typeface="Calibri"/>
                        </a:rPr>
                        <a:t>7.244,95</a:t>
                      </a: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r" fontAlgn="b"/>
                      <a:r>
                        <a:rPr lang="de-DE" sz="700" b="0" i="0" u="none" strike="noStrike">
                          <a:solidFill>
                            <a:srgbClr val="000000"/>
                          </a:solidFill>
                          <a:latin typeface="Calibri"/>
                        </a:rPr>
                        <a:t>22.460,18</a:t>
                      </a:r>
                    </a:p>
                  </a:txBody>
                  <a:tcPr marL="3731" marR="3731" marT="3731"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3731" marR="3731" marT="373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de-DE" sz="700" b="1" i="0" u="none" strike="noStrike">
                          <a:solidFill>
                            <a:srgbClr val="000000"/>
                          </a:solidFill>
                          <a:latin typeface="Calibri"/>
                        </a:rPr>
                        <a:t> </a:t>
                      </a:r>
                    </a:p>
                  </a:txBody>
                  <a:tcPr marL="3731" marR="3731" marT="3731"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de-DE" sz="700" b="1"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r>
                        <a:rPr lang="de-DE" sz="700" b="1" i="0" u="none" strike="noStrike">
                          <a:solidFill>
                            <a:srgbClr val="000000"/>
                          </a:solidFill>
                          <a:latin typeface="Calibri"/>
                        </a:rPr>
                        <a:t>Summe Passiva</a:t>
                      </a: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r" fontAlgn="b"/>
                      <a:r>
                        <a:rPr lang="de-DE" sz="700" b="0" i="0" u="none" strike="noStrike">
                          <a:solidFill>
                            <a:srgbClr val="000000"/>
                          </a:solidFill>
                          <a:latin typeface="Calibri"/>
                        </a:rPr>
                        <a:t>7.244,95</a:t>
                      </a: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r" fontAlgn="b"/>
                      <a:r>
                        <a:rPr lang="de-DE" sz="700" b="0" i="0" u="none" strike="noStrike">
                          <a:solidFill>
                            <a:srgbClr val="000000"/>
                          </a:solidFill>
                          <a:latin typeface="Calibri"/>
                        </a:rPr>
                        <a:t>22.460,18</a:t>
                      </a:r>
                    </a:p>
                  </a:txBody>
                  <a:tcPr marL="3731" marR="3731" marT="3731" marB="0" anchor="b">
                    <a:lnL>
                      <a:noFill/>
                    </a:lnL>
                    <a:lnR>
                      <a:noFill/>
                    </a:lnR>
                    <a:lnT>
                      <a:noFill/>
                    </a:lnT>
                    <a:lnB>
                      <a:noFill/>
                    </a:lnB>
                  </a:tcPr>
                </a:tc>
              </a:tr>
              <a:tr h="178257">
                <a:tc>
                  <a:txBody>
                    <a:bodyPr/>
                    <a:lstStyle/>
                    <a:p>
                      <a:pPr algn="l" fontAlgn="b"/>
                      <a:endParaRPr lang="de-DE" sz="700" b="1"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1"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r>
                        <a:rPr lang="de-DE" sz="700" b="0" i="0" u="none" strike="noStrike">
                          <a:solidFill>
                            <a:srgbClr val="000000"/>
                          </a:solidFill>
                          <a:latin typeface="Calibri"/>
                        </a:rPr>
                        <a:t> </a:t>
                      </a:r>
                    </a:p>
                  </a:txBody>
                  <a:tcPr marL="3731" marR="3731" marT="3731"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r>
                        <a:rPr lang="de-DE" sz="700" b="0" i="0" u="none" strike="noStrike">
                          <a:solidFill>
                            <a:srgbClr val="000000"/>
                          </a:solidFill>
                          <a:latin typeface="Calibri"/>
                        </a:rPr>
                        <a:t> </a:t>
                      </a:r>
                    </a:p>
                  </a:txBody>
                  <a:tcPr marL="3731" marR="3731" marT="3731"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l" fontAlgn="b"/>
                      <a:endParaRPr lang="de-DE" sz="700" b="1" i="0" u="none" strike="noStrike">
                        <a:solidFill>
                          <a:srgbClr val="000000"/>
                        </a:solidFill>
                        <a:latin typeface="Calibri"/>
                      </a:endParaRPr>
                    </a:p>
                  </a:txBody>
                  <a:tcPr marL="3731" marR="3731" marT="373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de-DE" sz="700" b="1" i="0" u="none" strike="noStrike">
                          <a:solidFill>
                            <a:srgbClr val="000000"/>
                          </a:solidFill>
                          <a:latin typeface="Calibri"/>
                        </a:rPr>
                        <a:t> </a:t>
                      </a:r>
                    </a:p>
                  </a:txBody>
                  <a:tcPr marL="3731" marR="3731" marT="3731"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de-DE" sz="700" b="1"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r>
                        <a:rPr lang="de-DE" sz="700" b="0" i="0" u="none" strike="noStrike">
                          <a:solidFill>
                            <a:srgbClr val="000000"/>
                          </a:solidFill>
                          <a:latin typeface="Calibri"/>
                        </a:rPr>
                        <a:t> </a:t>
                      </a:r>
                    </a:p>
                  </a:txBody>
                  <a:tcPr marL="3731" marR="3731" marT="3731"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r>
                        <a:rPr lang="de-DE" sz="700" b="0" i="0" u="none" strike="noStrike">
                          <a:solidFill>
                            <a:srgbClr val="000000"/>
                          </a:solidFill>
                          <a:latin typeface="Calibri"/>
                        </a:rPr>
                        <a:t> </a:t>
                      </a:r>
                    </a:p>
                  </a:txBody>
                  <a:tcPr marL="3731" marR="3731" marT="3731" marB="0" anchor="b">
                    <a:lnL>
                      <a:noFill/>
                    </a:lnL>
                    <a:lnR>
                      <a:noFill/>
                    </a:lnR>
                    <a:lnT>
                      <a:noFill/>
                    </a:lnT>
                    <a:lnB w="25400" cap="flat" cmpd="dbl" algn="ctr">
                      <a:solidFill>
                        <a:srgbClr val="000000"/>
                      </a:solidFill>
                      <a:prstDash val="solid"/>
                      <a:round/>
                      <a:headEnd type="none" w="med" len="med"/>
                      <a:tailEnd type="none" w="med" len="med"/>
                    </a:lnB>
                  </a:tcPr>
                </a:tc>
              </a:tr>
              <a:tr h="174745">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de-DE" sz="700" b="0" i="0" u="none" strike="noStrike">
                          <a:solidFill>
                            <a:srgbClr val="000000"/>
                          </a:solidFill>
                          <a:latin typeface="Calibri"/>
                        </a:rPr>
                        <a:t> </a:t>
                      </a:r>
                    </a:p>
                  </a:txBody>
                  <a:tcPr marL="3731" marR="3731" marT="3731"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dirty="0">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de-DE" sz="700" b="0" i="0" u="none" strike="noStrike">
                        <a:solidFill>
                          <a:srgbClr val="000000"/>
                        </a:solidFill>
                        <a:latin typeface="Calibri"/>
                      </a:endParaRPr>
                    </a:p>
                  </a:txBody>
                  <a:tcPr marL="3731" marR="3731" marT="3731" marB="0" anchor="b">
                    <a:lnL>
                      <a:noFill/>
                    </a:lnL>
                    <a:lnR>
                      <a:noFill/>
                    </a:lnR>
                    <a:lnT>
                      <a:noFill/>
                    </a:lnT>
                    <a:lnB>
                      <a:noFill/>
                    </a:lnB>
                  </a:tcPr>
                </a:tc>
                <a:tc>
                  <a:txBody>
                    <a:bodyPr/>
                    <a:lstStyle/>
                    <a:p>
                      <a:pPr algn="l" fontAlgn="b"/>
                      <a:endParaRPr lang="de-DE" sz="700" b="0" i="0" u="none" strike="noStrike" dirty="0">
                        <a:solidFill>
                          <a:srgbClr val="000000"/>
                        </a:solidFill>
                        <a:latin typeface="Calibri"/>
                      </a:endParaRPr>
                    </a:p>
                  </a:txBody>
                  <a:tcPr marL="3731" marR="3731" marT="3731" marB="0" anchor="b">
                    <a:lnL>
                      <a:noFill/>
                    </a:lnL>
                    <a:lnR>
                      <a:noFill/>
                    </a:lnR>
                    <a:lnT w="25400" cap="flat" cmpd="dbl" algn="ctr">
                      <a:solidFill>
                        <a:srgbClr val="000000"/>
                      </a:solidFill>
                      <a:prstDash val="solid"/>
                      <a:round/>
                      <a:headEnd type="none" w="med" len="med"/>
                      <a:tailEnd type="none" w="med" len="med"/>
                    </a:lnT>
                    <a:lnB>
                      <a:noFill/>
                    </a:lnB>
                  </a:tcPr>
                </a:tc>
              </a:tr>
            </a:tbl>
          </a:graphicData>
        </a:graphic>
      </p:graphicFrame>
      <p:sp>
        <p:nvSpPr>
          <p:cNvPr id="20906" name="Rectangle 12"/>
          <p:cNvSpPr>
            <a:spLocks noChangeArrowheads="1"/>
          </p:cNvSpPr>
          <p:nvPr/>
        </p:nvSpPr>
        <p:spPr bwMode="auto">
          <a:xfrm>
            <a:off x="520700" y="714375"/>
            <a:ext cx="5480050" cy="230188"/>
          </a:xfrm>
          <a:prstGeom prst="rect">
            <a:avLst/>
          </a:prstGeom>
          <a:noFill/>
          <a:ln w="9525">
            <a:noFill/>
            <a:miter lim="800000"/>
            <a:headEnd/>
            <a:tailEnd/>
          </a:ln>
        </p:spPr>
        <p:txBody>
          <a:bodyPr>
            <a:spAutoFit/>
          </a:bodyPr>
          <a:lstStyle/>
          <a:p>
            <a:pPr algn="ctr">
              <a:spcBef>
                <a:spcPct val="50000"/>
              </a:spcBef>
            </a:pPr>
            <a:r>
              <a:rPr lang="de-DE" sz="900" dirty="0" smtClean="0">
                <a:solidFill>
                  <a:srgbClr val="FF0000"/>
                </a:solidFill>
              </a:rPr>
              <a:t>Mustermann GmbH </a:t>
            </a:r>
            <a:r>
              <a:rPr lang="de-DE" sz="900" dirty="0">
                <a:solidFill>
                  <a:srgbClr val="FF0000"/>
                </a:solidFill>
              </a:rPr>
              <a:t>, </a:t>
            </a:r>
            <a:r>
              <a:rPr lang="de-DE" sz="900" dirty="0" err="1" smtClean="0">
                <a:solidFill>
                  <a:srgbClr val="FF0000"/>
                </a:solidFill>
              </a:rPr>
              <a:t>Dorfstr</a:t>
            </a:r>
            <a:r>
              <a:rPr lang="de-DE" sz="900" dirty="0" smtClean="0">
                <a:solidFill>
                  <a:srgbClr val="FF0000"/>
                </a:solidFill>
              </a:rPr>
              <a:t>. 10, Ort</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11" name="Rectangle 7"/>
          <p:cNvSpPr>
            <a:spLocks noChangeArrowheads="1"/>
          </p:cNvSpPr>
          <p:nvPr/>
        </p:nvSpPr>
        <p:spPr bwMode="auto">
          <a:xfrm>
            <a:off x="428625" y="500063"/>
            <a:ext cx="6286500" cy="427037"/>
          </a:xfrm>
          <a:prstGeom prst="rect">
            <a:avLst/>
          </a:prstGeom>
          <a:noFill/>
          <a:ln w="9525">
            <a:noFill/>
            <a:miter lim="800000"/>
            <a:headEnd/>
            <a:tailEnd/>
          </a:ln>
        </p:spPr>
        <p:txBody>
          <a:bodyPr>
            <a:spAutoFit/>
          </a:bodyPr>
          <a:lstStyle/>
          <a:p>
            <a:pPr marL="342900" indent="-342900">
              <a:lnSpc>
                <a:spcPct val="80000"/>
              </a:lnSpc>
              <a:spcBef>
                <a:spcPct val="50000"/>
              </a:spcBef>
            </a:pPr>
            <a:r>
              <a:rPr lang="de-DE" sz="1100" b="1" dirty="0">
                <a:solidFill>
                  <a:srgbClr val="000000"/>
                </a:solidFill>
                <a:cs typeface="Times New Roman" pitchFamily="18" charset="0"/>
              </a:rPr>
              <a:t>Anlage II	 Gewinn- und Verlustrechnung vom 1. Januar </a:t>
            </a:r>
            <a:r>
              <a:rPr lang="de-DE" sz="1100" b="1" dirty="0">
                <a:solidFill>
                  <a:srgbClr val="FF0000"/>
                </a:solidFill>
                <a:cs typeface="Times New Roman" pitchFamily="18" charset="0"/>
              </a:rPr>
              <a:t>2013</a:t>
            </a:r>
            <a:r>
              <a:rPr lang="de-DE" sz="1100" b="1" dirty="0">
                <a:solidFill>
                  <a:srgbClr val="000000"/>
                </a:solidFill>
                <a:cs typeface="Times New Roman" pitchFamily="18" charset="0"/>
              </a:rPr>
              <a:t> - 31. Dezember </a:t>
            </a:r>
            <a:r>
              <a:rPr lang="de-DE" sz="1100" b="1" dirty="0">
                <a:solidFill>
                  <a:srgbClr val="FF0000"/>
                </a:solidFill>
                <a:cs typeface="Times New Roman" pitchFamily="18" charset="0"/>
              </a:rPr>
              <a:t>2013</a:t>
            </a:r>
            <a:endParaRPr lang="de-DE" sz="1100" dirty="0">
              <a:solidFill>
                <a:srgbClr val="FF0000"/>
              </a:solidFill>
              <a:cs typeface="Times New Roman" pitchFamily="18" charset="0"/>
            </a:endParaRPr>
          </a:p>
          <a:p>
            <a:pPr marL="342900" indent="-342900">
              <a:lnSpc>
                <a:spcPct val="80000"/>
              </a:lnSpc>
              <a:spcBef>
                <a:spcPct val="50000"/>
              </a:spcBef>
              <a:buFontTx/>
              <a:buAutoNum type="romanUcPeriod"/>
            </a:pPr>
            <a:endParaRPr lang="de-DE" sz="1000" dirty="0">
              <a:solidFill>
                <a:srgbClr val="000000"/>
              </a:solidFill>
            </a:endParaRPr>
          </a:p>
        </p:txBody>
      </p:sp>
      <p:sp>
        <p:nvSpPr>
          <p:cNvPr id="6147" name="Line 5"/>
          <p:cNvSpPr>
            <a:spLocks noChangeShapeType="1"/>
          </p:cNvSpPr>
          <p:nvPr/>
        </p:nvSpPr>
        <p:spPr bwMode="auto">
          <a:xfrm>
            <a:off x="476250" y="285750"/>
            <a:ext cx="6192838" cy="0"/>
          </a:xfrm>
          <a:prstGeom prst="line">
            <a:avLst/>
          </a:prstGeom>
          <a:noFill/>
          <a:ln w="1270">
            <a:solidFill>
              <a:schemeClr val="bg1">
                <a:lumMod val="75000"/>
              </a:schemeClr>
            </a:solidFill>
            <a:round/>
            <a:headEnd/>
            <a:tailEnd/>
          </a:ln>
        </p:spPr>
        <p:txBody>
          <a:bodyPr/>
          <a:lstStyle/>
          <a:p>
            <a:pPr>
              <a:defRPr/>
            </a:pPr>
            <a:endParaRPr lang="de-DE"/>
          </a:p>
        </p:txBody>
      </p:sp>
      <p:sp>
        <p:nvSpPr>
          <p:cNvPr id="21508" name="Rectangle 12"/>
          <p:cNvSpPr>
            <a:spLocks noChangeArrowheads="1"/>
          </p:cNvSpPr>
          <p:nvPr/>
        </p:nvSpPr>
        <p:spPr bwMode="auto">
          <a:xfrm>
            <a:off x="404813" y="8899525"/>
            <a:ext cx="6337300" cy="246063"/>
          </a:xfrm>
          <a:prstGeom prst="rect">
            <a:avLst/>
          </a:prstGeom>
          <a:noFill/>
          <a:ln w="9525">
            <a:noFill/>
            <a:miter lim="800000"/>
            <a:headEnd/>
            <a:tailEnd/>
          </a:ln>
        </p:spPr>
        <p:txBody>
          <a:bodyPr>
            <a:spAutoFit/>
          </a:bodyPr>
          <a:lstStyle/>
          <a:p>
            <a:pPr>
              <a:spcBef>
                <a:spcPct val="50000"/>
              </a:spcBef>
            </a:pPr>
            <a:r>
              <a:rPr lang="de-DE" sz="1000">
                <a:solidFill>
                  <a:srgbClr val="000000"/>
                </a:solidFill>
              </a:rPr>
              <a:t>						        </a:t>
            </a:r>
            <a:r>
              <a:rPr lang="de-DE" sz="800">
                <a:solidFill>
                  <a:srgbClr val="000000"/>
                </a:solidFill>
              </a:rPr>
              <a:t>Seite 19</a:t>
            </a:r>
          </a:p>
        </p:txBody>
      </p:sp>
      <p:sp>
        <p:nvSpPr>
          <p:cNvPr id="7" name="Line 5"/>
          <p:cNvSpPr>
            <a:spLocks noChangeShapeType="1"/>
          </p:cNvSpPr>
          <p:nvPr/>
        </p:nvSpPr>
        <p:spPr bwMode="auto">
          <a:xfrm>
            <a:off x="476250" y="8942388"/>
            <a:ext cx="6192838" cy="0"/>
          </a:xfrm>
          <a:prstGeom prst="line">
            <a:avLst/>
          </a:prstGeom>
          <a:noFill/>
          <a:ln w="1270">
            <a:solidFill>
              <a:schemeClr val="bg1">
                <a:lumMod val="75000"/>
              </a:schemeClr>
            </a:solidFill>
            <a:round/>
            <a:headEnd/>
            <a:tailEnd/>
          </a:ln>
        </p:spPr>
        <p:txBody>
          <a:bodyPr/>
          <a:lstStyle/>
          <a:p>
            <a:pPr>
              <a:defRPr/>
            </a:pPr>
            <a:endParaRPr lang="de-DE">
              <a:ln w="3175">
                <a:solidFill>
                  <a:schemeClr val="tx1"/>
                </a:solidFill>
              </a:ln>
            </a:endParaRPr>
          </a:p>
        </p:txBody>
      </p:sp>
      <p:graphicFrame>
        <p:nvGraphicFramePr>
          <p:cNvPr id="12" name="Tabelle 11"/>
          <p:cNvGraphicFramePr>
            <a:graphicFrameLocks noGrp="1"/>
          </p:cNvGraphicFramePr>
          <p:nvPr/>
        </p:nvGraphicFramePr>
        <p:xfrm>
          <a:off x="1500188" y="1428750"/>
          <a:ext cx="3977226" cy="7400266"/>
        </p:xfrm>
        <a:graphic>
          <a:graphicData uri="http://schemas.openxmlformats.org/drawingml/2006/table">
            <a:tbl>
              <a:tblPr/>
              <a:tblGrid>
                <a:gridCol w="400729"/>
                <a:gridCol w="1402548"/>
                <a:gridCol w="130236"/>
                <a:gridCol w="871585"/>
                <a:gridCol w="300546"/>
                <a:gridCol w="741346"/>
                <a:gridCol w="130236"/>
              </a:tblGrid>
              <a:tr h="157786">
                <a:tc>
                  <a:txBody>
                    <a:bodyPr/>
                    <a:lstStyle/>
                    <a:p>
                      <a:pPr algn="l" fontAlgn="b"/>
                      <a:endParaRPr lang="de-DE" sz="1000" b="0" i="0" u="none" strike="noStrike" dirty="0">
                        <a:solidFill>
                          <a:srgbClr val="000000"/>
                        </a:solidFill>
                        <a:latin typeface="Calibri"/>
                      </a:endParaRPr>
                    </a:p>
                  </a:txBody>
                  <a:tcPr marL="7514" marR="7514" marT="7514" marB="0" anchor="b">
                    <a:lnL>
                      <a:noFill/>
                    </a:lnL>
                    <a:lnR>
                      <a:noFill/>
                    </a:lnR>
                    <a:lnT>
                      <a:noFill/>
                    </a:lnT>
                    <a:lnB>
                      <a:noFill/>
                    </a:lnB>
                  </a:tcPr>
                </a:tc>
                <a:tc>
                  <a:txBody>
                    <a:bodyPr/>
                    <a:lstStyle/>
                    <a:p>
                      <a:pPr algn="l" fontAlgn="b"/>
                      <a:endParaRPr lang="de-DE" sz="1000" b="0" i="0" u="none" strike="noStrike">
                        <a:solidFill>
                          <a:srgbClr val="000000"/>
                        </a:solidFill>
                        <a:latin typeface="Calibri"/>
                      </a:endParaRPr>
                    </a:p>
                  </a:txBody>
                  <a:tcPr marL="7514" marR="7514" marT="7514" marB="0" anchor="b">
                    <a:lnL>
                      <a:noFill/>
                    </a:lnL>
                    <a:lnR>
                      <a:noFill/>
                    </a:lnR>
                    <a:lnT>
                      <a:noFill/>
                    </a:lnT>
                    <a:lnB>
                      <a:noFill/>
                    </a:lnB>
                  </a:tcPr>
                </a:tc>
                <a:tc>
                  <a:txBody>
                    <a:bodyPr/>
                    <a:lstStyle/>
                    <a:p>
                      <a:pPr algn="l" fontAlgn="b"/>
                      <a:endParaRPr lang="de-DE" sz="1000" b="0" i="0" u="none" strike="noStrike">
                        <a:solidFill>
                          <a:srgbClr val="000000"/>
                        </a:solidFill>
                        <a:latin typeface="Calibri"/>
                      </a:endParaRPr>
                    </a:p>
                  </a:txBody>
                  <a:tcPr marL="7514" marR="7514" marT="7514" marB="0" anchor="b">
                    <a:lnL>
                      <a:noFill/>
                    </a:lnL>
                    <a:lnR>
                      <a:noFill/>
                    </a:lnR>
                    <a:lnT>
                      <a:noFill/>
                    </a:lnT>
                    <a:lnB>
                      <a:noFill/>
                    </a:lnB>
                  </a:tcPr>
                </a:tc>
                <a:tc>
                  <a:txBody>
                    <a:bodyPr/>
                    <a:lstStyle/>
                    <a:p>
                      <a:pPr algn="r" fontAlgn="b"/>
                      <a:r>
                        <a:rPr lang="de-DE" sz="1000" b="0" i="0" u="none" strike="noStrike">
                          <a:solidFill>
                            <a:srgbClr val="000000"/>
                          </a:solidFill>
                          <a:latin typeface="Calibri"/>
                        </a:rPr>
                        <a:t>Geschäftsjahr</a:t>
                      </a:r>
                    </a:p>
                  </a:txBody>
                  <a:tcPr marL="7514" marR="7514" marT="7514" marB="0" anchor="b">
                    <a:lnL>
                      <a:noFill/>
                    </a:lnL>
                    <a:lnR>
                      <a:noFill/>
                    </a:lnR>
                    <a:lnT>
                      <a:noFill/>
                    </a:lnT>
                    <a:lnB>
                      <a:noFill/>
                    </a:lnB>
                  </a:tcPr>
                </a:tc>
                <a:tc>
                  <a:txBody>
                    <a:bodyPr/>
                    <a:lstStyle/>
                    <a:p>
                      <a:pPr algn="r" fontAlgn="b"/>
                      <a:endParaRPr lang="de-DE" sz="1000" b="0" i="0" u="none" strike="noStrike">
                        <a:solidFill>
                          <a:srgbClr val="000000"/>
                        </a:solidFill>
                        <a:latin typeface="Calibri"/>
                      </a:endParaRPr>
                    </a:p>
                  </a:txBody>
                  <a:tcPr marL="7514" marR="7514" marT="7514" marB="0" anchor="b">
                    <a:lnL>
                      <a:noFill/>
                    </a:lnL>
                    <a:lnR>
                      <a:noFill/>
                    </a:lnR>
                    <a:lnT>
                      <a:noFill/>
                    </a:lnT>
                    <a:lnB>
                      <a:noFill/>
                    </a:lnB>
                  </a:tcPr>
                </a:tc>
                <a:tc>
                  <a:txBody>
                    <a:bodyPr/>
                    <a:lstStyle/>
                    <a:p>
                      <a:pPr algn="r" fontAlgn="b"/>
                      <a:r>
                        <a:rPr lang="de-DE" sz="1000" b="0" i="0" u="none" strike="noStrike">
                          <a:solidFill>
                            <a:srgbClr val="000000"/>
                          </a:solidFill>
                          <a:latin typeface="Calibri"/>
                        </a:rPr>
                        <a:t>Vorjahr</a:t>
                      </a:r>
                    </a:p>
                  </a:txBody>
                  <a:tcPr marL="7514" marR="7514" marT="7514" marB="0" anchor="b">
                    <a:lnL>
                      <a:noFill/>
                    </a:lnL>
                    <a:lnR>
                      <a:noFill/>
                    </a:lnR>
                    <a:lnT>
                      <a:noFill/>
                    </a:lnT>
                    <a:lnB>
                      <a:noFill/>
                    </a:lnB>
                  </a:tcPr>
                </a:tc>
                <a:tc>
                  <a:txBody>
                    <a:bodyPr/>
                    <a:lstStyle/>
                    <a:p>
                      <a:pPr algn="r" fontAlgn="b"/>
                      <a:endParaRPr lang="de-DE" sz="1000" b="0" i="0" u="none" strike="noStrike">
                        <a:solidFill>
                          <a:srgbClr val="000000"/>
                        </a:solidFill>
                        <a:latin typeface="Calibri"/>
                      </a:endParaRPr>
                    </a:p>
                  </a:txBody>
                  <a:tcPr marL="7514" marR="7514" marT="7514" marB="0" anchor="b">
                    <a:lnL>
                      <a:noFill/>
                    </a:lnL>
                    <a:lnR>
                      <a:noFill/>
                    </a:lnR>
                    <a:lnT>
                      <a:noFill/>
                    </a:lnT>
                    <a:lnB>
                      <a:noFill/>
                    </a:lnB>
                  </a:tcPr>
                </a:tc>
              </a:tr>
              <a:tr h="157786">
                <a:tc>
                  <a:txBody>
                    <a:bodyPr/>
                    <a:lstStyle/>
                    <a:p>
                      <a:pPr algn="l" fontAlgn="b"/>
                      <a:endParaRPr lang="de-DE" sz="1000" b="0" i="0" u="none" strike="noStrike">
                        <a:solidFill>
                          <a:srgbClr val="000000"/>
                        </a:solidFill>
                        <a:latin typeface="Calibri"/>
                      </a:endParaRPr>
                    </a:p>
                  </a:txBody>
                  <a:tcPr marL="7514" marR="7514" marT="7514" marB="0" anchor="b">
                    <a:lnL>
                      <a:noFill/>
                    </a:lnL>
                    <a:lnR>
                      <a:noFill/>
                    </a:lnR>
                    <a:lnT>
                      <a:noFill/>
                    </a:lnT>
                    <a:lnB>
                      <a:noFill/>
                    </a:lnB>
                  </a:tcPr>
                </a:tc>
                <a:tc>
                  <a:txBody>
                    <a:bodyPr/>
                    <a:lstStyle/>
                    <a:p>
                      <a:pPr algn="l" fontAlgn="b"/>
                      <a:endParaRPr lang="de-DE" sz="1000" b="0" i="0" u="none" strike="noStrike">
                        <a:solidFill>
                          <a:srgbClr val="000000"/>
                        </a:solidFill>
                        <a:latin typeface="Calibri"/>
                      </a:endParaRPr>
                    </a:p>
                  </a:txBody>
                  <a:tcPr marL="7514" marR="7514" marT="7514" marB="0" anchor="b">
                    <a:lnL>
                      <a:noFill/>
                    </a:lnL>
                    <a:lnR>
                      <a:noFill/>
                    </a:lnR>
                    <a:lnT>
                      <a:noFill/>
                    </a:lnT>
                    <a:lnB>
                      <a:noFill/>
                    </a:lnB>
                  </a:tcPr>
                </a:tc>
                <a:tc>
                  <a:txBody>
                    <a:bodyPr/>
                    <a:lstStyle/>
                    <a:p>
                      <a:pPr algn="l" fontAlgn="b"/>
                      <a:endParaRPr lang="de-DE" sz="1000" b="0" i="0" u="none" strike="noStrike">
                        <a:solidFill>
                          <a:srgbClr val="000000"/>
                        </a:solidFill>
                        <a:latin typeface="Calibri"/>
                      </a:endParaRPr>
                    </a:p>
                  </a:txBody>
                  <a:tcPr marL="7514" marR="7514" marT="7514" marB="0" anchor="b">
                    <a:lnL>
                      <a:noFill/>
                    </a:lnL>
                    <a:lnR>
                      <a:noFill/>
                    </a:lnR>
                    <a:lnT>
                      <a:noFill/>
                    </a:lnT>
                    <a:lnB>
                      <a:noFill/>
                    </a:lnB>
                  </a:tcPr>
                </a:tc>
                <a:tc>
                  <a:txBody>
                    <a:bodyPr/>
                    <a:lstStyle/>
                    <a:p>
                      <a:pPr algn="r" fontAlgn="t"/>
                      <a:r>
                        <a:rPr lang="de-DE" sz="1000" b="0" i="0" u="none" strike="noStrike" dirty="0">
                          <a:solidFill>
                            <a:srgbClr val="FF0000"/>
                          </a:solidFill>
                          <a:latin typeface="Calibri"/>
                        </a:rPr>
                        <a:t>2013</a:t>
                      </a:r>
                    </a:p>
                  </a:txBody>
                  <a:tcPr marL="7514" marR="7514" marT="7514" marB="0">
                    <a:lnL>
                      <a:noFill/>
                    </a:lnL>
                    <a:lnR>
                      <a:noFill/>
                    </a:lnR>
                    <a:lnT>
                      <a:noFill/>
                    </a:lnT>
                    <a:lnB>
                      <a:noFill/>
                    </a:lnB>
                  </a:tcPr>
                </a:tc>
                <a:tc>
                  <a:txBody>
                    <a:bodyPr/>
                    <a:lstStyle/>
                    <a:p>
                      <a:pPr algn="r" fontAlgn="t"/>
                      <a:endParaRPr lang="de-DE" sz="1000" b="0" i="0" u="none" strike="noStrike">
                        <a:solidFill>
                          <a:srgbClr val="000000"/>
                        </a:solidFill>
                        <a:latin typeface="Calibri"/>
                      </a:endParaRPr>
                    </a:p>
                  </a:txBody>
                  <a:tcPr marL="7514" marR="7514" marT="7514" marB="0">
                    <a:lnL>
                      <a:noFill/>
                    </a:lnL>
                    <a:lnR>
                      <a:noFill/>
                    </a:lnR>
                    <a:lnT>
                      <a:noFill/>
                    </a:lnT>
                    <a:lnB>
                      <a:noFill/>
                    </a:lnB>
                  </a:tcPr>
                </a:tc>
                <a:tc>
                  <a:txBody>
                    <a:bodyPr/>
                    <a:lstStyle/>
                    <a:p>
                      <a:pPr algn="r" fontAlgn="t"/>
                      <a:r>
                        <a:rPr lang="de-DE" sz="1000" b="0" i="0" u="none" strike="noStrike" dirty="0">
                          <a:solidFill>
                            <a:srgbClr val="FF0000"/>
                          </a:solidFill>
                          <a:latin typeface="Calibri"/>
                        </a:rPr>
                        <a:t>2012</a:t>
                      </a:r>
                    </a:p>
                  </a:txBody>
                  <a:tcPr marL="7514" marR="7514" marT="7514" marB="0">
                    <a:lnL>
                      <a:noFill/>
                    </a:lnL>
                    <a:lnR>
                      <a:noFill/>
                    </a:lnR>
                    <a:lnT>
                      <a:noFill/>
                    </a:lnT>
                    <a:lnB>
                      <a:noFill/>
                    </a:lnB>
                  </a:tcPr>
                </a:tc>
                <a:tc>
                  <a:txBody>
                    <a:bodyPr/>
                    <a:lstStyle/>
                    <a:p>
                      <a:pPr algn="r" fontAlgn="t"/>
                      <a:endParaRPr lang="de-DE" sz="1000" b="0" i="0" u="none" strike="noStrike">
                        <a:solidFill>
                          <a:srgbClr val="000000"/>
                        </a:solidFill>
                        <a:latin typeface="Calibri"/>
                      </a:endParaRPr>
                    </a:p>
                  </a:txBody>
                  <a:tcPr marL="7514" marR="7514" marT="7514" marB="0">
                    <a:lnL>
                      <a:noFill/>
                    </a:lnL>
                    <a:lnR>
                      <a:noFill/>
                    </a:lnR>
                    <a:lnT>
                      <a:noFill/>
                    </a:lnT>
                    <a:lnB>
                      <a:noFill/>
                    </a:lnB>
                  </a:tcPr>
                </a:tc>
              </a:tr>
              <a:tr h="157786">
                <a:tc>
                  <a:txBody>
                    <a:bodyPr/>
                    <a:lstStyle/>
                    <a:p>
                      <a:pPr algn="l" fontAlgn="b"/>
                      <a:endParaRPr lang="de-DE" sz="1000" b="1" i="0" u="none" strike="noStrike">
                        <a:solidFill>
                          <a:srgbClr val="000000"/>
                        </a:solidFill>
                        <a:latin typeface="Calibri"/>
                      </a:endParaRPr>
                    </a:p>
                  </a:txBody>
                  <a:tcPr marL="7514" marR="7514" marT="7514" marB="0" anchor="b">
                    <a:lnL>
                      <a:noFill/>
                    </a:lnL>
                    <a:lnR>
                      <a:noFill/>
                    </a:lnR>
                    <a:lnT>
                      <a:noFill/>
                    </a:lnT>
                    <a:lnB>
                      <a:noFill/>
                    </a:lnB>
                  </a:tcPr>
                </a:tc>
                <a:tc>
                  <a:txBody>
                    <a:bodyPr/>
                    <a:lstStyle/>
                    <a:p>
                      <a:pPr algn="l" fontAlgn="b"/>
                      <a:endParaRPr lang="de-DE" sz="1000" b="0" i="0" u="none" strike="noStrike">
                        <a:solidFill>
                          <a:srgbClr val="000000"/>
                        </a:solidFill>
                        <a:latin typeface="Calibri"/>
                      </a:endParaRPr>
                    </a:p>
                  </a:txBody>
                  <a:tcPr marL="7514" marR="7514" marT="7514" marB="0" anchor="b">
                    <a:lnL>
                      <a:noFill/>
                    </a:lnL>
                    <a:lnR>
                      <a:noFill/>
                    </a:lnR>
                    <a:lnT>
                      <a:noFill/>
                    </a:lnT>
                    <a:lnB>
                      <a:noFill/>
                    </a:lnB>
                  </a:tcPr>
                </a:tc>
                <a:tc>
                  <a:txBody>
                    <a:bodyPr/>
                    <a:lstStyle/>
                    <a:p>
                      <a:pPr algn="l" fontAlgn="b"/>
                      <a:endParaRPr lang="de-DE" sz="1000" b="0" i="0" u="none" strike="noStrike">
                        <a:solidFill>
                          <a:srgbClr val="000000"/>
                        </a:solidFill>
                        <a:latin typeface="Calibri"/>
                      </a:endParaRPr>
                    </a:p>
                  </a:txBody>
                  <a:tcPr marL="7514" marR="7514" marT="7514" marB="0" anchor="b">
                    <a:lnL>
                      <a:noFill/>
                    </a:lnL>
                    <a:lnR>
                      <a:noFill/>
                    </a:lnR>
                    <a:lnT>
                      <a:noFill/>
                    </a:lnT>
                    <a:lnB>
                      <a:noFill/>
                    </a:lnB>
                  </a:tcPr>
                </a:tc>
                <a:tc>
                  <a:txBody>
                    <a:bodyPr/>
                    <a:lstStyle/>
                    <a:p>
                      <a:pPr algn="r" fontAlgn="t"/>
                      <a:r>
                        <a:rPr lang="de-DE" sz="1000" b="0" i="0" u="none" strike="noStrike">
                          <a:solidFill>
                            <a:srgbClr val="000000"/>
                          </a:solidFill>
                          <a:latin typeface="Calibri"/>
                        </a:rPr>
                        <a:t>EUR</a:t>
                      </a:r>
                    </a:p>
                  </a:txBody>
                  <a:tcPr marL="7514" marR="7514" marT="7514" marB="0">
                    <a:lnL>
                      <a:noFill/>
                    </a:lnL>
                    <a:lnR>
                      <a:noFill/>
                    </a:lnR>
                    <a:lnT>
                      <a:noFill/>
                    </a:lnT>
                    <a:lnB>
                      <a:noFill/>
                    </a:lnB>
                  </a:tcPr>
                </a:tc>
                <a:tc>
                  <a:txBody>
                    <a:bodyPr/>
                    <a:lstStyle/>
                    <a:p>
                      <a:pPr algn="r" fontAlgn="t"/>
                      <a:endParaRPr lang="de-DE" sz="1000" b="0" i="0" u="none" strike="noStrike">
                        <a:solidFill>
                          <a:srgbClr val="000000"/>
                        </a:solidFill>
                        <a:latin typeface="Calibri"/>
                      </a:endParaRPr>
                    </a:p>
                  </a:txBody>
                  <a:tcPr marL="7514" marR="7514" marT="7514" marB="0">
                    <a:lnL>
                      <a:noFill/>
                    </a:lnL>
                    <a:lnR>
                      <a:noFill/>
                    </a:lnR>
                    <a:lnT>
                      <a:noFill/>
                    </a:lnT>
                    <a:lnB>
                      <a:noFill/>
                    </a:lnB>
                  </a:tcPr>
                </a:tc>
                <a:tc>
                  <a:txBody>
                    <a:bodyPr/>
                    <a:lstStyle/>
                    <a:p>
                      <a:pPr algn="r" fontAlgn="t"/>
                      <a:r>
                        <a:rPr lang="de-DE" sz="1000" b="0" i="0" u="none" strike="noStrike">
                          <a:solidFill>
                            <a:srgbClr val="000000"/>
                          </a:solidFill>
                          <a:latin typeface="Calibri"/>
                        </a:rPr>
                        <a:t>EUR</a:t>
                      </a:r>
                    </a:p>
                  </a:txBody>
                  <a:tcPr marL="7514" marR="7514" marT="7514" marB="0">
                    <a:lnL>
                      <a:noFill/>
                    </a:lnL>
                    <a:lnR>
                      <a:noFill/>
                    </a:lnR>
                    <a:lnT>
                      <a:noFill/>
                    </a:lnT>
                    <a:lnB>
                      <a:noFill/>
                    </a:lnB>
                  </a:tcPr>
                </a:tc>
                <a:tc>
                  <a:txBody>
                    <a:bodyPr/>
                    <a:lstStyle/>
                    <a:p>
                      <a:pPr algn="r" fontAlgn="t"/>
                      <a:endParaRPr lang="de-DE" sz="1000" b="0" i="0" u="none" strike="noStrike">
                        <a:solidFill>
                          <a:srgbClr val="000000"/>
                        </a:solidFill>
                        <a:latin typeface="Calibri"/>
                      </a:endParaRPr>
                    </a:p>
                  </a:txBody>
                  <a:tcPr marL="7514" marR="7514" marT="7514" marB="0">
                    <a:lnL>
                      <a:noFill/>
                    </a:lnL>
                    <a:lnR>
                      <a:noFill/>
                    </a:lnR>
                    <a:lnT>
                      <a:noFill/>
                    </a:lnT>
                    <a:lnB>
                      <a:noFill/>
                    </a:lnB>
                  </a:tcPr>
                </a:tc>
              </a:tr>
              <a:tr h="157786">
                <a:tc>
                  <a:txBody>
                    <a:bodyPr/>
                    <a:lstStyle/>
                    <a:p>
                      <a:pPr algn="l" fontAlgn="b"/>
                      <a:endParaRPr lang="de-DE" sz="1000" b="0" i="0" u="none" strike="noStrike">
                        <a:solidFill>
                          <a:srgbClr val="000000"/>
                        </a:solidFill>
                        <a:latin typeface="Calibri"/>
                      </a:endParaRPr>
                    </a:p>
                  </a:txBody>
                  <a:tcPr marL="7514" marR="7514" marT="7514" marB="0" anchor="b">
                    <a:lnL>
                      <a:noFill/>
                    </a:lnL>
                    <a:lnR>
                      <a:noFill/>
                    </a:lnR>
                    <a:lnT>
                      <a:noFill/>
                    </a:lnT>
                    <a:lnB>
                      <a:noFill/>
                    </a:lnB>
                  </a:tcPr>
                </a:tc>
                <a:tc>
                  <a:txBody>
                    <a:bodyPr/>
                    <a:lstStyle/>
                    <a:p>
                      <a:pPr algn="l" fontAlgn="b"/>
                      <a:endParaRPr lang="de-DE" sz="1000" b="0" i="0" u="none" strike="noStrike">
                        <a:solidFill>
                          <a:srgbClr val="000000"/>
                        </a:solidFill>
                        <a:latin typeface="Calibri"/>
                      </a:endParaRPr>
                    </a:p>
                  </a:txBody>
                  <a:tcPr marL="7514" marR="7514" marT="7514" marB="0" anchor="b">
                    <a:lnL>
                      <a:noFill/>
                    </a:lnL>
                    <a:lnR>
                      <a:noFill/>
                    </a:lnR>
                    <a:lnT>
                      <a:noFill/>
                    </a:lnT>
                    <a:lnB>
                      <a:noFill/>
                    </a:lnB>
                  </a:tcPr>
                </a:tc>
                <a:tc>
                  <a:txBody>
                    <a:bodyPr/>
                    <a:lstStyle/>
                    <a:p>
                      <a:pPr algn="l" fontAlgn="b"/>
                      <a:endParaRPr lang="de-DE" sz="1000" b="0" i="0" u="none" strike="noStrike">
                        <a:solidFill>
                          <a:srgbClr val="000000"/>
                        </a:solidFill>
                        <a:latin typeface="Calibri"/>
                      </a:endParaRPr>
                    </a:p>
                  </a:txBody>
                  <a:tcPr marL="7514" marR="7514" marT="7514" marB="0" anchor="b">
                    <a:lnL>
                      <a:noFill/>
                    </a:lnL>
                    <a:lnR>
                      <a:noFill/>
                    </a:lnR>
                    <a:lnT>
                      <a:noFill/>
                    </a:lnT>
                    <a:lnB>
                      <a:noFill/>
                    </a:lnB>
                  </a:tcPr>
                </a:tc>
                <a:tc>
                  <a:txBody>
                    <a:bodyPr/>
                    <a:lstStyle/>
                    <a:p>
                      <a:pPr algn="r" fontAlgn="t"/>
                      <a:endParaRPr lang="de-DE" sz="1000" b="0" i="0" u="none" strike="noStrike">
                        <a:solidFill>
                          <a:srgbClr val="000000"/>
                        </a:solidFill>
                        <a:latin typeface="Calibri"/>
                      </a:endParaRPr>
                    </a:p>
                  </a:txBody>
                  <a:tcPr marL="7514" marR="7514" marT="7514" marB="0">
                    <a:lnL>
                      <a:noFill/>
                    </a:lnL>
                    <a:lnR>
                      <a:noFill/>
                    </a:lnR>
                    <a:lnT>
                      <a:noFill/>
                    </a:lnT>
                    <a:lnB>
                      <a:noFill/>
                    </a:lnB>
                  </a:tcPr>
                </a:tc>
                <a:tc>
                  <a:txBody>
                    <a:bodyPr/>
                    <a:lstStyle/>
                    <a:p>
                      <a:pPr algn="r" fontAlgn="t"/>
                      <a:endParaRPr lang="de-DE" sz="1000" b="0" i="0" u="none" strike="noStrike">
                        <a:solidFill>
                          <a:srgbClr val="000000"/>
                        </a:solidFill>
                        <a:latin typeface="Calibri"/>
                      </a:endParaRPr>
                    </a:p>
                  </a:txBody>
                  <a:tcPr marL="7514" marR="7514" marT="7514" marB="0">
                    <a:lnL>
                      <a:noFill/>
                    </a:lnL>
                    <a:lnR>
                      <a:noFill/>
                    </a:lnR>
                    <a:lnT>
                      <a:noFill/>
                    </a:lnT>
                    <a:lnB>
                      <a:noFill/>
                    </a:lnB>
                  </a:tcPr>
                </a:tc>
                <a:tc>
                  <a:txBody>
                    <a:bodyPr/>
                    <a:lstStyle/>
                    <a:p>
                      <a:pPr algn="r" fontAlgn="t"/>
                      <a:endParaRPr lang="de-DE" sz="1000" b="0" i="0" u="none" strike="noStrike">
                        <a:solidFill>
                          <a:srgbClr val="000000"/>
                        </a:solidFill>
                        <a:latin typeface="Calibri"/>
                      </a:endParaRPr>
                    </a:p>
                  </a:txBody>
                  <a:tcPr marL="7514" marR="7514" marT="7514" marB="0">
                    <a:lnL>
                      <a:noFill/>
                    </a:lnL>
                    <a:lnR>
                      <a:noFill/>
                    </a:lnR>
                    <a:lnT>
                      <a:noFill/>
                    </a:lnT>
                    <a:lnB>
                      <a:noFill/>
                    </a:lnB>
                  </a:tcPr>
                </a:tc>
                <a:tc>
                  <a:txBody>
                    <a:bodyPr/>
                    <a:lstStyle/>
                    <a:p>
                      <a:pPr algn="r" fontAlgn="t"/>
                      <a:endParaRPr lang="de-DE" sz="1000" b="0" i="0" u="none" strike="noStrike">
                        <a:solidFill>
                          <a:srgbClr val="000000"/>
                        </a:solidFill>
                        <a:latin typeface="Calibri"/>
                      </a:endParaRPr>
                    </a:p>
                  </a:txBody>
                  <a:tcPr marL="7514" marR="7514" marT="7514" marB="0">
                    <a:lnL>
                      <a:noFill/>
                    </a:lnL>
                    <a:lnR>
                      <a:noFill/>
                    </a:lnR>
                    <a:lnT>
                      <a:noFill/>
                    </a:lnT>
                    <a:lnB>
                      <a:noFill/>
                    </a:lnB>
                  </a:tcPr>
                </a:tc>
              </a:tr>
              <a:tr h="157786">
                <a:tc gridSpan="2">
                  <a:txBody>
                    <a:bodyPr/>
                    <a:lstStyle/>
                    <a:p>
                      <a:pPr algn="l" fontAlgn="b"/>
                      <a:r>
                        <a:rPr lang="de-DE" sz="1000" b="0" i="0" u="none" strike="noStrike">
                          <a:solidFill>
                            <a:srgbClr val="000000"/>
                          </a:solidFill>
                          <a:latin typeface="Calibri"/>
                        </a:rPr>
                        <a:t>1. Umsatzerlöse</a:t>
                      </a:r>
                    </a:p>
                  </a:txBody>
                  <a:tcPr marL="7514" marR="7514" marT="7514" marB="0" anchor="b">
                    <a:lnL>
                      <a:noFill/>
                    </a:lnL>
                    <a:lnR>
                      <a:noFill/>
                    </a:lnR>
                    <a:lnT>
                      <a:noFill/>
                    </a:lnT>
                    <a:lnB>
                      <a:noFill/>
                    </a:lnB>
                  </a:tcPr>
                </a:tc>
                <a:tc hMerge="1">
                  <a:txBody>
                    <a:bodyPr/>
                    <a:lstStyle/>
                    <a:p>
                      <a:endParaRPr lang="de-DE"/>
                    </a:p>
                  </a:txBody>
                  <a:tcPr/>
                </a:tc>
                <a:tc>
                  <a:txBody>
                    <a:bodyPr/>
                    <a:lstStyle/>
                    <a:p>
                      <a:pPr algn="l" fontAlgn="b"/>
                      <a:endParaRPr lang="de-DE" sz="1000" b="0" i="0" u="none" strike="noStrike">
                        <a:solidFill>
                          <a:srgbClr val="000000"/>
                        </a:solidFill>
                        <a:latin typeface="Calibri"/>
                      </a:endParaRPr>
                    </a:p>
                  </a:txBody>
                  <a:tcPr marL="7514" marR="7514" marT="7514" marB="0" anchor="b">
                    <a:lnL>
                      <a:noFill/>
                    </a:lnL>
                    <a:lnR>
                      <a:noFill/>
                    </a:lnR>
                    <a:lnT>
                      <a:noFill/>
                    </a:lnT>
                    <a:lnB>
                      <a:noFill/>
                    </a:lnB>
                  </a:tcPr>
                </a:tc>
                <a:tc>
                  <a:txBody>
                    <a:bodyPr/>
                    <a:lstStyle/>
                    <a:p>
                      <a:pPr algn="r" fontAlgn="t"/>
                      <a:r>
                        <a:rPr lang="de-DE" sz="1000" b="1" i="0" u="none" strike="noStrike">
                          <a:solidFill>
                            <a:srgbClr val="000000"/>
                          </a:solidFill>
                          <a:latin typeface="Calibri"/>
                        </a:rPr>
                        <a:t>89.178,31</a:t>
                      </a:r>
                    </a:p>
                  </a:txBody>
                  <a:tcPr marL="7514" marR="7514" marT="7514" marB="0">
                    <a:lnL>
                      <a:noFill/>
                    </a:lnL>
                    <a:lnR>
                      <a:noFill/>
                    </a:lnR>
                    <a:lnT>
                      <a:noFill/>
                    </a:lnT>
                    <a:lnB>
                      <a:noFill/>
                    </a:lnB>
                  </a:tcPr>
                </a:tc>
                <a:tc>
                  <a:txBody>
                    <a:bodyPr/>
                    <a:lstStyle/>
                    <a:p>
                      <a:pPr algn="r" fontAlgn="t"/>
                      <a:endParaRPr lang="de-DE" sz="1000" b="0" i="0" u="none" strike="noStrike">
                        <a:solidFill>
                          <a:srgbClr val="000000"/>
                        </a:solidFill>
                        <a:latin typeface="Calibri"/>
                      </a:endParaRPr>
                    </a:p>
                  </a:txBody>
                  <a:tcPr marL="7514" marR="7514" marT="7514" marB="0">
                    <a:lnL>
                      <a:noFill/>
                    </a:lnL>
                    <a:lnR>
                      <a:noFill/>
                    </a:lnR>
                    <a:lnT>
                      <a:noFill/>
                    </a:lnT>
                    <a:lnB>
                      <a:noFill/>
                    </a:lnB>
                  </a:tcPr>
                </a:tc>
                <a:tc>
                  <a:txBody>
                    <a:bodyPr/>
                    <a:lstStyle/>
                    <a:p>
                      <a:pPr algn="r" fontAlgn="t"/>
                      <a:r>
                        <a:rPr lang="de-DE" sz="1000" b="0" i="0" u="none" strike="noStrike">
                          <a:solidFill>
                            <a:srgbClr val="000000"/>
                          </a:solidFill>
                          <a:latin typeface="Calibri"/>
                        </a:rPr>
                        <a:t>101.589,74</a:t>
                      </a:r>
                    </a:p>
                  </a:txBody>
                  <a:tcPr marL="7514" marR="7514" marT="7514" marB="0">
                    <a:lnL>
                      <a:noFill/>
                    </a:lnL>
                    <a:lnR>
                      <a:noFill/>
                    </a:lnR>
                    <a:lnT>
                      <a:noFill/>
                    </a:lnT>
                    <a:lnB>
                      <a:noFill/>
                    </a:lnB>
                  </a:tcPr>
                </a:tc>
                <a:tc>
                  <a:txBody>
                    <a:bodyPr/>
                    <a:lstStyle/>
                    <a:p>
                      <a:pPr algn="r" fontAlgn="t"/>
                      <a:endParaRPr lang="de-DE" sz="1000" b="0" i="0" u="none" strike="noStrike">
                        <a:solidFill>
                          <a:srgbClr val="000000"/>
                        </a:solidFill>
                        <a:latin typeface="Calibri"/>
                      </a:endParaRPr>
                    </a:p>
                  </a:txBody>
                  <a:tcPr marL="7514" marR="7514" marT="7514" marB="0">
                    <a:lnL>
                      <a:noFill/>
                    </a:lnL>
                    <a:lnR>
                      <a:noFill/>
                    </a:lnR>
                    <a:lnT>
                      <a:noFill/>
                    </a:lnT>
                    <a:lnB>
                      <a:noFill/>
                    </a:lnB>
                  </a:tcPr>
                </a:tc>
              </a:tr>
              <a:tr h="157786">
                <a:tc>
                  <a:txBody>
                    <a:bodyPr/>
                    <a:lstStyle/>
                    <a:p>
                      <a:pPr algn="l" fontAlgn="b"/>
                      <a:endParaRPr lang="de-DE" sz="1000" b="0" i="0" u="none" strike="noStrike">
                        <a:solidFill>
                          <a:srgbClr val="000000"/>
                        </a:solidFill>
                        <a:latin typeface="Calibri"/>
                      </a:endParaRPr>
                    </a:p>
                  </a:txBody>
                  <a:tcPr marL="7514" marR="7514" marT="7514" marB="0" anchor="b">
                    <a:lnL>
                      <a:noFill/>
                    </a:lnL>
                    <a:lnR>
                      <a:noFill/>
                    </a:lnR>
                    <a:lnT>
                      <a:noFill/>
                    </a:lnT>
                    <a:lnB>
                      <a:noFill/>
                    </a:lnB>
                  </a:tcPr>
                </a:tc>
                <a:tc>
                  <a:txBody>
                    <a:bodyPr/>
                    <a:lstStyle/>
                    <a:p>
                      <a:pPr algn="l" fontAlgn="b"/>
                      <a:endParaRPr lang="de-DE" sz="1000" b="0" i="0" u="none" strike="noStrike">
                        <a:solidFill>
                          <a:srgbClr val="000000"/>
                        </a:solidFill>
                        <a:latin typeface="Calibri"/>
                      </a:endParaRPr>
                    </a:p>
                  </a:txBody>
                  <a:tcPr marL="7514" marR="7514" marT="7514" marB="0" anchor="b">
                    <a:lnL>
                      <a:noFill/>
                    </a:lnL>
                    <a:lnR>
                      <a:noFill/>
                    </a:lnR>
                    <a:lnT>
                      <a:noFill/>
                    </a:lnT>
                    <a:lnB>
                      <a:noFill/>
                    </a:lnB>
                  </a:tcPr>
                </a:tc>
                <a:tc>
                  <a:txBody>
                    <a:bodyPr/>
                    <a:lstStyle/>
                    <a:p>
                      <a:pPr algn="l" fontAlgn="b"/>
                      <a:endParaRPr lang="de-DE" sz="1000" b="0" i="0" u="none" strike="noStrike">
                        <a:solidFill>
                          <a:srgbClr val="000000"/>
                        </a:solidFill>
                        <a:latin typeface="Calibri"/>
                      </a:endParaRPr>
                    </a:p>
                  </a:txBody>
                  <a:tcPr marL="7514" marR="7514" marT="7514" marB="0" anchor="b">
                    <a:lnL>
                      <a:noFill/>
                    </a:lnL>
                    <a:lnR>
                      <a:noFill/>
                    </a:lnR>
                    <a:lnT>
                      <a:noFill/>
                    </a:lnT>
                    <a:lnB>
                      <a:noFill/>
                    </a:lnB>
                  </a:tcPr>
                </a:tc>
                <a:tc>
                  <a:txBody>
                    <a:bodyPr/>
                    <a:lstStyle/>
                    <a:p>
                      <a:pPr algn="r" fontAlgn="t"/>
                      <a:endParaRPr lang="de-DE" sz="1000" b="1" i="0" u="none" strike="noStrike">
                        <a:solidFill>
                          <a:srgbClr val="000000"/>
                        </a:solidFill>
                        <a:latin typeface="Calibri"/>
                      </a:endParaRPr>
                    </a:p>
                  </a:txBody>
                  <a:tcPr marL="7514" marR="7514" marT="7514" marB="0">
                    <a:lnL>
                      <a:noFill/>
                    </a:lnL>
                    <a:lnR>
                      <a:noFill/>
                    </a:lnR>
                    <a:lnT>
                      <a:noFill/>
                    </a:lnT>
                    <a:lnB>
                      <a:noFill/>
                    </a:lnB>
                  </a:tcPr>
                </a:tc>
                <a:tc>
                  <a:txBody>
                    <a:bodyPr/>
                    <a:lstStyle/>
                    <a:p>
                      <a:pPr algn="r" fontAlgn="t"/>
                      <a:endParaRPr lang="de-DE" sz="1000" b="0" i="0" u="none" strike="noStrike">
                        <a:solidFill>
                          <a:srgbClr val="000000"/>
                        </a:solidFill>
                        <a:latin typeface="Calibri"/>
                      </a:endParaRPr>
                    </a:p>
                  </a:txBody>
                  <a:tcPr marL="7514" marR="7514" marT="7514" marB="0">
                    <a:lnL>
                      <a:noFill/>
                    </a:lnL>
                    <a:lnR>
                      <a:noFill/>
                    </a:lnR>
                    <a:lnT>
                      <a:noFill/>
                    </a:lnT>
                    <a:lnB>
                      <a:noFill/>
                    </a:lnB>
                  </a:tcPr>
                </a:tc>
                <a:tc>
                  <a:txBody>
                    <a:bodyPr/>
                    <a:lstStyle/>
                    <a:p>
                      <a:pPr algn="r" fontAlgn="t"/>
                      <a:endParaRPr lang="de-DE" sz="1000" b="0" i="0" u="none" strike="noStrike">
                        <a:solidFill>
                          <a:srgbClr val="000000"/>
                        </a:solidFill>
                        <a:latin typeface="Calibri"/>
                      </a:endParaRPr>
                    </a:p>
                  </a:txBody>
                  <a:tcPr marL="7514" marR="7514" marT="7514" marB="0">
                    <a:lnL>
                      <a:noFill/>
                    </a:lnL>
                    <a:lnR>
                      <a:noFill/>
                    </a:lnR>
                    <a:lnT>
                      <a:noFill/>
                    </a:lnT>
                    <a:lnB>
                      <a:noFill/>
                    </a:lnB>
                  </a:tcPr>
                </a:tc>
                <a:tc>
                  <a:txBody>
                    <a:bodyPr/>
                    <a:lstStyle/>
                    <a:p>
                      <a:pPr algn="r" fontAlgn="t"/>
                      <a:endParaRPr lang="de-DE" sz="1000" b="0" i="0" u="none" strike="noStrike">
                        <a:solidFill>
                          <a:srgbClr val="000000"/>
                        </a:solidFill>
                        <a:latin typeface="Calibri"/>
                      </a:endParaRPr>
                    </a:p>
                  </a:txBody>
                  <a:tcPr marL="7514" marR="7514" marT="7514" marB="0">
                    <a:lnL>
                      <a:noFill/>
                    </a:lnL>
                    <a:lnR>
                      <a:noFill/>
                    </a:lnR>
                    <a:lnT>
                      <a:noFill/>
                    </a:lnT>
                    <a:lnB>
                      <a:noFill/>
                    </a:lnB>
                  </a:tcPr>
                </a:tc>
              </a:tr>
              <a:tr h="157786">
                <a:tc gridSpan="2">
                  <a:txBody>
                    <a:bodyPr/>
                    <a:lstStyle/>
                    <a:p>
                      <a:pPr algn="l" fontAlgn="b"/>
                      <a:r>
                        <a:rPr lang="de-DE" sz="1000" b="0" i="0" u="none" strike="noStrike" dirty="0">
                          <a:solidFill>
                            <a:srgbClr val="000000"/>
                          </a:solidFill>
                          <a:latin typeface="Calibri"/>
                        </a:rPr>
                        <a:t>2. sonstige betriebliche Erträge</a:t>
                      </a:r>
                    </a:p>
                  </a:txBody>
                  <a:tcPr marL="7514" marR="7514" marT="7514" marB="0" anchor="b">
                    <a:lnL>
                      <a:noFill/>
                    </a:lnL>
                    <a:lnR>
                      <a:noFill/>
                    </a:lnR>
                    <a:lnT>
                      <a:noFill/>
                    </a:lnT>
                    <a:lnB>
                      <a:noFill/>
                    </a:lnB>
                  </a:tcPr>
                </a:tc>
                <a:tc hMerge="1">
                  <a:txBody>
                    <a:bodyPr/>
                    <a:lstStyle/>
                    <a:p>
                      <a:endParaRPr lang="de-DE"/>
                    </a:p>
                  </a:txBody>
                  <a:tcPr/>
                </a:tc>
                <a:tc>
                  <a:txBody>
                    <a:bodyPr/>
                    <a:lstStyle/>
                    <a:p>
                      <a:pPr algn="l" fontAlgn="b"/>
                      <a:endParaRPr lang="de-DE" sz="1000" b="0" i="0" u="none" strike="noStrike">
                        <a:solidFill>
                          <a:srgbClr val="000000"/>
                        </a:solidFill>
                        <a:latin typeface="Calibri"/>
                      </a:endParaRPr>
                    </a:p>
                  </a:txBody>
                  <a:tcPr marL="7514" marR="7514" marT="7514" marB="0" anchor="b">
                    <a:lnL>
                      <a:noFill/>
                    </a:lnL>
                    <a:lnR>
                      <a:noFill/>
                    </a:lnR>
                    <a:lnT>
                      <a:noFill/>
                    </a:lnT>
                    <a:lnB>
                      <a:noFill/>
                    </a:lnB>
                  </a:tcPr>
                </a:tc>
                <a:tc>
                  <a:txBody>
                    <a:bodyPr/>
                    <a:lstStyle/>
                    <a:p>
                      <a:pPr algn="r" fontAlgn="t"/>
                      <a:r>
                        <a:rPr lang="de-DE" sz="1000" b="1" i="0" u="none" strike="noStrike">
                          <a:solidFill>
                            <a:srgbClr val="000000"/>
                          </a:solidFill>
                          <a:latin typeface="Calibri"/>
                        </a:rPr>
                        <a:t>0,00</a:t>
                      </a:r>
                    </a:p>
                  </a:txBody>
                  <a:tcPr marL="7514" marR="7514" marT="7514" marB="0">
                    <a:lnL>
                      <a:noFill/>
                    </a:lnL>
                    <a:lnR>
                      <a:noFill/>
                    </a:lnR>
                    <a:lnT>
                      <a:noFill/>
                    </a:lnT>
                    <a:lnB>
                      <a:noFill/>
                    </a:lnB>
                  </a:tcPr>
                </a:tc>
                <a:tc>
                  <a:txBody>
                    <a:bodyPr/>
                    <a:lstStyle/>
                    <a:p>
                      <a:pPr algn="r" fontAlgn="t"/>
                      <a:endParaRPr lang="de-DE" sz="1000" b="0" i="0" u="none" strike="noStrike">
                        <a:solidFill>
                          <a:srgbClr val="000000"/>
                        </a:solidFill>
                        <a:latin typeface="Calibri"/>
                      </a:endParaRPr>
                    </a:p>
                  </a:txBody>
                  <a:tcPr marL="7514" marR="7514" marT="7514" marB="0">
                    <a:lnL>
                      <a:noFill/>
                    </a:lnL>
                    <a:lnR>
                      <a:noFill/>
                    </a:lnR>
                    <a:lnT>
                      <a:noFill/>
                    </a:lnT>
                    <a:lnB>
                      <a:noFill/>
                    </a:lnB>
                  </a:tcPr>
                </a:tc>
                <a:tc>
                  <a:txBody>
                    <a:bodyPr/>
                    <a:lstStyle/>
                    <a:p>
                      <a:pPr algn="r" fontAlgn="t"/>
                      <a:r>
                        <a:rPr lang="de-DE" sz="1000" b="0" i="0" u="none" strike="noStrike">
                          <a:solidFill>
                            <a:srgbClr val="000000"/>
                          </a:solidFill>
                          <a:latin typeface="Calibri"/>
                        </a:rPr>
                        <a:t>2.921,81</a:t>
                      </a:r>
                    </a:p>
                  </a:txBody>
                  <a:tcPr marL="7514" marR="7514" marT="7514" marB="0">
                    <a:lnL>
                      <a:noFill/>
                    </a:lnL>
                    <a:lnR>
                      <a:noFill/>
                    </a:lnR>
                    <a:lnT>
                      <a:noFill/>
                    </a:lnT>
                    <a:lnB>
                      <a:noFill/>
                    </a:lnB>
                  </a:tcPr>
                </a:tc>
                <a:tc>
                  <a:txBody>
                    <a:bodyPr/>
                    <a:lstStyle/>
                    <a:p>
                      <a:pPr algn="r" fontAlgn="t"/>
                      <a:endParaRPr lang="de-DE" sz="1000" b="0" i="0" u="none" strike="noStrike">
                        <a:solidFill>
                          <a:srgbClr val="000000"/>
                        </a:solidFill>
                        <a:latin typeface="Calibri"/>
                      </a:endParaRPr>
                    </a:p>
                  </a:txBody>
                  <a:tcPr marL="7514" marR="7514" marT="7514" marB="0">
                    <a:lnL>
                      <a:noFill/>
                    </a:lnL>
                    <a:lnR>
                      <a:noFill/>
                    </a:lnR>
                    <a:lnT>
                      <a:noFill/>
                    </a:lnT>
                    <a:lnB>
                      <a:noFill/>
                    </a:lnB>
                  </a:tcPr>
                </a:tc>
              </a:tr>
              <a:tr h="157786">
                <a:tc>
                  <a:txBody>
                    <a:bodyPr/>
                    <a:lstStyle/>
                    <a:p>
                      <a:pPr algn="l" fontAlgn="b"/>
                      <a:endParaRPr lang="de-DE" sz="1000" b="0" i="0" u="none" strike="noStrike">
                        <a:solidFill>
                          <a:srgbClr val="000000"/>
                        </a:solidFill>
                        <a:latin typeface="Calibri"/>
                      </a:endParaRPr>
                    </a:p>
                  </a:txBody>
                  <a:tcPr marL="7514" marR="7514" marT="7514" marB="0" anchor="b">
                    <a:lnL>
                      <a:noFill/>
                    </a:lnL>
                    <a:lnR>
                      <a:noFill/>
                    </a:lnR>
                    <a:lnT>
                      <a:noFill/>
                    </a:lnT>
                    <a:lnB>
                      <a:noFill/>
                    </a:lnB>
                  </a:tcPr>
                </a:tc>
                <a:tc>
                  <a:txBody>
                    <a:bodyPr/>
                    <a:lstStyle/>
                    <a:p>
                      <a:pPr algn="l" fontAlgn="b"/>
                      <a:endParaRPr lang="de-DE" sz="1000" b="0" i="0" u="none" strike="noStrike">
                        <a:solidFill>
                          <a:srgbClr val="000000"/>
                        </a:solidFill>
                        <a:latin typeface="Calibri"/>
                      </a:endParaRPr>
                    </a:p>
                  </a:txBody>
                  <a:tcPr marL="7514" marR="7514" marT="7514" marB="0" anchor="b">
                    <a:lnL>
                      <a:noFill/>
                    </a:lnL>
                    <a:lnR>
                      <a:noFill/>
                    </a:lnR>
                    <a:lnT>
                      <a:noFill/>
                    </a:lnT>
                    <a:lnB>
                      <a:noFill/>
                    </a:lnB>
                  </a:tcPr>
                </a:tc>
                <a:tc>
                  <a:txBody>
                    <a:bodyPr/>
                    <a:lstStyle/>
                    <a:p>
                      <a:pPr algn="l" fontAlgn="b"/>
                      <a:endParaRPr lang="de-DE" sz="1000" b="0" i="0" u="none" strike="noStrike">
                        <a:solidFill>
                          <a:srgbClr val="000000"/>
                        </a:solidFill>
                        <a:latin typeface="Calibri"/>
                      </a:endParaRPr>
                    </a:p>
                  </a:txBody>
                  <a:tcPr marL="7514" marR="7514" marT="7514" marB="0" anchor="b">
                    <a:lnL>
                      <a:noFill/>
                    </a:lnL>
                    <a:lnR>
                      <a:noFill/>
                    </a:lnR>
                    <a:lnT>
                      <a:noFill/>
                    </a:lnT>
                    <a:lnB>
                      <a:noFill/>
                    </a:lnB>
                  </a:tcPr>
                </a:tc>
                <a:tc>
                  <a:txBody>
                    <a:bodyPr/>
                    <a:lstStyle/>
                    <a:p>
                      <a:pPr algn="r" fontAlgn="t"/>
                      <a:endParaRPr lang="de-DE" sz="1000" b="1" i="0" u="none" strike="noStrike">
                        <a:solidFill>
                          <a:srgbClr val="000000"/>
                        </a:solidFill>
                        <a:latin typeface="Calibri"/>
                      </a:endParaRPr>
                    </a:p>
                  </a:txBody>
                  <a:tcPr marL="7514" marR="7514" marT="7514" marB="0">
                    <a:lnL>
                      <a:noFill/>
                    </a:lnL>
                    <a:lnR>
                      <a:noFill/>
                    </a:lnR>
                    <a:lnT>
                      <a:noFill/>
                    </a:lnT>
                    <a:lnB>
                      <a:noFill/>
                    </a:lnB>
                  </a:tcPr>
                </a:tc>
                <a:tc>
                  <a:txBody>
                    <a:bodyPr/>
                    <a:lstStyle/>
                    <a:p>
                      <a:pPr algn="r" fontAlgn="t"/>
                      <a:endParaRPr lang="de-DE" sz="1000" b="0" i="0" u="none" strike="noStrike">
                        <a:solidFill>
                          <a:srgbClr val="000000"/>
                        </a:solidFill>
                        <a:latin typeface="Calibri"/>
                      </a:endParaRPr>
                    </a:p>
                  </a:txBody>
                  <a:tcPr marL="7514" marR="7514" marT="7514" marB="0">
                    <a:lnL>
                      <a:noFill/>
                    </a:lnL>
                    <a:lnR>
                      <a:noFill/>
                    </a:lnR>
                    <a:lnT>
                      <a:noFill/>
                    </a:lnT>
                    <a:lnB>
                      <a:noFill/>
                    </a:lnB>
                  </a:tcPr>
                </a:tc>
                <a:tc>
                  <a:txBody>
                    <a:bodyPr/>
                    <a:lstStyle/>
                    <a:p>
                      <a:pPr algn="r" fontAlgn="t"/>
                      <a:endParaRPr lang="de-DE" sz="1000" b="0" i="0" u="none" strike="noStrike">
                        <a:solidFill>
                          <a:srgbClr val="000000"/>
                        </a:solidFill>
                        <a:latin typeface="Calibri"/>
                      </a:endParaRPr>
                    </a:p>
                  </a:txBody>
                  <a:tcPr marL="7514" marR="7514" marT="7514" marB="0">
                    <a:lnL>
                      <a:noFill/>
                    </a:lnL>
                    <a:lnR>
                      <a:noFill/>
                    </a:lnR>
                    <a:lnT>
                      <a:noFill/>
                    </a:lnT>
                    <a:lnB>
                      <a:noFill/>
                    </a:lnB>
                  </a:tcPr>
                </a:tc>
                <a:tc>
                  <a:txBody>
                    <a:bodyPr/>
                    <a:lstStyle/>
                    <a:p>
                      <a:pPr algn="r" fontAlgn="t"/>
                      <a:endParaRPr lang="de-DE" sz="1000" b="0" i="0" u="none" strike="noStrike">
                        <a:solidFill>
                          <a:srgbClr val="000000"/>
                        </a:solidFill>
                        <a:latin typeface="Calibri"/>
                      </a:endParaRPr>
                    </a:p>
                  </a:txBody>
                  <a:tcPr marL="7514" marR="7514" marT="7514" marB="0">
                    <a:lnL>
                      <a:noFill/>
                    </a:lnL>
                    <a:lnR>
                      <a:noFill/>
                    </a:lnR>
                    <a:lnT>
                      <a:noFill/>
                    </a:lnT>
                    <a:lnB>
                      <a:noFill/>
                    </a:lnB>
                  </a:tcPr>
                </a:tc>
              </a:tr>
              <a:tr h="157786">
                <a:tc gridSpan="2">
                  <a:txBody>
                    <a:bodyPr/>
                    <a:lstStyle/>
                    <a:p>
                      <a:pPr algn="l" fontAlgn="b"/>
                      <a:r>
                        <a:rPr lang="de-DE" sz="1000" b="0" i="0" u="none" strike="noStrike">
                          <a:solidFill>
                            <a:srgbClr val="000000"/>
                          </a:solidFill>
                          <a:latin typeface="Calibri"/>
                        </a:rPr>
                        <a:t>3. Materialaufwand</a:t>
                      </a:r>
                    </a:p>
                  </a:txBody>
                  <a:tcPr marL="7514" marR="7514" marT="7514" marB="0" anchor="b">
                    <a:lnL>
                      <a:noFill/>
                    </a:lnL>
                    <a:lnR>
                      <a:noFill/>
                    </a:lnR>
                    <a:lnT>
                      <a:noFill/>
                    </a:lnT>
                    <a:lnB>
                      <a:noFill/>
                    </a:lnB>
                  </a:tcPr>
                </a:tc>
                <a:tc hMerge="1">
                  <a:txBody>
                    <a:bodyPr/>
                    <a:lstStyle/>
                    <a:p>
                      <a:endParaRPr lang="de-DE"/>
                    </a:p>
                  </a:txBody>
                  <a:tcPr/>
                </a:tc>
                <a:tc>
                  <a:txBody>
                    <a:bodyPr/>
                    <a:lstStyle/>
                    <a:p>
                      <a:pPr algn="l" fontAlgn="b"/>
                      <a:endParaRPr lang="de-DE" sz="1000" b="0" i="0" u="none" strike="noStrike">
                        <a:solidFill>
                          <a:srgbClr val="000000"/>
                        </a:solidFill>
                        <a:latin typeface="Calibri"/>
                      </a:endParaRPr>
                    </a:p>
                  </a:txBody>
                  <a:tcPr marL="7514" marR="7514" marT="7514" marB="0" anchor="b">
                    <a:lnL>
                      <a:noFill/>
                    </a:lnL>
                    <a:lnR>
                      <a:noFill/>
                    </a:lnR>
                    <a:lnT>
                      <a:noFill/>
                    </a:lnT>
                    <a:lnB>
                      <a:noFill/>
                    </a:lnB>
                  </a:tcPr>
                </a:tc>
                <a:tc>
                  <a:txBody>
                    <a:bodyPr/>
                    <a:lstStyle/>
                    <a:p>
                      <a:pPr algn="r" fontAlgn="t"/>
                      <a:endParaRPr lang="de-DE" sz="1000" b="1" i="0" u="none" strike="noStrike">
                        <a:solidFill>
                          <a:srgbClr val="000000"/>
                        </a:solidFill>
                        <a:latin typeface="Calibri"/>
                      </a:endParaRPr>
                    </a:p>
                  </a:txBody>
                  <a:tcPr marL="7514" marR="7514" marT="7514" marB="0">
                    <a:lnL>
                      <a:noFill/>
                    </a:lnL>
                    <a:lnR>
                      <a:noFill/>
                    </a:lnR>
                    <a:lnT>
                      <a:noFill/>
                    </a:lnT>
                    <a:lnB>
                      <a:noFill/>
                    </a:lnB>
                  </a:tcPr>
                </a:tc>
                <a:tc>
                  <a:txBody>
                    <a:bodyPr/>
                    <a:lstStyle/>
                    <a:p>
                      <a:pPr algn="r" fontAlgn="t"/>
                      <a:endParaRPr lang="de-DE" sz="1000" b="0" i="0" u="none" strike="noStrike">
                        <a:solidFill>
                          <a:srgbClr val="000000"/>
                        </a:solidFill>
                        <a:latin typeface="Calibri"/>
                      </a:endParaRPr>
                    </a:p>
                  </a:txBody>
                  <a:tcPr marL="7514" marR="7514" marT="7514" marB="0">
                    <a:lnL>
                      <a:noFill/>
                    </a:lnL>
                    <a:lnR>
                      <a:noFill/>
                    </a:lnR>
                    <a:lnT>
                      <a:noFill/>
                    </a:lnT>
                    <a:lnB>
                      <a:noFill/>
                    </a:lnB>
                  </a:tcPr>
                </a:tc>
                <a:tc>
                  <a:txBody>
                    <a:bodyPr/>
                    <a:lstStyle/>
                    <a:p>
                      <a:pPr algn="r" fontAlgn="t"/>
                      <a:endParaRPr lang="de-DE" sz="1000" b="0" i="0" u="none" strike="noStrike">
                        <a:solidFill>
                          <a:srgbClr val="000000"/>
                        </a:solidFill>
                        <a:latin typeface="Calibri"/>
                      </a:endParaRPr>
                    </a:p>
                  </a:txBody>
                  <a:tcPr marL="7514" marR="7514" marT="7514" marB="0">
                    <a:lnL>
                      <a:noFill/>
                    </a:lnL>
                    <a:lnR>
                      <a:noFill/>
                    </a:lnR>
                    <a:lnT>
                      <a:noFill/>
                    </a:lnT>
                    <a:lnB>
                      <a:noFill/>
                    </a:lnB>
                  </a:tcPr>
                </a:tc>
                <a:tc>
                  <a:txBody>
                    <a:bodyPr/>
                    <a:lstStyle/>
                    <a:p>
                      <a:pPr algn="r" fontAlgn="t"/>
                      <a:endParaRPr lang="de-DE" sz="1000" b="0" i="0" u="none" strike="noStrike">
                        <a:solidFill>
                          <a:srgbClr val="000000"/>
                        </a:solidFill>
                        <a:latin typeface="Calibri"/>
                      </a:endParaRPr>
                    </a:p>
                  </a:txBody>
                  <a:tcPr marL="7514" marR="7514" marT="7514" marB="0">
                    <a:lnL>
                      <a:noFill/>
                    </a:lnL>
                    <a:lnR>
                      <a:noFill/>
                    </a:lnR>
                    <a:lnT>
                      <a:noFill/>
                    </a:lnT>
                    <a:lnB>
                      <a:noFill/>
                    </a:lnB>
                  </a:tcPr>
                </a:tc>
              </a:tr>
              <a:tr h="151776">
                <a:tc>
                  <a:txBody>
                    <a:bodyPr/>
                    <a:lstStyle/>
                    <a:p>
                      <a:pPr algn="l" fontAlgn="b"/>
                      <a:endParaRPr lang="de-DE" sz="1000" b="0" i="0" u="none" strike="noStrike">
                        <a:solidFill>
                          <a:srgbClr val="000000"/>
                        </a:solidFill>
                        <a:latin typeface="Calibri"/>
                      </a:endParaRPr>
                    </a:p>
                  </a:txBody>
                  <a:tcPr marL="7514" marR="7514" marT="7514" marB="0" anchor="b">
                    <a:lnL>
                      <a:noFill/>
                    </a:lnL>
                    <a:lnR>
                      <a:noFill/>
                    </a:lnR>
                    <a:lnT>
                      <a:noFill/>
                    </a:lnT>
                    <a:lnB>
                      <a:noFill/>
                    </a:lnB>
                  </a:tcPr>
                </a:tc>
                <a:tc>
                  <a:txBody>
                    <a:bodyPr/>
                    <a:lstStyle/>
                    <a:p>
                      <a:pPr algn="l" fontAlgn="b"/>
                      <a:endParaRPr lang="de-DE" sz="1000" b="0" i="0" u="none" strike="noStrike">
                        <a:solidFill>
                          <a:srgbClr val="000000"/>
                        </a:solidFill>
                        <a:latin typeface="Calibri"/>
                      </a:endParaRPr>
                    </a:p>
                  </a:txBody>
                  <a:tcPr marL="7514" marR="7514" marT="7514" marB="0" anchor="b">
                    <a:lnL>
                      <a:noFill/>
                    </a:lnL>
                    <a:lnR>
                      <a:noFill/>
                    </a:lnR>
                    <a:lnT>
                      <a:noFill/>
                    </a:lnT>
                    <a:lnB>
                      <a:noFill/>
                    </a:lnB>
                  </a:tcPr>
                </a:tc>
                <a:tc>
                  <a:txBody>
                    <a:bodyPr/>
                    <a:lstStyle/>
                    <a:p>
                      <a:pPr algn="l" fontAlgn="b"/>
                      <a:endParaRPr lang="de-DE" sz="1000" b="0" i="0" u="none" strike="noStrike">
                        <a:solidFill>
                          <a:srgbClr val="000000"/>
                        </a:solidFill>
                        <a:latin typeface="Calibri"/>
                      </a:endParaRPr>
                    </a:p>
                  </a:txBody>
                  <a:tcPr marL="7514" marR="7514" marT="7514" marB="0" anchor="b">
                    <a:lnL>
                      <a:noFill/>
                    </a:lnL>
                    <a:lnR>
                      <a:noFill/>
                    </a:lnR>
                    <a:lnT>
                      <a:noFill/>
                    </a:lnT>
                    <a:lnB>
                      <a:noFill/>
                    </a:lnB>
                  </a:tcPr>
                </a:tc>
                <a:tc>
                  <a:txBody>
                    <a:bodyPr/>
                    <a:lstStyle/>
                    <a:p>
                      <a:pPr algn="r" fontAlgn="t"/>
                      <a:endParaRPr lang="de-DE" sz="1000" b="1" i="0" u="none" strike="noStrike">
                        <a:solidFill>
                          <a:srgbClr val="000000"/>
                        </a:solidFill>
                        <a:latin typeface="Calibri"/>
                      </a:endParaRPr>
                    </a:p>
                  </a:txBody>
                  <a:tcPr marL="7514" marR="7514" marT="7514" marB="0">
                    <a:lnL>
                      <a:noFill/>
                    </a:lnL>
                    <a:lnR>
                      <a:noFill/>
                    </a:lnR>
                    <a:lnT>
                      <a:noFill/>
                    </a:lnT>
                    <a:lnB>
                      <a:noFill/>
                    </a:lnB>
                  </a:tcPr>
                </a:tc>
                <a:tc>
                  <a:txBody>
                    <a:bodyPr/>
                    <a:lstStyle/>
                    <a:p>
                      <a:pPr algn="r" fontAlgn="t"/>
                      <a:endParaRPr lang="de-DE" sz="1000" b="0" i="0" u="none" strike="noStrike">
                        <a:solidFill>
                          <a:srgbClr val="000000"/>
                        </a:solidFill>
                        <a:latin typeface="Calibri"/>
                      </a:endParaRPr>
                    </a:p>
                  </a:txBody>
                  <a:tcPr marL="7514" marR="7514" marT="7514" marB="0">
                    <a:lnL>
                      <a:noFill/>
                    </a:lnL>
                    <a:lnR>
                      <a:noFill/>
                    </a:lnR>
                    <a:lnT>
                      <a:noFill/>
                    </a:lnT>
                    <a:lnB>
                      <a:noFill/>
                    </a:lnB>
                  </a:tcPr>
                </a:tc>
                <a:tc>
                  <a:txBody>
                    <a:bodyPr/>
                    <a:lstStyle/>
                    <a:p>
                      <a:pPr algn="r" fontAlgn="t"/>
                      <a:endParaRPr lang="de-DE" sz="1000" b="0" i="0" u="none" strike="noStrike">
                        <a:solidFill>
                          <a:srgbClr val="000000"/>
                        </a:solidFill>
                        <a:latin typeface="Calibri"/>
                      </a:endParaRPr>
                    </a:p>
                  </a:txBody>
                  <a:tcPr marL="7514" marR="7514" marT="7514" marB="0">
                    <a:lnL>
                      <a:noFill/>
                    </a:lnL>
                    <a:lnR>
                      <a:noFill/>
                    </a:lnR>
                    <a:lnT>
                      <a:noFill/>
                    </a:lnT>
                    <a:lnB>
                      <a:noFill/>
                    </a:lnB>
                  </a:tcPr>
                </a:tc>
                <a:tc>
                  <a:txBody>
                    <a:bodyPr/>
                    <a:lstStyle/>
                    <a:p>
                      <a:pPr algn="r" fontAlgn="t"/>
                      <a:endParaRPr lang="de-DE" sz="1000" b="0" i="0" u="none" strike="noStrike">
                        <a:solidFill>
                          <a:srgbClr val="000000"/>
                        </a:solidFill>
                        <a:latin typeface="Calibri"/>
                      </a:endParaRPr>
                    </a:p>
                  </a:txBody>
                  <a:tcPr marL="7514" marR="7514" marT="7514" marB="0">
                    <a:lnL>
                      <a:noFill/>
                    </a:lnL>
                    <a:lnR>
                      <a:noFill/>
                    </a:lnR>
                    <a:lnT>
                      <a:noFill/>
                    </a:lnT>
                    <a:lnB>
                      <a:noFill/>
                    </a:lnB>
                  </a:tcPr>
                </a:tc>
              </a:tr>
              <a:tr h="540983">
                <a:tc>
                  <a:txBody>
                    <a:bodyPr/>
                    <a:lstStyle/>
                    <a:p>
                      <a:pPr algn="l" fontAlgn="b"/>
                      <a:endParaRPr lang="de-DE" sz="1000" b="0" i="0" u="none" strike="noStrike">
                        <a:solidFill>
                          <a:srgbClr val="000000"/>
                        </a:solidFill>
                        <a:latin typeface="Calibri"/>
                      </a:endParaRPr>
                    </a:p>
                  </a:txBody>
                  <a:tcPr marL="7514" marR="7514" marT="7514" marB="0" anchor="b">
                    <a:lnL>
                      <a:noFill/>
                    </a:lnL>
                    <a:lnR>
                      <a:noFill/>
                    </a:lnR>
                    <a:lnT>
                      <a:noFill/>
                    </a:lnT>
                    <a:lnB>
                      <a:noFill/>
                    </a:lnB>
                  </a:tcPr>
                </a:tc>
                <a:tc>
                  <a:txBody>
                    <a:bodyPr/>
                    <a:lstStyle/>
                    <a:p>
                      <a:pPr algn="l" fontAlgn="t"/>
                      <a:r>
                        <a:rPr lang="de-DE" sz="1000" b="0" i="0" u="none" strike="noStrike">
                          <a:solidFill>
                            <a:srgbClr val="000000"/>
                          </a:solidFill>
                          <a:latin typeface="Calibri"/>
                        </a:rPr>
                        <a:t>a) Aufwendungen für Roh-, Hilfs-, Betriebsstoffe und für bezogene Waren</a:t>
                      </a:r>
                    </a:p>
                  </a:txBody>
                  <a:tcPr marL="7514" marR="7514" marT="7514" marB="0">
                    <a:lnL>
                      <a:noFill/>
                    </a:lnL>
                    <a:lnR>
                      <a:noFill/>
                    </a:lnR>
                    <a:lnT>
                      <a:noFill/>
                    </a:lnT>
                    <a:lnB>
                      <a:noFill/>
                    </a:lnB>
                  </a:tcPr>
                </a:tc>
                <a:tc>
                  <a:txBody>
                    <a:bodyPr/>
                    <a:lstStyle/>
                    <a:p>
                      <a:pPr algn="l" fontAlgn="b"/>
                      <a:endParaRPr lang="de-DE" sz="1000" b="0" i="0" u="none" strike="noStrike">
                        <a:solidFill>
                          <a:srgbClr val="000000"/>
                        </a:solidFill>
                        <a:latin typeface="Calibri"/>
                      </a:endParaRPr>
                    </a:p>
                  </a:txBody>
                  <a:tcPr marL="7514" marR="7514" marT="7514" marB="0" anchor="b">
                    <a:lnL>
                      <a:noFill/>
                    </a:lnL>
                    <a:lnR>
                      <a:noFill/>
                    </a:lnR>
                    <a:lnT>
                      <a:noFill/>
                    </a:lnT>
                    <a:lnB>
                      <a:noFill/>
                    </a:lnB>
                  </a:tcPr>
                </a:tc>
                <a:tc>
                  <a:txBody>
                    <a:bodyPr/>
                    <a:lstStyle/>
                    <a:p>
                      <a:pPr algn="r" fontAlgn="t"/>
                      <a:r>
                        <a:rPr lang="de-DE" sz="1000" b="1" i="0" u="none" strike="noStrike">
                          <a:solidFill>
                            <a:srgbClr val="000000"/>
                          </a:solidFill>
                          <a:latin typeface="Calibri"/>
                        </a:rPr>
                        <a:t>0,00</a:t>
                      </a:r>
                    </a:p>
                  </a:txBody>
                  <a:tcPr marL="7514" marR="7514" marT="7514" marB="0">
                    <a:lnL>
                      <a:noFill/>
                    </a:lnL>
                    <a:lnR>
                      <a:noFill/>
                    </a:lnR>
                    <a:lnT>
                      <a:noFill/>
                    </a:lnT>
                    <a:lnB>
                      <a:noFill/>
                    </a:lnB>
                  </a:tcPr>
                </a:tc>
                <a:tc>
                  <a:txBody>
                    <a:bodyPr/>
                    <a:lstStyle/>
                    <a:p>
                      <a:pPr algn="r" fontAlgn="t"/>
                      <a:endParaRPr lang="de-DE" sz="1000" b="0" i="0" u="none" strike="noStrike">
                        <a:solidFill>
                          <a:srgbClr val="000000"/>
                        </a:solidFill>
                        <a:latin typeface="Calibri"/>
                      </a:endParaRPr>
                    </a:p>
                  </a:txBody>
                  <a:tcPr marL="7514" marR="7514" marT="7514" marB="0">
                    <a:lnL>
                      <a:noFill/>
                    </a:lnL>
                    <a:lnR>
                      <a:noFill/>
                    </a:lnR>
                    <a:lnT>
                      <a:noFill/>
                    </a:lnT>
                    <a:lnB>
                      <a:noFill/>
                    </a:lnB>
                  </a:tcPr>
                </a:tc>
                <a:tc>
                  <a:txBody>
                    <a:bodyPr/>
                    <a:lstStyle/>
                    <a:p>
                      <a:pPr algn="r" fontAlgn="t"/>
                      <a:r>
                        <a:rPr lang="de-DE" sz="1000" b="0" i="0" u="none" strike="noStrike">
                          <a:solidFill>
                            <a:srgbClr val="000000"/>
                          </a:solidFill>
                          <a:latin typeface="Calibri"/>
                        </a:rPr>
                        <a:t>1.400,00</a:t>
                      </a:r>
                    </a:p>
                  </a:txBody>
                  <a:tcPr marL="7514" marR="7514" marT="7514" marB="0">
                    <a:lnL>
                      <a:noFill/>
                    </a:lnL>
                    <a:lnR>
                      <a:noFill/>
                    </a:lnR>
                    <a:lnT>
                      <a:noFill/>
                    </a:lnT>
                    <a:lnB>
                      <a:noFill/>
                    </a:lnB>
                  </a:tcPr>
                </a:tc>
                <a:tc>
                  <a:txBody>
                    <a:bodyPr/>
                    <a:lstStyle/>
                    <a:p>
                      <a:pPr algn="r" fontAlgn="t"/>
                      <a:endParaRPr lang="de-DE" sz="1000" b="0" i="0" u="none" strike="noStrike">
                        <a:solidFill>
                          <a:srgbClr val="000000"/>
                        </a:solidFill>
                        <a:latin typeface="Calibri"/>
                      </a:endParaRPr>
                    </a:p>
                  </a:txBody>
                  <a:tcPr marL="7514" marR="7514" marT="7514" marB="0">
                    <a:lnL>
                      <a:noFill/>
                    </a:lnL>
                    <a:lnR>
                      <a:noFill/>
                    </a:lnR>
                    <a:lnT>
                      <a:noFill/>
                    </a:lnT>
                    <a:lnB>
                      <a:noFill/>
                    </a:lnB>
                  </a:tcPr>
                </a:tc>
              </a:tr>
              <a:tr h="428278">
                <a:tc>
                  <a:txBody>
                    <a:bodyPr/>
                    <a:lstStyle/>
                    <a:p>
                      <a:pPr algn="l" fontAlgn="b"/>
                      <a:endParaRPr lang="de-DE" sz="1000" b="0" i="0" u="none" strike="noStrike">
                        <a:solidFill>
                          <a:srgbClr val="000000"/>
                        </a:solidFill>
                        <a:latin typeface="Calibri"/>
                      </a:endParaRPr>
                    </a:p>
                  </a:txBody>
                  <a:tcPr marL="7514" marR="7514" marT="7514" marB="0" anchor="b">
                    <a:lnL>
                      <a:noFill/>
                    </a:lnL>
                    <a:lnR>
                      <a:noFill/>
                    </a:lnR>
                    <a:lnT>
                      <a:noFill/>
                    </a:lnT>
                    <a:lnB>
                      <a:noFill/>
                    </a:lnB>
                  </a:tcPr>
                </a:tc>
                <a:tc>
                  <a:txBody>
                    <a:bodyPr/>
                    <a:lstStyle/>
                    <a:p>
                      <a:pPr algn="l" fontAlgn="t"/>
                      <a:r>
                        <a:rPr lang="de-DE" sz="1000" b="0" i="0" u="none" strike="noStrike">
                          <a:solidFill>
                            <a:srgbClr val="000000"/>
                          </a:solidFill>
                          <a:latin typeface="Calibri"/>
                        </a:rPr>
                        <a:t>b) Aufwendungen für bezogene Leistungen</a:t>
                      </a:r>
                    </a:p>
                  </a:txBody>
                  <a:tcPr marL="7514" marR="7514" marT="7514" marB="0">
                    <a:lnL>
                      <a:noFill/>
                    </a:lnL>
                    <a:lnR>
                      <a:noFill/>
                    </a:lnR>
                    <a:lnT>
                      <a:noFill/>
                    </a:lnT>
                    <a:lnB>
                      <a:noFill/>
                    </a:lnB>
                  </a:tcPr>
                </a:tc>
                <a:tc>
                  <a:txBody>
                    <a:bodyPr/>
                    <a:lstStyle/>
                    <a:p>
                      <a:pPr algn="l" fontAlgn="b"/>
                      <a:endParaRPr lang="de-DE" sz="1000" b="0" i="0" u="none" strike="noStrike">
                        <a:solidFill>
                          <a:srgbClr val="000000"/>
                        </a:solidFill>
                        <a:latin typeface="Calibri"/>
                      </a:endParaRPr>
                    </a:p>
                  </a:txBody>
                  <a:tcPr marL="7514" marR="7514" marT="7514" marB="0" anchor="b">
                    <a:lnL>
                      <a:noFill/>
                    </a:lnL>
                    <a:lnR>
                      <a:noFill/>
                    </a:lnR>
                    <a:lnT>
                      <a:noFill/>
                    </a:lnT>
                    <a:lnB>
                      <a:noFill/>
                    </a:lnB>
                  </a:tcPr>
                </a:tc>
                <a:tc>
                  <a:txBody>
                    <a:bodyPr/>
                    <a:lstStyle/>
                    <a:p>
                      <a:pPr algn="r" fontAlgn="t"/>
                      <a:r>
                        <a:rPr lang="de-DE" sz="1000" b="1" i="0" u="none" strike="noStrike">
                          <a:solidFill>
                            <a:srgbClr val="000000"/>
                          </a:solidFill>
                          <a:latin typeface="Calibri"/>
                        </a:rPr>
                        <a:t>21.805,53</a:t>
                      </a:r>
                    </a:p>
                  </a:txBody>
                  <a:tcPr marL="7514" marR="7514" marT="7514" marB="0">
                    <a:lnL>
                      <a:noFill/>
                    </a:lnL>
                    <a:lnR>
                      <a:noFill/>
                    </a:lnR>
                    <a:lnT>
                      <a:noFill/>
                    </a:lnT>
                    <a:lnB>
                      <a:noFill/>
                    </a:lnB>
                  </a:tcPr>
                </a:tc>
                <a:tc>
                  <a:txBody>
                    <a:bodyPr/>
                    <a:lstStyle/>
                    <a:p>
                      <a:pPr algn="r" fontAlgn="t"/>
                      <a:endParaRPr lang="de-DE" sz="1000" b="0" i="0" u="none" strike="noStrike">
                        <a:solidFill>
                          <a:srgbClr val="000000"/>
                        </a:solidFill>
                        <a:latin typeface="Calibri"/>
                      </a:endParaRPr>
                    </a:p>
                  </a:txBody>
                  <a:tcPr marL="7514" marR="7514" marT="7514" marB="0">
                    <a:lnL>
                      <a:noFill/>
                    </a:lnL>
                    <a:lnR>
                      <a:noFill/>
                    </a:lnR>
                    <a:lnT>
                      <a:noFill/>
                    </a:lnT>
                    <a:lnB>
                      <a:noFill/>
                    </a:lnB>
                  </a:tcPr>
                </a:tc>
                <a:tc>
                  <a:txBody>
                    <a:bodyPr/>
                    <a:lstStyle/>
                    <a:p>
                      <a:pPr algn="r" fontAlgn="t"/>
                      <a:r>
                        <a:rPr lang="de-DE" sz="1000" b="0" i="0" u="none" strike="noStrike">
                          <a:solidFill>
                            <a:srgbClr val="000000"/>
                          </a:solidFill>
                          <a:latin typeface="Calibri"/>
                        </a:rPr>
                        <a:t>0,00</a:t>
                      </a:r>
                    </a:p>
                  </a:txBody>
                  <a:tcPr marL="7514" marR="7514" marT="7514" marB="0">
                    <a:lnL>
                      <a:noFill/>
                    </a:lnL>
                    <a:lnR>
                      <a:noFill/>
                    </a:lnR>
                    <a:lnT>
                      <a:noFill/>
                    </a:lnT>
                    <a:lnB>
                      <a:noFill/>
                    </a:lnB>
                  </a:tcPr>
                </a:tc>
                <a:tc>
                  <a:txBody>
                    <a:bodyPr/>
                    <a:lstStyle/>
                    <a:p>
                      <a:pPr algn="r" fontAlgn="t"/>
                      <a:endParaRPr lang="de-DE" sz="1000" b="0" i="0" u="none" strike="noStrike">
                        <a:solidFill>
                          <a:srgbClr val="000000"/>
                        </a:solidFill>
                        <a:latin typeface="Calibri"/>
                      </a:endParaRPr>
                    </a:p>
                  </a:txBody>
                  <a:tcPr marL="7514" marR="7514" marT="7514" marB="0">
                    <a:lnL>
                      <a:noFill/>
                    </a:lnL>
                    <a:lnR>
                      <a:noFill/>
                    </a:lnR>
                    <a:lnT>
                      <a:noFill/>
                    </a:lnT>
                    <a:lnB>
                      <a:noFill/>
                    </a:lnB>
                  </a:tcPr>
                </a:tc>
              </a:tr>
              <a:tr h="157786">
                <a:tc>
                  <a:txBody>
                    <a:bodyPr/>
                    <a:lstStyle/>
                    <a:p>
                      <a:pPr algn="l" fontAlgn="b"/>
                      <a:endParaRPr lang="de-DE" sz="1000" b="0" i="0" u="none" strike="noStrike">
                        <a:solidFill>
                          <a:srgbClr val="000000"/>
                        </a:solidFill>
                        <a:latin typeface="Calibri"/>
                      </a:endParaRPr>
                    </a:p>
                  </a:txBody>
                  <a:tcPr marL="7514" marR="7514" marT="7514" marB="0" anchor="b">
                    <a:lnL>
                      <a:noFill/>
                    </a:lnL>
                    <a:lnR>
                      <a:noFill/>
                    </a:lnR>
                    <a:lnT>
                      <a:noFill/>
                    </a:lnT>
                    <a:lnB>
                      <a:noFill/>
                    </a:lnB>
                  </a:tcPr>
                </a:tc>
                <a:tc>
                  <a:txBody>
                    <a:bodyPr/>
                    <a:lstStyle/>
                    <a:p>
                      <a:pPr algn="l" fontAlgn="b"/>
                      <a:endParaRPr lang="de-DE" sz="1000" b="0" i="0" u="none" strike="noStrike">
                        <a:solidFill>
                          <a:srgbClr val="000000"/>
                        </a:solidFill>
                        <a:latin typeface="Calibri"/>
                      </a:endParaRPr>
                    </a:p>
                  </a:txBody>
                  <a:tcPr marL="7514" marR="7514" marT="7514" marB="0" anchor="b">
                    <a:lnL>
                      <a:noFill/>
                    </a:lnL>
                    <a:lnR>
                      <a:noFill/>
                    </a:lnR>
                    <a:lnT>
                      <a:noFill/>
                    </a:lnT>
                    <a:lnB>
                      <a:noFill/>
                    </a:lnB>
                  </a:tcPr>
                </a:tc>
                <a:tc>
                  <a:txBody>
                    <a:bodyPr/>
                    <a:lstStyle/>
                    <a:p>
                      <a:pPr algn="l" fontAlgn="b"/>
                      <a:endParaRPr lang="de-DE" sz="1000" b="0" i="0" u="none" strike="noStrike">
                        <a:solidFill>
                          <a:srgbClr val="000000"/>
                        </a:solidFill>
                        <a:latin typeface="Calibri"/>
                      </a:endParaRPr>
                    </a:p>
                  </a:txBody>
                  <a:tcPr marL="7514" marR="7514" marT="7514" marB="0" anchor="b">
                    <a:lnL>
                      <a:noFill/>
                    </a:lnL>
                    <a:lnR>
                      <a:noFill/>
                    </a:lnR>
                    <a:lnT>
                      <a:noFill/>
                    </a:lnT>
                    <a:lnB>
                      <a:noFill/>
                    </a:lnB>
                  </a:tcPr>
                </a:tc>
                <a:tc>
                  <a:txBody>
                    <a:bodyPr/>
                    <a:lstStyle/>
                    <a:p>
                      <a:pPr algn="r" fontAlgn="t"/>
                      <a:endParaRPr lang="de-DE" sz="1000" b="1" i="0" u="none" strike="noStrike">
                        <a:solidFill>
                          <a:srgbClr val="000000"/>
                        </a:solidFill>
                        <a:latin typeface="Calibri"/>
                      </a:endParaRPr>
                    </a:p>
                  </a:txBody>
                  <a:tcPr marL="7514" marR="7514" marT="7514" marB="0">
                    <a:lnL>
                      <a:noFill/>
                    </a:lnL>
                    <a:lnR>
                      <a:noFill/>
                    </a:lnR>
                    <a:lnT>
                      <a:noFill/>
                    </a:lnT>
                    <a:lnB>
                      <a:noFill/>
                    </a:lnB>
                  </a:tcPr>
                </a:tc>
                <a:tc>
                  <a:txBody>
                    <a:bodyPr/>
                    <a:lstStyle/>
                    <a:p>
                      <a:pPr algn="r" fontAlgn="t"/>
                      <a:endParaRPr lang="de-DE" sz="1000" b="0" i="0" u="none" strike="noStrike">
                        <a:solidFill>
                          <a:srgbClr val="000000"/>
                        </a:solidFill>
                        <a:latin typeface="Calibri"/>
                      </a:endParaRPr>
                    </a:p>
                  </a:txBody>
                  <a:tcPr marL="7514" marR="7514" marT="7514" marB="0">
                    <a:lnL>
                      <a:noFill/>
                    </a:lnL>
                    <a:lnR>
                      <a:noFill/>
                    </a:lnR>
                    <a:lnT>
                      <a:noFill/>
                    </a:lnT>
                    <a:lnB>
                      <a:noFill/>
                    </a:lnB>
                  </a:tcPr>
                </a:tc>
                <a:tc>
                  <a:txBody>
                    <a:bodyPr/>
                    <a:lstStyle/>
                    <a:p>
                      <a:pPr algn="r" fontAlgn="t"/>
                      <a:endParaRPr lang="de-DE" sz="1000" b="0" i="0" u="none" strike="noStrike">
                        <a:solidFill>
                          <a:srgbClr val="000000"/>
                        </a:solidFill>
                        <a:latin typeface="Calibri"/>
                      </a:endParaRPr>
                    </a:p>
                  </a:txBody>
                  <a:tcPr marL="7514" marR="7514" marT="7514" marB="0">
                    <a:lnL>
                      <a:noFill/>
                    </a:lnL>
                    <a:lnR>
                      <a:noFill/>
                    </a:lnR>
                    <a:lnT>
                      <a:noFill/>
                    </a:lnT>
                    <a:lnB>
                      <a:noFill/>
                    </a:lnB>
                  </a:tcPr>
                </a:tc>
                <a:tc>
                  <a:txBody>
                    <a:bodyPr/>
                    <a:lstStyle/>
                    <a:p>
                      <a:pPr algn="r" fontAlgn="t"/>
                      <a:endParaRPr lang="de-DE" sz="1000" b="0" i="0" u="none" strike="noStrike">
                        <a:solidFill>
                          <a:srgbClr val="000000"/>
                        </a:solidFill>
                        <a:latin typeface="Calibri"/>
                      </a:endParaRPr>
                    </a:p>
                  </a:txBody>
                  <a:tcPr marL="7514" marR="7514" marT="7514" marB="0">
                    <a:lnL>
                      <a:noFill/>
                    </a:lnL>
                    <a:lnR>
                      <a:noFill/>
                    </a:lnR>
                    <a:lnT>
                      <a:noFill/>
                    </a:lnT>
                    <a:lnB>
                      <a:noFill/>
                    </a:lnB>
                  </a:tcPr>
                </a:tc>
              </a:tr>
              <a:tr h="157786">
                <a:tc gridSpan="2">
                  <a:txBody>
                    <a:bodyPr/>
                    <a:lstStyle/>
                    <a:p>
                      <a:pPr algn="l" fontAlgn="b"/>
                      <a:r>
                        <a:rPr lang="de-DE" sz="1000" b="0" i="0" u="none" strike="noStrike">
                          <a:solidFill>
                            <a:srgbClr val="000000"/>
                          </a:solidFill>
                          <a:latin typeface="Calibri"/>
                        </a:rPr>
                        <a:t>4. Personalaufwand</a:t>
                      </a:r>
                    </a:p>
                  </a:txBody>
                  <a:tcPr marL="7514" marR="7514" marT="7514" marB="0" anchor="b">
                    <a:lnL>
                      <a:noFill/>
                    </a:lnL>
                    <a:lnR>
                      <a:noFill/>
                    </a:lnR>
                    <a:lnT>
                      <a:noFill/>
                    </a:lnT>
                    <a:lnB>
                      <a:noFill/>
                    </a:lnB>
                  </a:tcPr>
                </a:tc>
                <a:tc hMerge="1">
                  <a:txBody>
                    <a:bodyPr/>
                    <a:lstStyle/>
                    <a:p>
                      <a:endParaRPr lang="de-DE"/>
                    </a:p>
                  </a:txBody>
                  <a:tcPr/>
                </a:tc>
                <a:tc>
                  <a:txBody>
                    <a:bodyPr/>
                    <a:lstStyle/>
                    <a:p>
                      <a:pPr algn="l" fontAlgn="b"/>
                      <a:endParaRPr lang="de-DE" sz="1000" b="0" i="0" u="none" strike="noStrike">
                        <a:solidFill>
                          <a:srgbClr val="000000"/>
                        </a:solidFill>
                        <a:latin typeface="Calibri"/>
                      </a:endParaRPr>
                    </a:p>
                  </a:txBody>
                  <a:tcPr marL="7514" marR="7514" marT="7514" marB="0" anchor="b">
                    <a:lnL>
                      <a:noFill/>
                    </a:lnL>
                    <a:lnR>
                      <a:noFill/>
                    </a:lnR>
                    <a:lnT>
                      <a:noFill/>
                    </a:lnT>
                    <a:lnB>
                      <a:noFill/>
                    </a:lnB>
                  </a:tcPr>
                </a:tc>
                <a:tc>
                  <a:txBody>
                    <a:bodyPr/>
                    <a:lstStyle/>
                    <a:p>
                      <a:pPr algn="r" fontAlgn="t"/>
                      <a:r>
                        <a:rPr lang="de-DE" sz="1000" b="1" i="0" u="none" strike="noStrike">
                          <a:solidFill>
                            <a:srgbClr val="000000"/>
                          </a:solidFill>
                          <a:latin typeface="Calibri"/>
                        </a:rPr>
                        <a:t>38.960,80</a:t>
                      </a:r>
                    </a:p>
                  </a:txBody>
                  <a:tcPr marL="7514" marR="7514" marT="7514" marB="0">
                    <a:lnL>
                      <a:noFill/>
                    </a:lnL>
                    <a:lnR>
                      <a:noFill/>
                    </a:lnR>
                    <a:lnT>
                      <a:noFill/>
                    </a:lnT>
                    <a:lnB>
                      <a:noFill/>
                    </a:lnB>
                  </a:tcPr>
                </a:tc>
                <a:tc>
                  <a:txBody>
                    <a:bodyPr/>
                    <a:lstStyle/>
                    <a:p>
                      <a:pPr algn="r" fontAlgn="t"/>
                      <a:endParaRPr lang="de-DE" sz="1000" b="0" i="0" u="none" strike="noStrike">
                        <a:solidFill>
                          <a:srgbClr val="000000"/>
                        </a:solidFill>
                        <a:latin typeface="Calibri"/>
                      </a:endParaRPr>
                    </a:p>
                  </a:txBody>
                  <a:tcPr marL="7514" marR="7514" marT="7514" marB="0">
                    <a:lnL>
                      <a:noFill/>
                    </a:lnL>
                    <a:lnR>
                      <a:noFill/>
                    </a:lnR>
                    <a:lnT>
                      <a:noFill/>
                    </a:lnT>
                    <a:lnB>
                      <a:noFill/>
                    </a:lnB>
                  </a:tcPr>
                </a:tc>
                <a:tc>
                  <a:txBody>
                    <a:bodyPr/>
                    <a:lstStyle/>
                    <a:p>
                      <a:pPr algn="r" fontAlgn="t"/>
                      <a:r>
                        <a:rPr lang="de-DE" sz="1000" b="0" i="0" u="none" strike="noStrike">
                          <a:solidFill>
                            <a:srgbClr val="000000"/>
                          </a:solidFill>
                          <a:latin typeface="Calibri"/>
                        </a:rPr>
                        <a:t>36.337,44</a:t>
                      </a:r>
                    </a:p>
                  </a:txBody>
                  <a:tcPr marL="7514" marR="7514" marT="7514" marB="0">
                    <a:lnL>
                      <a:noFill/>
                    </a:lnL>
                    <a:lnR>
                      <a:noFill/>
                    </a:lnR>
                    <a:lnT>
                      <a:noFill/>
                    </a:lnT>
                    <a:lnB>
                      <a:noFill/>
                    </a:lnB>
                  </a:tcPr>
                </a:tc>
                <a:tc>
                  <a:txBody>
                    <a:bodyPr/>
                    <a:lstStyle/>
                    <a:p>
                      <a:pPr algn="r" fontAlgn="t"/>
                      <a:endParaRPr lang="de-DE" sz="1000" b="0" i="0" u="none" strike="noStrike">
                        <a:solidFill>
                          <a:srgbClr val="000000"/>
                        </a:solidFill>
                        <a:latin typeface="Calibri"/>
                      </a:endParaRPr>
                    </a:p>
                  </a:txBody>
                  <a:tcPr marL="7514" marR="7514" marT="7514" marB="0">
                    <a:lnL>
                      <a:noFill/>
                    </a:lnL>
                    <a:lnR>
                      <a:noFill/>
                    </a:lnR>
                    <a:lnT>
                      <a:noFill/>
                    </a:lnT>
                    <a:lnB>
                      <a:noFill/>
                    </a:lnB>
                  </a:tcPr>
                </a:tc>
              </a:tr>
              <a:tr h="157786">
                <a:tc>
                  <a:txBody>
                    <a:bodyPr/>
                    <a:lstStyle/>
                    <a:p>
                      <a:pPr algn="l" fontAlgn="b"/>
                      <a:endParaRPr lang="de-DE" sz="1000" b="0" i="0" u="none" strike="noStrike">
                        <a:solidFill>
                          <a:srgbClr val="000000"/>
                        </a:solidFill>
                        <a:latin typeface="Calibri"/>
                      </a:endParaRPr>
                    </a:p>
                  </a:txBody>
                  <a:tcPr marL="7514" marR="7514" marT="7514" marB="0" anchor="b">
                    <a:lnL>
                      <a:noFill/>
                    </a:lnL>
                    <a:lnR>
                      <a:noFill/>
                    </a:lnR>
                    <a:lnT>
                      <a:noFill/>
                    </a:lnT>
                    <a:lnB>
                      <a:noFill/>
                    </a:lnB>
                  </a:tcPr>
                </a:tc>
                <a:tc>
                  <a:txBody>
                    <a:bodyPr/>
                    <a:lstStyle/>
                    <a:p>
                      <a:pPr algn="l" fontAlgn="b"/>
                      <a:endParaRPr lang="de-DE" sz="1000" b="0" i="0" u="none" strike="noStrike">
                        <a:solidFill>
                          <a:srgbClr val="000000"/>
                        </a:solidFill>
                        <a:latin typeface="Calibri"/>
                      </a:endParaRPr>
                    </a:p>
                  </a:txBody>
                  <a:tcPr marL="7514" marR="7514" marT="7514" marB="0" anchor="b">
                    <a:lnL>
                      <a:noFill/>
                    </a:lnL>
                    <a:lnR>
                      <a:noFill/>
                    </a:lnR>
                    <a:lnT>
                      <a:noFill/>
                    </a:lnT>
                    <a:lnB>
                      <a:noFill/>
                    </a:lnB>
                  </a:tcPr>
                </a:tc>
                <a:tc>
                  <a:txBody>
                    <a:bodyPr/>
                    <a:lstStyle/>
                    <a:p>
                      <a:pPr algn="l" fontAlgn="b"/>
                      <a:endParaRPr lang="de-DE" sz="1000" b="0" i="0" u="none" strike="noStrike">
                        <a:solidFill>
                          <a:srgbClr val="000000"/>
                        </a:solidFill>
                        <a:latin typeface="Calibri"/>
                      </a:endParaRPr>
                    </a:p>
                  </a:txBody>
                  <a:tcPr marL="7514" marR="7514" marT="7514" marB="0" anchor="b">
                    <a:lnL>
                      <a:noFill/>
                    </a:lnL>
                    <a:lnR>
                      <a:noFill/>
                    </a:lnR>
                    <a:lnT>
                      <a:noFill/>
                    </a:lnT>
                    <a:lnB>
                      <a:noFill/>
                    </a:lnB>
                  </a:tcPr>
                </a:tc>
                <a:tc>
                  <a:txBody>
                    <a:bodyPr/>
                    <a:lstStyle/>
                    <a:p>
                      <a:pPr algn="r" fontAlgn="t"/>
                      <a:endParaRPr lang="de-DE" sz="1000" b="1" i="0" u="none" strike="noStrike">
                        <a:solidFill>
                          <a:srgbClr val="000000"/>
                        </a:solidFill>
                        <a:latin typeface="Calibri"/>
                      </a:endParaRPr>
                    </a:p>
                  </a:txBody>
                  <a:tcPr marL="7514" marR="7514" marT="7514" marB="0">
                    <a:lnL>
                      <a:noFill/>
                    </a:lnL>
                    <a:lnR>
                      <a:noFill/>
                    </a:lnR>
                    <a:lnT>
                      <a:noFill/>
                    </a:lnT>
                    <a:lnB>
                      <a:noFill/>
                    </a:lnB>
                  </a:tcPr>
                </a:tc>
                <a:tc>
                  <a:txBody>
                    <a:bodyPr/>
                    <a:lstStyle/>
                    <a:p>
                      <a:pPr algn="r" fontAlgn="t"/>
                      <a:endParaRPr lang="de-DE" sz="1000" b="0" i="0" u="none" strike="noStrike">
                        <a:solidFill>
                          <a:srgbClr val="000000"/>
                        </a:solidFill>
                        <a:latin typeface="Calibri"/>
                      </a:endParaRPr>
                    </a:p>
                  </a:txBody>
                  <a:tcPr marL="7514" marR="7514" marT="7514" marB="0">
                    <a:lnL>
                      <a:noFill/>
                    </a:lnL>
                    <a:lnR>
                      <a:noFill/>
                    </a:lnR>
                    <a:lnT>
                      <a:noFill/>
                    </a:lnT>
                    <a:lnB>
                      <a:noFill/>
                    </a:lnB>
                  </a:tcPr>
                </a:tc>
                <a:tc>
                  <a:txBody>
                    <a:bodyPr/>
                    <a:lstStyle/>
                    <a:p>
                      <a:pPr algn="r" fontAlgn="t"/>
                      <a:endParaRPr lang="de-DE" sz="1000" b="0" i="0" u="none" strike="noStrike">
                        <a:solidFill>
                          <a:srgbClr val="000000"/>
                        </a:solidFill>
                        <a:latin typeface="Calibri"/>
                      </a:endParaRPr>
                    </a:p>
                  </a:txBody>
                  <a:tcPr marL="7514" marR="7514" marT="7514" marB="0">
                    <a:lnL>
                      <a:noFill/>
                    </a:lnL>
                    <a:lnR>
                      <a:noFill/>
                    </a:lnR>
                    <a:lnT>
                      <a:noFill/>
                    </a:lnT>
                    <a:lnB>
                      <a:noFill/>
                    </a:lnB>
                  </a:tcPr>
                </a:tc>
                <a:tc>
                  <a:txBody>
                    <a:bodyPr/>
                    <a:lstStyle/>
                    <a:p>
                      <a:pPr algn="r" fontAlgn="t"/>
                      <a:endParaRPr lang="de-DE" sz="1000" b="0" i="0" u="none" strike="noStrike">
                        <a:solidFill>
                          <a:srgbClr val="000000"/>
                        </a:solidFill>
                        <a:latin typeface="Calibri"/>
                      </a:endParaRPr>
                    </a:p>
                  </a:txBody>
                  <a:tcPr marL="7514" marR="7514" marT="7514" marB="0">
                    <a:lnL>
                      <a:noFill/>
                    </a:lnL>
                    <a:lnR>
                      <a:noFill/>
                    </a:lnR>
                    <a:lnT>
                      <a:noFill/>
                    </a:lnT>
                    <a:lnB>
                      <a:noFill/>
                    </a:lnB>
                  </a:tcPr>
                </a:tc>
              </a:tr>
              <a:tr h="157786">
                <a:tc gridSpan="2">
                  <a:txBody>
                    <a:bodyPr/>
                    <a:lstStyle/>
                    <a:p>
                      <a:pPr algn="l" fontAlgn="b"/>
                      <a:r>
                        <a:rPr lang="de-DE" sz="1000" b="0" i="0" u="none" strike="noStrike">
                          <a:solidFill>
                            <a:srgbClr val="000000"/>
                          </a:solidFill>
                          <a:latin typeface="Calibri"/>
                        </a:rPr>
                        <a:t>5. Abschreibungen</a:t>
                      </a:r>
                    </a:p>
                  </a:txBody>
                  <a:tcPr marL="7514" marR="7514" marT="7514" marB="0" anchor="b">
                    <a:lnL>
                      <a:noFill/>
                    </a:lnL>
                    <a:lnR>
                      <a:noFill/>
                    </a:lnR>
                    <a:lnT>
                      <a:noFill/>
                    </a:lnT>
                    <a:lnB>
                      <a:noFill/>
                    </a:lnB>
                  </a:tcPr>
                </a:tc>
                <a:tc hMerge="1">
                  <a:txBody>
                    <a:bodyPr/>
                    <a:lstStyle/>
                    <a:p>
                      <a:endParaRPr lang="de-DE"/>
                    </a:p>
                  </a:txBody>
                  <a:tcPr/>
                </a:tc>
                <a:tc>
                  <a:txBody>
                    <a:bodyPr/>
                    <a:lstStyle/>
                    <a:p>
                      <a:pPr algn="l" fontAlgn="b"/>
                      <a:endParaRPr lang="de-DE" sz="1000" b="0" i="0" u="none" strike="noStrike">
                        <a:solidFill>
                          <a:srgbClr val="000000"/>
                        </a:solidFill>
                        <a:latin typeface="Calibri"/>
                      </a:endParaRPr>
                    </a:p>
                  </a:txBody>
                  <a:tcPr marL="7514" marR="7514" marT="7514" marB="0" anchor="b">
                    <a:lnL>
                      <a:noFill/>
                    </a:lnL>
                    <a:lnR>
                      <a:noFill/>
                    </a:lnR>
                    <a:lnT>
                      <a:noFill/>
                    </a:lnT>
                    <a:lnB>
                      <a:noFill/>
                    </a:lnB>
                  </a:tcPr>
                </a:tc>
                <a:tc>
                  <a:txBody>
                    <a:bodyPr/>
                    <a:lstStyle/>
                    <a:p>
                      <a:pPr algn="r" fontAlgn="t"/>
                      <a:endParaRPr lang="de-DE" sz="1000" b="1" i="0" u="none" strike="noStrike">
                        <a:solidFill>
                          <a:srgbClr val="000000"/>
                        </a:solidFill>
                        <a:latin typeface="Calibri"/>
                      </a:endParaRPr>
                    </a:p>
                  </a:txBody>
                  <a:tcPr marL="7514" marR="7514" marT="7514" marB="0">
                    <a:lnL>
                      <a:noFill/>
                    </a:lnL>
                    <a:lnR>
                      <a:noFill/>
                    </a:lnR>
                    <a:lnT>
                      <a:noFill/>
                    </a:lnT>
                    <a:lnB>
                      <a:noFill/>
                    </a:lnB>
                  </a:tcPr>
                </a:tc>
                <a:tc>
                  <a:txBody>
                    <a:bodyPr/>
                    <a:lstStyle/>
                    <a:p>
                      <a:pPr algn="r" fontAlgn="t"/>
                      <a:endParaRPr lang="de-DE" sz="1000" b="0" i="0" u="none" strike="noStrike">
                        <a:solidFill>
                          <a:srgbClr val="000000"/>
                        </a:solidFill>
                        <a:latin typeface="Calibri"/>
                      </a:endParaRPr>
                    </a:p>
                  </a:txBody>
                  <a:tcPr marL="7514" marR="7514" marT="7514" marB="0">
                    <a:lnL>
                      <a:noFill/>
                    </a:lnL>
                    <a:lnR>
                      <a:noFill/>
                    </a:lnR>
                    <a:lnT>
                      <a:noFill/>
                    </a:lnT>
                    <a:lnB>
                      <a:noFill/>
                    </a:lnB>
                  </a:tcPr>
                </a:tc>
                <a:tc>
                  <a:txBody>
                    <a:bodyPr/>
                    <a:lstStyle/>
                    <a:p>
                      <a:pPr algn="r" fontAlgn="t"/>
                      <a:endParaRPr lang="de-DE" sz="1000" b="0" i="0" u="none" strike="noStrike">
                        <a:solidFill>
                          <a:srgbClr val="000000"/>
                        </a:solidFill>
                        <a:latin typeface="Calibri"/>
                      </a:endParaRPr>
                    </a:p>
                  </a:txBody>
                  <a:tcPr marL="7514" marR="7514" marT="7514" marB="0">
                    <a:lnL>
                      <a:noFill/>
                    </a:lnL>
                    <a:lnR>
                      <a:noFill/>
                    </a:lnR>
                    <a:lnT>
                      <a:noFill/>
                    </a:lnT>
                    <a:lnB>
                      <a:noFill/>
                    </a:lnB>
                  </a:tcPr>
                </a:tc>
                <a:tc>
                  <a:txBody>
                    <a:bodyPr/>
                    <a:lstStyle/>
                    <a:p>
                      <a:pPr algn="r" fontAlgn="t"/>
                      <a:endParaRPr lang="de-DE" sz="1000" b="0" i="0" u="none" strike="noStrike">
                        <a:solidFill>
                          <a:srgbClr val="000000"/>
                        </a:solidFill>
                        <a:latin typeface="Calibri"/>
                      </a:endParaRPr>
                    </a:p>
                  </a:txBody>
                  <a:tcPr marL="7514" marR="7514" marT="7514" marB="0">
                    <a:lnL>
                      <a:noFill/>
                    </a:lnL>
                    <a:lnR>
                      <a:noFill/>
                    </a:lnR>
                    <a:lnT>
                      <a:noFill/>
                    </a:lnT>
                    <a:lnB>
                      <a:noFill/>
                    </a:lnB>
                  </a:tcPr>
                </a:tc>
              </a:tr>
              <a:tr h="151776">
                <a:tc>
                  <a:txBody>
                    <a:bodyPr/>
                    <a:lstStyle/>
                    <a:p>
                      <a:pPr algn="l" fontAlgn="b"/>
                      <a:endParaRPr lang="de-DE" sz="1000" b="0" i="0" u="none" strike="noStrike">
                        <a:solidFill>
                          <a:srgbClr val="000000"/>
                        </a:solidFill>
                        <a:latin typeface="Calibri"/>
                      </a:endParaRPr>
                    </a:p>
                  </a:txBody>
                  <a:tcPr marL="7514" marR="7514" marT="7514" marB="0" anchor="b">
                    <a:lnL>
                      <a:noFill/>
                    </a:lnL>
                    <a:lnR>
                      <a:noFill/>
                    </a:lnR>
                    <a:lnT>
                      <a:noFill/>
                    </a:lnT>
                    <a:lnB>
                      <a:noFill/>
                    </a:lnB>
                  </a:tcPr>
                </a:tc>
                <a:tc>
                  <a:txBody>
                    <a:bodyPr/>
                    <a:lstStyle/>
                    <a:p>
                      <a:pPr algn="l" fontAlgn="b"/>
                      <a:endParaRPr lang="de-DE" sz="1000" b="0" i="0" u="none" strike="noStrike">
                        <a:solidFill>
                          <a:srgbClr val="000000"/>
                        </a:solidFill>
                        <a:latin typeface="Calibri"/>
                      </a:endParaRPr>
                    </a:p>
                  </a:txBody>
                  <a:tcPr marL="7514" marR="7514" marT="7514" marB="0" anchor="b">
                    <a:lnL>
                      <a:noFill/>
                    </a:lnL>
                    <a:lnR>
                      <a:noFill/>
                    </a:lnR>
                    <a:lnT>
                      <a:noFill/>
                    </a:lnT>
                    <a:lnB>
                      <a:noFill/>
                    </a:lnB>
                  </a:tcPr>
                </a:tc>
                <a:tc>
                  <a:txBody>
                    <a:bodyPr/>
                    <a:lstStyle/>
                    <a:p>
                      <a:pPr algn="l" fontAlgn="b"/>
                      <a:endParaRPr lang="de-DE" sz="1000" b="0" i="0" u="none" strike="noStrike">
                        <a:solidFill>
                          <a:srgbClr val="000000"/>
                        </a:solidFill>
                        <a:latin typeface="Calibri"/>
                      </a:endParaRPr>
                    </a:p>
                  </a:txBody>
                  <a:tcPr marL="7514" marR="7514" marT="7514" marB="0" anchor="b">
                    <a:lnL>
                      <a:noFill/>
                    </a:lnL>
                    <a:lnR>
                      <a:noFill/>
                    </a:lnR>
                    <a:lnT>
                      <a:noFill/>
                    </a:lnT>
                    <a:lnB>
                      <a:noFill/>
                    </a:lnB>
                  </a:tcPr>
                </a:tc>
                <a:tc>
                  <a:txBody>
                    <a:bodyPr/>
                    <a:lstStyle/>
                    <a:p>
                      <a:pPr algn="r" fontAlgn="t"/>
                      <a:endParaRPr lang="de-DE" sz="1000" b="1" i="0" u="none" strike="noStrike">
                        <a:solidFill>
                          <a:srgbClr val="000000"/>
                        </a:solidFill>
                        <a:latin typeface="Calibri"/>
                      </a:endParaRPr>
                    </a:p>
                  </a:txBody>
                  <a:tcPr marL="7514" marR="7514" marT="7514" marB="0">
                    <a:lnL>
                      <a:noFill/>
                    </a:lnL>
                    <a:lnR>
                      <a:noFill/>
                    </a:lnR>
                    <a:lnT>
                      <a:noFill/>
                    </a:lnT>
                    <a:lnB>
                      <a:noFill/>
                    </a:lnB>
                  </a:tcPr>
                </a:tc>
                <a:tc>
                  <a:txBody>
                    <a:bodyPr/>
                    <a:lstStyle/>
                    <a:p>
                      <a:pPr algn="r" fontAlgn="t"/>
                      <a:endParaRPr lang="de-DE" sz="1000" b="0" i="0" u="none" strike="noStrike">
                        <a:solidFill>
                          <a:srgbClr val="000000"/>
                        </a:solidFill>
                        <a:latin typeface="Calibri"/>
                      </a:endParaRPr>
                    </a:p>
                  </a:txBody>
                  <a:tcPr marL="7514" marR="7514" marT="7514" marB="0">
                    <a:lnL>
                      <a:noFill/>
                    </a:lnL>
                    <a:lnR>
                      <a:noFill/>
                    </a:lnR>
                    <a:lnT>
                      <a:noFill/>
                    </a:lnT>
                    <a:lnB>
                      <a:noFill/>
                    </a:lnB>
                  </a:tcPr>
                </a:tc>
                <a:tc>
                  <a:txBody>
                    <a:bodyPr/>
                    <a:lstStyle/>
                    <a:p>
                      <a:pPr algn="r" fontAlgn="t"/>
                      <a:endParaRPr lang="de-DE" sz="1000" b="0" i="0" u="none" strike="noStrike">
                        <a:solidFill>
                          <a:srgbClr val="000000"/>
                        </a:solidFill>
                        <a:latin typeface="Calibri"/>
                      </a:endParaRPr>
                    </a:p>
                  </a:txBody>
                  <a:tcPr marL="7514" marR="7514" marT="7514" marB="0">
                    <a:lnL>
                      <a:noFill/>
                    </a:lnL>
                    <a:lnR>
                      <a:noFill/>
                    </a:lnR>
                    <a:lnT>
                      <a:noFill/>
                    </a:lnT>
                    <a:lnB>
                      <a:noFill/>
                    </a:lnB>
                  </a:tcPr>
                </a:tc>
                <a:tc>
                  <a:txBody>
                    <a:bodyPr/>
                    <a:lstStyle/>
                    <a:p>
                      <a:pPr algn="r" fontAlgn="t"/>
                      <a:endParaRPr lang="de-DE" sz="1000" b="0" i="0" u="none" strike="noStrike">
                        <a:solidFill>
                          <a:srgbClr val="000000"/>
                        </a:solidFill>
                        <a:latin typeface="Calibri"/>
                      </a:endParaRPr>
                    </a:p>
                  </a:txBody>
                  <a:tcPr marL="7514" marR="7514" marT="7514" marB="0">
                    <a:lnL>
                      <a:noFill/>
                    </a:lnL>
                    <a:lnR>
                      <a:noFill/>
                    </a:lnR>
                    <a:lnT>
                      <a:noFill/>
                    </a:lnT>
                    <a:lnB>
                      <a:noFill/>
                    </a:lnB>
                  </a:tcPr>
                </a:tc>
              </a:tr>
              <a:tr h="676980">
                <a:tc>
                  <a:txBody>
                    <a:bodyPr/>
                    <a:lstStyle/>
                    <a:p>
                      <a:pPr algn="l" fontAlgn="b"/>
                      <a:endParaRPr lang="de-DE" sz="1000" b="0" i="0" u="none" strike="noStrike">
                        <a:solidFill>
                          <a:srgbClr val="000000"/>
                        </a:solidFill>
                        <a:latin typeface="Calibri"/>
                      </a:endParaRPr>
                    </a:p>
                  </a:txBody>
                  <a:tcPr marL="7514" marR="7514" marT="7514" marB="0" anchor="b">
                    <a:lnL>
                      <a:noFill/>
                    </a:lnL>
                    <a:lnR>
                      <a:noFill/>
                    </a:lnR>
                    <a:lnT>
                      <a:noFill/>
                    </a:lnT>
                    <a:lnB>
                      <a:noFill/>
                    </a:lnB>
                  </a:tcPr>
                </a:tc>
                <a:tc>
                  <a:txBody>
                    <a:bodyPr/>
                    <a:lstStyle/>
                    <a:p>
                      <a:pPr algn="l" fontAlgn="t"/>
                      <a:r>
                        <a:rPr lang="de-DE" sz="1000" b="0" i="0" u="none" strike="noStrike">
                          <a:solidFill>
                            <a:srgbClr val="000000"/>
                          </a:solidFill>
                          <a:latin typeface="Calibri"/>
                        </a:rPr>
                        <a:t>a) Abschreibungen auf immaterielle Vermögensgegenstände des Anlagevermögens und Sachanlagen</a:t>
                      </a:r>
                    </a:p>
                  </a:txBody>
                  <a:tcPr marL="7514" marR="7514" marT="7514" marB="0">
                    <a:lnL>
                      <a:noFill/>
                    </a:lnL>
                    <a:lnR>
                      <a:noFill/>
                    </a:lnR>
                    <a:lnT>
                      <a:noFill/>
                    </a:lnT>
                    <a:lnB>
                      <a:noFill/>
                    </a:lnB>
                  </a:tcPr>
                </a:tc>
                <a:tc>
                  <a:txBody>
                    <a:bodyPr/>
                    <a:lstStyle/>
                    <a:p>
                      <a:pPr algn="l" fontAlgn="b"/>
                      <a:endParaRPr lang="de-DE" sz="1000" b="0" i="0" u="none" strike="noStrike">
                        <a:solidFill>
                          <a:srgbClr val="000000"/>
                        </a:solidFill>
                        <a:latin typeface="Calibri"/>
                      </a:endParaRPr>
                    </a:p>
                  </a:txBody>
                  <a:tcPr marL="7514" marR="7514" marT="7514" marB="0" anchor="b">
                    <a:lnL>
                      <a:noFill/>
                    </a:lnL>
                    <a:lnR>
                      <a:noFill/>
                    </a:lnR>
                    <a:lnT>
                      <a:noFill/>
                    </a:lnT>
                    <a:lnB>
                      <a:noFill/>
                    </a:lnB>
                  </a:tcPr>
                </a:tc>
                <a:tc>
                  <a:txBody>
                    <a:bodyPr/>
                    <a:lstStyle/>
                    <a:p>
                      <a:pPr algn="r" fontAlgn="t"/>
                      <a:r>
                        <a:rPr lang="de-DE" sz="1000" b="1" i="0" u="none" strike="noStrike">
                          <a:solidFill>
                            <a:srgbClr val="000000"/>
                          </a:solidFill>
                          <a:latin typeface="Calibri"/>
                        </a:rPr>
                        <a:t>1.567,37</a:t>
                      </a:r>
                    </a:p>
                  </a:txBody>
                  <a:tcPr marL="7514" marR="7514" marT="7514" marB="0">
                    <a:lnL>
                      <a:noFill/>
                    </a:lnL>
                    <a:lnR>
                      <a:noFill/>
                    </a:lnR>
                    <a:lnT>
                      <a:noFill/>
                    </a:lnT>
                    <a:lnB>
                      <a:noFill/>
                    </a:lnB>
                  </a:tcPr>
                </a:tc>
                <a:tc>
                  <a:txBody>
                    <a:bodyPr/>
                    <a:lstStyle/>
                    <a:p>
                      <a:pPr algn="r" fontAlgn="t"/>
                      <a:endParaRPr lang="de-DE" sz="1000" b="0" i="0" u="none" strike="noStrike">
                        <a:solidFill>
                          <a:srgbClr val="000000"/>
                        </a:solidFill>
                        <a:latin typeface="Calibri"/>
                      </a:endParaRPr>
                    </a:p>
                  </a:txBody>
                  <a:tcPr marL="7514" marR="7514" marT="7514" marB="0">
                    <a:lnL>
                      <a:noFill/>
                    </a:lnL>
                    <a:lnR>
                      <a:noFill/>
                    </a:lnR>
                    <a:lnT>
                      <a:noFill/>
                    </a:lnT>
                    <a:lnB>
                      <a:noFill/>
                    </a:lnB>
                  </a:tcPr>
                </a:tc>
                <a:tc>
                  <a:txBody>
                    <a:bodyPr/>
                    <a:lstStyle/>
                    <a:p>
                      <a:pPr algn="r" fontAlgn="t"/>
                      <a:r>
                        <a:rPr lang="de-DE" sz="1000" b="0" i="0" u="none" strike="noStrike">
                          <a:solidFill>
                            <a:srgbClr val="000000"/>
                          </a:solidFill>
                          <a:latin typeface="Calibri"/>
                        </a:rPr>
                        <a:t>4.716,60</a:t>
                      </a:r>
                    </a:p>
                  </a:txBody>
                  <a:tcPr marL="7514" marR="7514" marT="7514" marB="0">
                    <a:lnL>
                      <a:noFill/>
                    </a:lnL>
                    <a:lnR>
                      <a:noFill/>
                    </a:lnR>
                    <a:lnT>
                      <a:noFill/>
                    </a:lnT>
                    <a:lnB>
                      <a:noFill/>
                    </a:lnB>
                  </a:tcPr>
                </a:tc>
                <a:tc>
                  <a:txBody>
                    <a:bodyPr/>
                    <a:lstStyle/>
                    <a:p>
                      <a:pPr algn="r" fontAlgn="t"/>
                      <a:endParaRPr lang="de-DE" sz="1000" b="0" i="0" u="none" strike="noStrike">
                        <a:solidFill>
                          <a:srgbClr val="000000"/>
                        </a:solidFill>
                        <a:latin typeface="Calibri"/>
                      </a:endParaRPr>
                    </a:p>
                  </a:txBody>
                  <a:tcPr marL="7514" marR="7514" marT="7514" marB="0">
                    <a:lnL>
                      <a:noFill/>
                    </a:lnL>
                    <a:lnR>
                      <a:noFill/>
                    </a:lnR>
                    <a:lnT>
                      <a:noFill/>
                    </a:lnT>
                    <a:lnB>
                      <a:noFill/>
                    </a:lnB>
                  </a:tcPr>
                </a:tc>
              </a:tr>
              <a:tr h="157786">
                <a:tc>
                  <a:txBody>
                    <a:bodyPr/>
                    <a:lstStyle/>
                    <a:p>
                      <a:pPr algn="l" fontAlgn="b"/>
                      <a:endParaRPr lang="de-DE" sz="1000" b="0" i="0" u="none" strike="noStrike">
                        <a:solidFill>
                          <a:srgbClr val="000000"/>
                        </a:solidFill>
                        <a:latin typeface="Calibri"/>
                      </a:endParaRPr>
                    </a:p>
                  </a:txBody>
                  <a:tcPr marL="7514" marR="7514" marT="7514" marB="0" anchor="b">
                    <a:lnL>
                      <a:noFill/>
                    </a:lnL>
                    <a:lnR>
                      <a:noFill/>
                    </a:lnR>
                    <a:lnT>
                      <a:noFill/>
                    </a:lnT>
                    <a:lnB>
                      <a:noFill/>
                    </a:lnB>
                  </a:tcPr>
                </a:tc>
                <a:tc>
                  <a:txBody>
                    <a:bodyPr/>
                    <a:lstStyle/>
                    <a:p>
                      <a:pPr algn="l" fontAlgn="b"/>
                      <a:endParaRPr lang="de-DE" sz="1000" b="0" i="0" u="none" strike="noStrike">
                        <a:solidFill>
                          <a:srgbClr val="000000"/>
                        </a:solidFill>
                        <a:latin typeface="Calibri"/>
                      </a:endParaRPr>
                    </a:p>
                  </a:txBody>
                  <a:tcPr marL="7514" marR="7514" marT="7514" marB="0" anchor="b">
                    <a:lnL>
                      <a:noFill/>
                    </a:lnL>
                    <a:lnR>
                      <a:noFill/>
                    </a:lnR>
                    <a:lnT>
                      <a:noFill/>
                    </a:lnT>
                    <a:lnB>
                      <a:noFill/>
                    </a:lnB>
                  </a:tcPr>
                </a:tc>
                <a:tc>
                  <a:txBody>
                    <a:bodyPr/>
                    <a:lstStyle/>
                    <a:p>
                      <a:pPr algn="l" fontAlgn="b"/>
                      <a:endParaRPr lang="de-DE" sz="1000" b="0" i="0" u="none" strike="noStrike">
                        <a:solidFill>
                          <a:srgbClr val="000000"/>
                        </a:solidFill>
                        <a:latin typeface="Calibri"/>
                      </a:endParaRPr>
                    </a:p>
                  </a:txBody>
                  <a:tcPr marL="7514" marR="7514" marT="7514" marB="0" anchor="b">
                    <a:lnL>
                      <a:noFill/>
                    </a:lnL>
                    <a:lnR>
                      <a:noFill/>
                    </a:lnR>
                    <a:lnT>
                      <a:noFill/>
                    </a:lnT>
                    <a:lnB>
                      <a:noFill/>
                    </a:lnB>
                  </a:tcPr>
                </a:tc>
                <a:tc>
                  <a:txBody>
                    <a:bodyPr/>
                    <a:lstStyle/>
                    <a:p>
                      <a:pPr algn="r" fontAlgn="t"/>
                      <a:endParaRPr lang="de-DE" sz="1000" b="1" i="0" u="none" strike="noStrike">
                        <a:solidFill>
                          <a:srgbClr val="000000"/>
                        </a:solidFill>
                        <a:latin typeface="Calibri"/>
                      </a:endParaRPr>
                    </a:p>
                  </a:txBody>
                  <a:tcPr marL="7514" marR="7514" marT="7514" marB="0">
                    <a:lnL>
                      <a:noFill/>
                    </a:lnL>
                    <a:lnR>
                      <a:noFill/>
                    </a:lnR>
                    <a:lnT>
                      <a:noFill/>
                    </a:lnT>
                    <a:lnB>
                      <a:noFill/>
                    </a:lnB>
                  </a:tcPr>
                </a:tc>
                <a:tc>
                  <a:txBody>
                    <a:bodyPr/>
                    <a:lstStyle/>
                    <a:p>
                      <a:pPr algn="r" fontAlgn="t"/>
                      <a:endParaRPr lang="de-DE" sz="1000" b="0" i="0" u="none" strike="noStrike">
                        <a:solidFill>
                          <a:srgbClr val="000000"/>
                        </a:solidFill>
                        <a:latin typeface="Calibri"/>
                      </a:endParaRPr>
                    </a:p>
                  </a:txBody>
                  <a:tcPr marL="7514" marR="7514" marT="7514" marB="0">
                    <a:lnL>
                      <a:noFill/>
                    </a:lnL>
                    <a:lnR>
                      <a:noFill/>
                    </a:lnR>
                    <a:lnT>
                      <a:noFill/>
                    </a:lnT>
                    <a:lnB>
                      <a:noFill/>
                    </a:lnB>
                  </a:tcPr>
                </a:tc>
                <a:tc>
                  <a:txBody>
                    <a:bodyPr/>
                    <a:lstStyle/>
                    <a:p>
                      <a:pPr algn="r" fontAlgn="t"/>
                      <a:endParaRPr lang="de-DE" sz="1000" b="0" i="0" u="none" strike="noStrike">
                        <a:solidFill>
                          <a:srgbClr val="000000"/>
                        </a:solidFill>
                        <a:latin typeface="Calibri"/>
                      </a:endParaRPr>
                    </a:p>
                  </a:txBody>
                  <a:tcPr marL="7514" marR="7514" marT="7514" marB="0">
                    <a:lnL>
                      <a:noFill/>
                    </a:lnL>
                    <a:lnR>
                      <a:noFill/>
                    </a:lnR>
                    <a:lnT>
                      <a:noFill/>
                    </a:lnT>
                    <a:lnB>
                      <a:noFill/>
                    </a:lnB>
                  </a:tcPr>
                </a:tc>
                <a:tc>
                  <a:txBody>
                    <a:bodyPr/>
                    <a:lstStyle/>
                    <a:p>
                      <a:pPr algn="r" fontAlgn="t"/>
                      <a:endParaRPr lang="de-DE" sz="1000" b="0" i="0" u="none" strike="noStrike">
                        <a:solidFill>
                          <a:srgbClr val="000000"/>
                        </a:solidFill>
                        <a:latin typeface="Calibri"/>
                      </a:endParaRPr>
                    </a:p>
                  </a:txBody>
                  <a:tcPr marL="7514" marR="7514" marT="7514" marB="0">
                    <a:lnL>
                      <a:noFill/>
                    </a:lnL>
                    <a:lnR>
                      <a:noFill/>
                    </a:lnR>
                    <a:lnT>
                      <a:noFill/>
                    </a:lnT>
                    <a:lnB>
                      <a:noFill/>
                    </a:lnB>
                  </a:tcPr>
                </a:tc>
              </a:tr>
              <a:tr h="157786">
                <a:tc gridSpan="3">
                  <a:txBody>
                    <a:bodyPr/>
                    <a:lstStyle/>
                    <a:p>
                      <a:pPr algn="l" fontAlgn="b"/>
                      <a:r>
                        <a:rPr lang="de-DE" sz="1000" b="0" i="0" u="none" strike="noStrike">
                          <a:solidFill>
                            <a:srgbClr val="000000"/>
                          </a:solidFill>
                          <a:latin typeface="Calibri"/>
                        </a:rPr>
                        <a:t>6. sonstige betriebliche Aufwendungen</a:t>
                      </a:r>
                    </a:p>
                  </a:txBody>
                  <a:tcPr marL="7514" marR="7514" marT="7514" marB="0" anchor="b">
                    <a:lnL>
                      <a:noFill/>
                    </a:lnL>
                    <a:lnR>
                      <a:noFill/>
                    </a:lnR>
                    <a:lnT>
                      <a:noFill/>
                    </a:lnT>
                    <a:lnB>
                      <a:noFill/>
                    </a:lnB>
                  </a:tcPr>
                </a:tc>
                <a:tc hMerge="1">
                  <a:txBody>
                    <a:bodyPr/>
                    <a:lstStyle/>
                    <a:p>
                      <a:endParaRPr lang="de-DE"/>
                    </a:p>
                  </a:txBody>
                  <a:tcPr/>
                </a:tc>
                <a:tc hMerge="1">
                  <a:txBody>
                    <a:bodyPr/>
                    <a:lstStyle/>
                    <a:p>
                      <a:endParaRPr lang="de-DE"/>
                    </a:p>
                  </a:txBody>
                  <a:tcPr/>
                </a:tc>
                <a:tc>
                  <a:txBody>
                    <a:bodyPr/>
                    <a:lstStyle/>
                    <a:p>
                      <a:pPr algn="r" fontAlgn="t"/>
                      <a:r>
                        <a:rPr lang="de-DE" sz="1000" b="1" i="0" u="none" strike="noStrike">
                          <a:solidFill>
                            <a:srgbClr val="000000"/>
                          </a:solidFill>
                          <a:latin typeface="Calibri"/>
                        </a:rPr>
                        <a:t>28.229,31</a:t>
                      </a:r>
                    </a:p>
                  </a:txBody>
                  <a:tcPr marL="7514" marR="7514" marT="7514" marB="0">
                    <a:lnL>
                      <a:noFill/>
                    </a:lnL>
                    <a:lnR>
                      <a:noFill/>
                    </a:lnR>
                    <a:lnT>
                      <a:noFill/>
                    </a:lnT>
                    <a:lnB>
                      <a:noFill/>
                    </a:lnB>
                  </a:tcPr>
                </a:tc>
                <a:tc>
                  <a:txBody>
                    <a:bodyPr/>
                    <a:lstStyle/>
                    <a:p>
                      <a:pPr algn="r" fontAlgn="t"/>
                      <a:endParaRPr lang="de-DE" sz="1000" b="0" i="0" u="none" strike="noStrike">
                        <a:solidFill>
                          <a:srgbClr val="000000"/>
                        </a:solidFill>
                        <a:latin typeface="Calibri"/>
                      </a:endParaRPr>
                    </a:p>
                  </a:txBody>
                  <a:tcPr marL="7514" marR="7514" marT="7514" marB="0">
                    <a:lnL>
                      <a:noFill/>
                    </a:lnL>
                    <a:lnR>
                      <a:noFill/>
                    </a:lnR>
                    <a:lnT>
                      <a:noFill/>
                    </a:lnT>
                    <a:lnB>
                      <a:noFill/>
                    </a:lnB>
                  </a:tcPr>
                </a:tc>
                <a:tc>
                  <a:txBody>
                    <a:bodyPr/>
                    <a:lstStyle/>
                    <a:p>
                      <a:pPr algn="r" fontAlgn="t"/>
                      <a:r>
                        <a:rPr lang="de-DE" sz="1000" b="0" i="0" u="none" strike="noStrike">
                          <a:solidFill>
                            <a:srgbClr val="000000"/>
                          </a:solidFill>
                          <a:latin typeface="Calibri"/>
                        </a:rPr>
                        <a:t>45.394,29</a:t>
                      </a:r>
                    </a:p>
                  </a:txBody>
                  <a:tcPr marL="7514" marR="7514" marT="7514" marB="0">
                    <a:lnL>
                      <a:noFill/>
                    </a:lnL>
                    <a:lnR>
                      <a:noFill/>
                    </a:lnR>
                    <a:lnT>
                      <a:noFill/>
                    </a:lnT>
                    <a:lnB>
                      <a:noFill/>
                    </a:lnB>
                  </a:tcPr>
                </a:tc>
                <a:tc>
                  <a:txBody>
                    <a:bodyPr/>
                    <a:lstStyle/>
                    <a:p>
                      <a:pPr algn="r" fontAlgn="t"/>
                      <a:endParaRPr lang="de-DE" sz="1000" b="0" i="0" u="none" strike="noStrike">
                        <a:solidFill>
                          <a:srgbClr val="000000"/>
                        </a:solidFill>
                        <a:latin typeface="Calibri"/>
                      </a:endParaRPr>
                    </a:p>
                  </a:txBody>
                  <a:tcPr marL="7514" marR="7514" marT="7514" marB="0">
                    <a:lnL>
                      <a:noFill/>
                    </a:lnL>
                    <a:lnR>
                      <a:noFill/>
                    </a:lnR>
                    <a:lnT>
                      <a:noFill/>
                    </a:lnT>
                    <a:lnB>
                      <a:noFill/>
                    </a:lnB>
                  </a:tcPr>
                </a:tc>
              </a:tr>
              <a:tr h="157786">
                <a:tc>
                  <a:txBody>
                    <a:bodyPr/>
                    <a:lstStyle/>
                    <a:p>
                      <a:pPr algn="l" fontAlgn="b"/>
                      <a:endParaRPr lang="de-DE" sz="1000" b="0" i="0" u="none" strike="noStrike">
                        <a:solidFill>
                          <a:srgbClr val="000000"/>
                        </a:solidFill>
                        <a:latin typeface="Calibri"/>
                      </a:endParaRPr>
                    </a:p>
                  </a:txBody>
                  <a:tcPr marL="7514" marR="7514" marT="7514" marB="0" anchor="b">
                    <a:lnL>
                      <a:noFill/>
                    </a:lnL>
                    <a:lnR>
                      <a:noFill/>
                    </a:lnR>
                    <a:lnT>
                      <a:noFill/>
                    </a:lnT>
                    <a:lnB>
                      <a:noFill/>
                    </a:lnB>
                  </a:tcPr>
                </a:tc>
                <a:tc>
                  <a:txBody>
                    <a:bodyPr/>
                    <a:lstStyle/>
                    <a:p>
                      <a:pPr algn="l" fontAlgn="b"/>
                      <a:endParaRPr lang="de-DE" sz="1000" b="0" i="0" u="none" strike="noStrike">
                        <a:solidFill>
                          <a:srgbClr val="000000"/>
                        </a:solidFill>
                        <a:latin typeface="Calibri"/>
                      </a:endParaRPr>
                    </a:p>
                  </a:txBody>
                  <a:tcPr marL="7514" marR="7514" marT="7514" marB="0" anchor="b">
                    <a:lnL>
                      <a:noFill/>
                    </a:lnL>
                    <a:lnR>
                      <a:noFill/>
                    </a:lnR>
                    <a:lnT>
                      <a:noFill/>
                    </a:lnT>
                    <a:lnB>
                      <a:noFill/>
                    </a:lnB>
                  </a:tcPr>
                </a:tc>
                <a:tc>
                  <a:txBody>
                    <a:bodyPr/>
                    <a:lstStyle/>
                    <a:p>
                      <a:pPr algn="l" fontAlgn="b"/>
                      <a:endParaRPr lang="de-DE" sz="1000" b="1" i="0" u="none" strike="noStrike">
                        <a:solidFill>
                          <a:srgbClr val="000000"/>
                        </a:solidFill>
                        <a:latin typeface="Calibri"/>
                      </a:endParaRPr>
                    </a:p>
                  </a:txBody>
                  <a:tcPr marL="7514" marR="7514" marT="7514" marB="0" anchor="b">
                    <a:lnL>
                      <a:noFill/>
                    </a:lnL>
                    <a:lnR>
                      <a:noFill/>
                    </a:lnR>
                    <a:lnT>
                      <a:noFill/>
                    </a:lnT>
                    <a:lnB>
                      <a:noFill/>
                    </a:lnB>
                  </a:tcPr>
                </a:tc>
                <a:tc>
                  <a:txBody>
                    <a:bodyPr/>
                    <a:lstStyle/>
                    <a:p>
                      <a:pPr algn="r" fontAlgn="t"/>
                      <a:endParaRPr lang="de-DE" sz="1000" b="1" i="0" u="none" strike="noStrike">
                        <a:solidFill>
                          <a:srgbClr val="000000"/>
                        </a:solidFill>
                        <a:latin typeface="Calibri"/>
                      </a:endParaRPr>
                    </a:p>
                  </a:txBody>
                  <a:tcPr marL="7514" marR="7514" marT="7514" marB="0">
                    <a:lnL>
                      <a:noFill/>
                    </a:lnL>
                    <a:lnR>
                      <a:noFill/>
                    </a:lnR>
                    <a:lnT>
                      <a:noFill/>
                    </a:lnT>
                    <a:lnB>
                      <a:noFill/>
                    </a:lnB>
                  </a:tcPr>
                </a:tc>
                <a:tc>
                  <a:txBody>
                    <a:bodyPr/>
                    <a:lstStyle/>
                    <a:p>
                      <a:pPr algn="r" fontAlgn="t"/>
                      <a:endParaRPr lang="de-DE" sz="1000" b="0" i="0" u="none" strike="noStrike">
                        <a:solidFill>
                          <a:srgbClr val="000000"/>
                        </a:solidFill>
                        <a:latin typeface="Calibri"/>
                      </a:endParaRPr>
                    </a:p>
                  </a:txBody>
                  <a:tcPr marL="7514" marR="7514" marT="7514" marB="0">
                    <a:lnL>
                      <a:noFill/>
                    </a:lnL>
                    <a:lnR>
                      <a:noFill/>
                    </a:lnR>
                    <a:lnT>
                      <a:noFill/>
                    </a:lnT>
                    <a:lnB>
                      <a:noFill/>
                    </a:lnB>
                  </a:tcPr>
                </a:tc>
                <a:tc>
                  <a:txBody>
                    <a:bodyPr/>
                    <a:lstStyle/>
                    <a:p>
                      <a:pPr algn="r" fontAlgn="t"/>
                      <a:endParaRPr lang="de-DE" sz="1000" b="0" i="0" u="none" strike="noStrike">
                        <a:solidFill>
                          <a:srgbClr val="000000"/>
                        </a:solidFill>
                        <a:latin typeface="Calibri"/>
                      </a:endParaRPr>
                    </a:p>
                  </a:txBody>
                  <a:tcPr marL="7514" marR="7514" marT="7514" marB="0">
                    <a:lnL>
                      <a:noFill/>
                    </a:lnL>
                    <a:lnR>
                      <a:noFill/>
                    </a:lnR>
                    <a:lnT>
                      <a:noFill/>
                    </a:lnT>
                    <a:lnB>
                      <a:noFill/>
                    </a:lnB>
                  </a:tcPr>
                </a:tc>
                <a:tc>
                  <a:txBody>
                    <a:bodyPr/>
                    <a:lstStyle/>
                    <a:p>
                      <a:pPr algn="r" fontAlgn="t"/>
                      <a:endParaRPr lang="de-DE" sz="1000" b="0" i="0" u="none" strike="noStrike">
                        <a:solidFill>
                          <a:srgbClr val="000000"/>
                        </a:solidFill>
                        <a:latin typeface="Calibri"/>
                      </a:endParaRPr>
                    </a:p>
                  </a:txBody>
                  <a:tcPr marL="7514" marR="7514" marT="7514" marB="0">
                    <a:lnL>
                      <a:noFill/>
                    </a:lnL>
                    <a:lnR>
                      <a:noFill/>
                    </a:lnR>
                    <a:lnT>
                      <a:noFill/>
                    </a:lnT>
                    <a:lnB>
                      <a:noFill/>
                    </a:lnB>
                  </a:tcPr>
                </a:tc>
              </a:tr>
              <a:tr h="157786">
                <a:tc gridSpan="3">
                  <a:txBody>
                    <a:bodyPr/>
                    <a:lstStyle/>
                    <a:p>
                      <a:pPr algn="l" fontAlgn="b"/>
                      <a:r>
                        <a:rPr lang="de-DE" sz="1000" b="0" i="0" u="none" strike="noStrike">
                          <a:solidFill>
                            <a:srgbClr val="000000"/>
                          </a:solidFill>
                          <a:latin typeface="Calibri"/>
                        </a:rPr>
                        <a:t>7. sonstige Zinsen und ähnliche Erträge</a:t>
                      </a:r>
                    </a:p>
                  </a:txBody>
                  <a:tcPr marL="7514" marR="7514" marT="7514" marB="0" anchor="b">
                    <a:lnL>
                      <a:noFill/>
                    </a:lnL>
                    <a:lnR>
                      <a:noFill/>
                    </a:lnR>
                    <a:lnT>
                      <a:noFill/>
                    </a:lnT>
                    <a:lnB>
                      <a:noFill/>
                    </a:lnB>
                  </a:tcPr>
                </a:tc>
                <a:tc hMerge="1">
                  <a:txBody>
                    <a:bodyPr/>
                    <a:lstStyle/>
                    <a:p>
                      <a:endParaRPr lang="de-DE"/>
                    </a:p>
                  </a:txBody>
                  <a:tcPr/>
                </a:tc>
                <a:tc hMerge="1">
                  <a:txBody>
                    <a:bodyPr/>
                    <a:lstStyle/>
                    <a:p>
                      <a:endParaRPr lang="de-DE"/>
                    </a:p>
                  </a:txBody>
                  <a:tcPr/>
                </a:tc>
                <a:tc>
                  <a:txBody>
                    <a:bodyPr/>
                    <a:lstStyle/>
                    <a:p>
                      <a:pPr algn="r" fontAlgn="t"/>
                      <a:r>
                        <a:rPr lang="de-DE" sz="1000" b="1" i="0" u="none" strike="noStrike">
                          <a:solidFill>
                            <a:srgbClr val="000000"/>
                          </a:solidFill>
                          <a:latin typeface="Calibri"/>
                        </a:rPr>
                        <a:t>0,00</a:t>
                      </a:r>
                    </a:p>
                  </a:txBody>
                  <a:tcPr marL="7514" marR="7514" marT="7514" marB="0">
                    <a:lnL>
                      <a:noFill/>
                    </a:lnL>
                    <a:lnR>
                      <a:noFill/>
                    </a:lnR>
                    <a:lnT>
                      <a:noFill/>
                    </a:lnT>
                    <a:lnB>
                      <a:noFill/>
                    </a:lnB>
                  </a:tcPr>
                </a:tc>
                <a:tc>
                  <a:txBody>
                    <a:bodyPr/>
                    <a:lstStyle/>
                    <a:p>
                      <a:pPr algn="r" fontAlgn="t"/>
                      <a:endParaRPr lang="de-DE" sz="1000" b="0" i="0" u="none" strike="noStrike">
                        <a:solidFill>
                          <a:srgbClr val="000000"/>
                        </a:solidFill>
                        <a:latin typeface="Calibri"/>
                      </a:endParaRPr>
                    </a:p>
                  </a:txBody>
                  <a:tcPr marL="7514" marR="7514" marT="7514" marB="0">
                    <a:lnL>
                      <a:noFill/>
                    </a:lnL>
                    <a:lnR>
                      <a:noFill/>
                    </a:lnR>
                    <a:lnT>
                      <a:noFill/>
                    </a:lnT>
                    <a:lnB>
                      <a:noFill/>
                    </a:lnB>
                  </a:tcPr>
                </a:tc>
                <a:tc>
                  <a:txBody>
                    <a:bodyPr/>
                    <a:lstStyle/>
                    <a:p>
                      <a:pPr algn="r" fontAlgn="t"/>
                      <a:r>
                        <a:rPr lang="de-DE" sz="1000" b="0" i="0" u="none" strike="noStrike">
                          <a:solidFill>
                            <a:srgbClr val="000000"/>
                          </a:solidFill>
                          <a:latin typeface="Calibri"/>
                        </a:rPr>
                        <a:t>77,36</a:t>
                      </a:r>
                    </a:p>
                  </a:txBody>
                  <a:tcPr marL="7514" marR="7514" marT="7514" marB="0">
                    <a:lnL>
                      <a:noFill/>
                    </a:lnL>
                    <a:lnR>
                      <a:noFill/>
                    </a:lnR>
                    <a:lnT>
                      <a:noFill/>
                    </a:lnT>
                    <a:lnB>
                      <a:noFill/>
                    </a:lnB>
                  </a:tcPr>
                </a:tc>
                <a:tc>
                  <a:txBody>
                    <a:bodyPr/>
                    <a:lstStyle/>
                    <a:p>
                      <a:pPr algn="r" fontAlgn="t"/>
                      <a:endParaRPr lang="de-DE" sz="1000" b="0" i="0" u="none" strike="noStrike">
                        <a:solidFill>
                          <a:srgbClr val="000000"/>
                        </a:solidFill>
                        <a:latin typeface="Calibri"/>
                      </a:endParaRPr>
                    </a:p>
                  </a:txBody>
                  <a:tcPr marL="7514" marR="7514" marT="7514" marB="0">
                    <a:lnL>
                      <a:noFill/>
                    </a:lnL>
                    <a:lnR>
                      <a:noFill/>
                    </a:lnR>
                    <a:lnT>
                      <a:noFill/>
                    </a:lnT>
                    <a:lnB>
                      <a:noFill/>
                    </a:lnB>
                  </a:tcPr>
                </a:tc>
              </a:tr>
              <a:tr h="157786">
                <a:tc>
                  <a:txBody>
                    <a:bodyPr/>
                    <a:lstStyle/>
                    <a:p>
                      <a:pPr algn="l" fontAlgn="b"/>
                      <a:endParaRPr lang="de-DE" sz="1000" b="0" i="0" u="none" strike="noStrike">
                        <a:solidFill>
                          <a:srgbClr val="000000"/>
                        </a:solidFill>
                        <a:latin typeface="Calibri"/>
                      </a:endParaRPr>
                    </a:p>
                  </a:txBody>
                  <a:tcPr marL="7514" marR="7514" marT="7514" marB="0" anchor="b">
                    <a:lnL>
                      <a:noFill/>
                    </a:lnL>
                    <a:lnR>
                      <a:noFill/>
                    </a:lnR>
                    <a:lnT>
                      <a:noFill/>
                    </a:lnT>
                    <a:lnB>
                      <a:noFill/>
                    </a:lnB>
                  </a:tcPr>
                </a:tc>
                <a:tc>
                  <a:txBody>
                    <a:bodyPr/>
                    <a:lstStyle/>
                    <a:p>
                      <a:pPr algn="l" fontAlgn="b"/>
                      <a:endParaRPr lang="de-DE" sz="1000" b="0" i="0" u="none" strike="noStrike">
                        <a:solidFill>
                          <a:srgbClr val="000000"/>
                        </a:solidFill>
                        <a:latin typeface="Calibri"/>
                      </a:endParaRPr>
                    </a:p>
                  </a:txBody>
                  <a:tcPr marL="7514" marR="7514" marT="7514" marB="0" anchor="b">
                    <a:lnL>
                      <a:noFill/>
                    </a:lnL>
                    <a:lnR>
                      <a:noFill/>
                    </a:lnR>
                    <a:lnT>
                      <a:noFill/>
                    </a:lnT>
                    <a:lnB>
                      <a:noFill/>
                    </a:lnB>
                  </a:tcPr>
                </a:tc>
                <a:tc>
                  <a:txBody>
                    <a:bodyPr/>
                    <a:lstStyle/>
                    <a:p>
                      <a:pPr algn="l" fontAlgn="b"/>
                      <a:endParaRPr lang="de-DE" sz="1000" b="0" i="0" u="none" strike="noStrike">
                        <a:solidFill>
                          <a:srgbClr val="000000"/>
                        </a:solidFill>
                        <a:latin typeface="Calibri"/>
                      </a:endParaRPr>
                    </a:p>
                  </a:txBody>
                  <a:tcPr marL="7514" marR="7514" marT="7514" marB="0" anchor="b">
                    <a:lnL>
                      <a:noFill/>
                    </a:lnL>
                    <a:lnR>
                      <a:noFill/>
                    </a:lnR>
                    <a:lnT>
                      <a:noFill/>
                    </a:lnT>
                    <a:lnB>
                      <a:noFill/>
                    </a:lnB>
                  </a:tcPr>
                </a:tc>
                <a:tc>
                  <a:txBody>
                    <a:bodyPr/>
                    <a:lstStyle/>
                    <a:p>
                      <a:pPr algn="r" fontAlgn="t"/>
                      <a:endParaRPr lang="de-DE" sz="1000" b="1" i="0" u="none" strike="noStrike">
                        <a:solidFill>
                          <a:srgbClr val="000000"/>
                        </a:solidFill>
                        <a:latin typeface="Calibri"/>
                      </a:endParaRPr>
                    </a:p>
                  </a:txBody>
                  <a:tcPr marL="7514" marR="7514" marT="7514" marB="0">
                    <a:lnL>
                      <a:noFill/>
                    </a:lnL>
                    <a:lnR>
                      <a:noFill/>
                    </a:lnR>
                    <a:lnT>
                      <a:noFill/>
                    </a:lnT>
                    <a:lnB>
                      <a:noFill/>
                    </a:lnB>
                  </a:tcPr>
                </a:tc>
                <a:tc>
                  <a:txBody>
                    <a:bodyPr/>
                    <a:lstStyle/>
                    <a:p>
                      <a:pPr algn="r" fontAlgn="t"/>
                      <a:endParaRPr lang="de-DE" sz="1000" b="0" i="0" u="none" strike="noStrike">
                        <a:solidFill>
                          <a:srgbClr val="000000"/>
                        </a:solidFill>
                        <a:latin typeface="Calibri"/>
                      </a:endParaRPr>
                    </a:p>
                  </a:txBody>
                  <a:tcPr marL="7514" marR="7514" marT="7514" marB="0">
                    <a:lnL>
                      <a:noFill/>
                    </a:lnL>
                    <a:lnR>
                      <a:noFill/>
                    </a:lnR>
                    <a:lnT>
                      <a:noFill/>
                    </a:lnT>
                    <a:lnB>
                      <a:noFill/>
                    </a:lnB>
                  </a:tcPr>
                </a:tc>
                <a:tc>
                  <a:txBody>
                    <a:bodyPr/>
                    <a:lstStyle/>
                    <a:p>
                      <a:pPr algn="r" fontAlgn="t"/>
                      <a:endParaRPr lang="de-DE" sz="1000" b="0" i="0" u="none" strike="noStrike">
                        <a:solidFill>
                          <a:srgbClr val="000000"/>
                        </a:solidFill>
                        <a:latin typeface="Calibri"/>
                      </a:endParaRPr>
                    </a:p>
                  </a:txBody>
                  <a:tcPr marL="7514" marR="7514" marT="7514" marB="0">
                    <a:lnL>
                      <a:noFill/>
                    </a:lnL>
                    <a:lnR>
                      <a:noFill/>
                    </a:lnR>
                    <a:lnT>
                      <a:noFill/>
                    </a:lnT>
                    <a:lnB>
                      <a:noFill/>
                    </a:lnB>
                  </a:tcPr>
                </a:tc>
                <a:tc>
                  <a:txBody>
                    <a:bodyPr/>
                    <a:lstStyle/>
                    <a:p>
                      <a:pPr algn="r" fontAlgn="t"/>
                      <a:endParaRPr lang="de-DE" sz="1000" b="0" i="0" u="none" strike="noStrike">
                        <a:solidFill>
                          <a:srgbClr val="000000"/>
                        </a:solidFill>
                        <a:latin typeface="Calibri"/>
                      </a:endParaRPr>
                    </a:p>
                  </a:txBody>
                  <a:tcPr marL="7514" marR="7514" marT="7514" marB="0">
                    <a:lnL>
                      <a:noFill/>
                    </a:lnL>
                    <a:lnR>
                      <a:noFill/>
                    </a:lnR>
                    <a:lnT>
                      <a:noFill/>
                    </a:lnT>
                    <a:lnB>
                      <a:noFill/>
                    </a:lnB>
                  </a:tcPr>
                </a:tc>
              </a:tr>
              <a:tr h="157786">
                <a:tc gridSpan="3">
                  <a:txBody>
                    <a:bodyPr/>
                    <a:lstStyle/>
                    <a:p>
                      <a:pPr algn="l" fontAlgn="b"/>
                      <a:r>
                        <a:rPr lang="de-DE" sz="1000" b="0" i="0" u="none" strike="noStrike">
                          <a:solidFill>
                            <a:srgbClr val="000000"/>
                          </a:solidFill>
                          <a:latin typeface="Calibri"/>
                        </a:rPr>
                        <a:t>8. Zinsen und ähnliche Aufwendungen</a:t>
                      </a:r>
                    </a:p>
                  </a:txBody>
                  <a:tcPr marL="7514" marR="7514" marT="7514" marB="0" anchor="b">
                    <a:lnL>
                      <a:noFill/>
                    </a:lnL>
                    <a:lnR>
                      <a:noFill/>
                    </a:lnR>
                    <a:lnT>
                      <a:noFill/>
                    </a:lnT>
                    <a:lnB>
                      <a:noFill/>
                    </a:lnB>
                  </a:tcPr>
                </a:tc>
                <a:tc hMerge="1">
                  <a:txBody>
                    <a:bodyPr/>
                    <a:lstStyle/>
                    <a:p>
                      <a:endParaRPr lang="de-DE"/>
                    </a:p>
                  </a:txBody>
                  <a:tcPr/>
                </a:tc>
                <a:tc hMerge="1">
                  <a:txBody>
                    <a:bodyPr/>
                    <a:lstStyle/>
                    <a:p>
                      <a:endParaRPr lang="de-DE"/>
                    </a:p>
                  </a:txBody>
                  <a:tcPr/>
                </a:tc>
                <a:tc>
                  <a:txBody>
                    <a:bodyPr/>
                    <a:lstStyle/>
                    <a:p>
                      <a:pPr algn="r" fontAlgn="t"/>
                      <a:r>
                        <a:rPr lang="de-DE" sz="1000" b="1" i="0" u="none" strike="noStrike">
                          <a:solidFill>
                            <a:srgbClr val="000000"/>
                          </a:solidFill>
                          <a:latin typeface="Calibri"/>
                        </a:rPr>
                        <a:t>178,73</a:t>
                      </a:r>
                    </a:p>
                  </a:txBody>
                  <a:tcPr marL="7514" marR="7514" marT="7514"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t"/>
                      <a:endParaRPr lang="de-DE" sz="1000" b="0" i="0" u="none" strike="noStrike">
                        <a:solidFill>
                          <a:srgbClr val="000000"/>
                        </a:solidFill>
                        <a:latin typeface="Calibri"/>
                      </a:endParaRPr>
                    </a:p>
                  </a:txBody>
                  <a:tcPr marL="7514" marR="7514" marT="7514" marB="0">
                    <a:lnL>
                      <a:noFill/>
                    </a:lnL>
                    <a:lnR>
                      <a:noFill/>
                    </a:lnR>
                    <a:lnT>
                      <a:noFill/>
                    </a:lnT>
                    <a:lnB>
                      <a:noFill/>
                    </a:lnB>
                  </a:tcPr>
                </a:tc>
                <a:tc>
                  <a:txBody>
                    <a:bodyPr/>
                    <a:lstStyle/>
                    <a:p>
                      <a:pPr algn="r" fontAlgn="t"/>
                      <a:r>
                        <a:rPr lang="de-DE" sz="1000" b="0" i="0" u="none" strike="noStrike">
                          <a:solidFill>
                            <a:srgbClr val="000000"/>
                          </a:solidFill>
                          <a:latin typeface="Calibri"/>
                        </a:rPr>
                        <a:t>159,16</a:t>
                      </a:r>
                    </a:p>
                  </a:txBody>
                  <a:tcPr marL="7514" marR="7514" marT="7514"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t"/>
                      <a:endParaRPr lang="de-DE" sz="1000" b="0" i="0" u="none" strike="noStrike">
                        <a:solidFill>
                          <a:srgbClr val="000000"/>
                        </a:solidFill>
                        <a:latin typeface="Calibri"/>
                      </a:endParaRPr>
                    </a:p>
                  </a:txBody>
                  <a:tcPr marL="7514" marR="7514" marT="7514" marB="0">
                    <a:lnL>
                      <a:noFill/>
                    </a:lnL>
                    <a:lnR>
                      <a:noFill/>
                    </a:lnR>
                    <a:lnT>
                      <a:noFill/>
                    </a:lnT>
                    <a:lnB>
                      <a:noFill/>
                    </a:lnB>
                  </a:tcPr>
                </a:tc>
              </a:tr>
              <a:tr h="157786">
                <a:tc>
                  <a:txBody>
                    <a:bodyPr/>
                    <a:lstStyle/>
                    <a:p>
                      <a:pPr algn="l" fontAlgn="b"/>
                      <a:endParaRPr lang="de-DE" sz="1000" b="0" i="0" u="none" strike="noStrike">
                        <a:solidFill>
                          <a:srgbClr val="000000"/>
                        </a:solidFill>
                        <a:latin typeface="Calibri"/>
                      </a:endParaRPr>
                    </a:p>
                  </a:txBody>
                  <a:tcPr marL="7514" marR="7514" marT="7514" marB="0" anchor="b">
                    <a:lnL>
                      <a:noFill/>
                    </a:lnL>
                    <a:lnR>
                      <a:noFill/>
                    </a:lnR>
                    <a:lnT>
                      <a:noFill/>
                    </a:lnT>
                    <a:lnB>
                      <a:noFill/>
                    </a:lnB>
                  </a:tcPr>
                </a:tc>
                <a:tc>
                  <a:txBody>
                    <a:bodyPr/>
                    <a:lstStyle/>
                    <a:p>
                      <a:pPr algn="l" fontAlgn="b"/>
                      <a:endParaRPr lang="de-DE" sz="1000" b="0" i="0" u="none" strike="noStrike">
                        <a:solidFill>
                          <a:srgbClr val="000000"/>
                        </a:solidFill>
                        <a:latin typeface="Calibri"/>
                      </a:endParaRPr>
                    </a:p>
                  </a:txBody>
                  <a:tcPr marL="7514" marR="7514" marT="7514" marB="0" anchor="b">
                    <a:lnL>
                      <a:noFill/>
                    </a:lnL>
                    <a:lnR>
                      <a:noFill/>
                    </a:lnR>
                    <a:lnT>
                      <a:noFill/>
                    </a:lnT>
                    <a:lnB>
                      <a:noFill/>
                    </a:lnB>
                  </a:tcPr>
                </a:tc>
                <a:tc>
                  <a:txBody>
                    <a:bodyPr/>
                    <a:lstStyle/>
                    <a:p>
                      <a:pPr algn="l" fontAlgn="b"/>
                      <a:endParaRPr lang="de-DE" sz="1000" b="0" i="0" u="none" strike="noStrike">
                        <a:solidFill>
                          <a:srgbClr val="000000"/>
                        </a:solidFill>
                        <a:latin typeface="Calibri"/>
                      </a:endParaRPr>
                    </a:p>
                  </a:txBody>
                  <a:tcPr marL="7514" marR="7514" marT="7514" marB="0" anchor="b">
                    <a:lnL>
                      <a:noFill/>
                    </a:lnL>
                    <a:lnR>
                      <a:noFill/>
                    </a:lnR>
                    <a:lnT>
                      <a:noFill/>
                    </a:lnT>
                    <a:lnB>
                      <a:noFill/>
                    </a:lnB>
                  </a:tcPr>
                </a:tc>
                <a:tc>
                  <a:txBody>
                    <a:bodyPr/>
                    <a:lstStyle/>
                    <a:p>
                      <a:pPr algn="r" fontAlgn="t"/>
                      <a:endParaRPr lang="de-DE" sz="1000" b="1" i="0" u="none" strike="noStrike">
                        <a:solidFill>
                          <a:srgbClr val="000000"/>
                        </a:solidFill>
                        <a:latin typeface="Calibri"/>
                      </a:endParaRPr>
                    </a:p>
                  </a:txBody>
                  <a:tcPr marL="7514" marR="7514" marT="7514"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t"/>
                      <a:endParaRPr lang="de-DE" sz="1000" b="0" i="0" u="none" strike="noStrike">
                        <a:solidFill>
                          <a:srgbClr val="000000"/>
                        </a:solidFill>
                        <a:latin typeface="Calibri"/>
                      </a:endParaRPr>
                    </a:p>
                  </a:txBody>
                  <a:tcPr marL="7514" marR="7514" marT="7514" marB="0">
                    <a:lnL>
                      <a:noFill/>
                    </a:lnL>
                    <a:lnR>
                      <a:noFill/>
                    </a:lnR>
                    <a:lnT>
                      <a:noFill/>
                    </a:lnT>
                    <a:lnB>
                      <a:noFill/>
                    </a:lnB>
                  </a:tcPr>
                </a:tc>
                <a:tc>
                  <a:txBody>
                    <a:bodyPr/>
                    <a:lstStyle/>
                    <a:p>
                      <a:pPr algn="r" fontAlgn="t"/>
                      <a:endParaRPr lang="de-DE" sz="1000" b="0" i="0" u="none" strike="noStrike">
                        <a:solidFill>
                          <a:srgbClr val="000000"/>
                        </a:solidFill>
                        <a:latin typeface="Calibri"/>
                      </a:endParaRPr>
                    </a:p>
                  </a:txBody>
                  <a:tcPr marL="7514" marR="7514" marT="7514"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t"/>
                      <a:endParaRPr lang="de-DE" sz="1000" b="0" i="0" u="none" strike="noStrike">
                        <a:solidFill>
                          <a:srgbClr val="000000"/>
                        </a:solidFill>
                        <a:latin typeface="Calibri"/>
                      </a:endParaRPr>
                    </a:p>
                  </a:txBody>
                  <a:tcPr marL="7514" marR="7514" marT="7514" marB="0">
                    <a:lnL>
                      <a:noFill/>
                    </a:lnL>
                    <a:lnR>
                      <a:noFill/>
                    </a:lnR>
                    <a:lnT>
                      <a:noFill/>
                    </a:lnT>
                    <a:lnB>
                      <a:noFill/>
                    </a:lnB>
                  </a:tcPr>
                </a:tc>
              </a:tr>
              <a:tr h="330602">
                <a:tc gridSpan="2">
                  <a:txBody>
                    <a:bodyPr/>
                    <a:lstStyle/>
                    <a:p>
                      <a:pPr algn="l" fontAlgn="b"/>
                      <a:r>
                        <a:rPr lang="de-DE" sz="1000" b="1" i="0" u="none" strike="noStrike">
                          <a:solidFill>
                            <a:srgbClr val="000000"/>
                          </a:solidFill>
                          <a:latin typeface="Calibri"/>
                        </a:rPr>
                        <a:t>9. Ergebnis der gewöhnlichen Geschäftstätigkeit</a:t>
                      </a:r>
                    </a:p>
                  </a:txBody>
                  <a:tcPr marL="7514" marR="7514" marT="7514" marB="0" anchor="b">
                    <a:lnL>
                      <a:noFill/>
                    </a:lnL>
                    <a:lnR>
                      <a:noFill/>
                    </a:lnR>
                    <a:lnT>
                      <a:noFill/>
                    </a:lnT>
                    <a:lnB>
                      <a:noFill/>
                    </a:lnB>
                  </a:tcPr>
                </a:tc>
                <a:tc hMerge="1">
                  <a:txBody>
                    <a:bodyPr/>
                    <a:lstStyle/>
                    <a:p>
                      <a:endParaRPr lang="de-DE"/>
                    </a:p>
                  </a:txBody>
                  <a:tcPr/>
                </a:tc>
                <a:tc>
                  <a:txBody>
                    <a:bodyPr/>
                    <a:lstStyle/>
                    <a:p>
                      <a:pPr algn="l" fontAlgn="b"/>
                      <a:endParaRPr lang="de-DE" sz="1000" b="0" i="0" u="none" strike="noStrike">
                        <a:solidFill>
                          <a:srgbClr val="000000"/>
                        </a:solidFill>
                        <a:latin typeface="Calibri"/>
                      </a:endParaRPr>
                    </a:p>
                  </a:txBody>
                  <a:tcPr marL="7514" marR="7514" marT="7514" marB="0" anchor="b">
                    <a:lnL>
                      <a:noFill/>
                    </a:lnL>
                    <a:lnR>
                      <a:noFill/>
                    </a:lnR>
                    <a:lnT>
                      <a:noFill/>
                    </a:lnT>
                    <a:lnB>
                      <a:noFill/>
                    </a:lnB>
                  </a:tcPr>
                </a:tc>
                <a:tc>
                  <a:txBody>
                    <a:bodyPr/>
                    <a:lstStyle/>
                    <a:p>
                      <a:pPr algn="r" fontAlgn="t"/>
                      <a:r>
                        <a:rPr lang="de-DE" sz="1000" b="1" i="0" u="none" strike="noStrike">
                          <a:solidFill>
                            <a:srgbClr val="000000"/>
                          </a:solidFill>
                          <a:latin typeface="Calibri"/>
                        </a:rPr>
                        <a:t>-1.563,43</a:t>
                      </a:r>
                    </a:p>
                  </a:txBody>
                  <a:tcPr marL="7514" marR="7514" marT="7514" marB="0">
                    <a:lnL>
                      <a:noFill/>
                    </a:lnL>
                    <a:lnR>
                      <a:noFill/>
                    </a:lnR>
                    <a:lnT>
                      <a:noFill/>
                    </a:lnT>
                    <a:lnB>
                      <a:noFill/>
                    </a:lnB>
                  </a:tcPr>
                </a:tc>
                <a:tc>
                  <a:txBody>
                    <a:bodyPr/>
                    <a:lstStyle/>
                    <a:p>
                      <a:pPr algn="r" fontAlgn="t"/>
                      <a:endParaRPr lang="de-DE" sz="1000" b="0" i="0" u="none" strike="noStrike">
                        <a:solidFill>
                          <a:srgbClr val="000000"/>
                        </a:solidFill>
                        <a:latin typeface="Calibri"/>
                      </a:endParaRPr>
                    </a:p>
                  </a:txBody>
                  <a:tcPr marL="7514" marR="7514" marT="7514" marB="0">
                    <a:lnL>
                      <a:noFill/>
                    </a:lnL>
                    <a:lnR>
                      <a:noFill/>
                    </a:lnR>
                    <a:lnT>
                      <a:noFill/>
                    </a:lnT>
                    <a:lnB>
                      <a:noFill/>
                    </a:lnB>
                  </a:tcPr>
                </a:tc>
                <a:tc>
                  <a:txBody>
                    <a:bodyPr/>
                    <a:lstStyle/>
                    <a:p>
                      <a:pPr algn="r" fontAlgn="t"/>
                      <a:r>
                        <a:rPr lang="de-DE" sz="1000" b="0" i="0" u="none" strike="noStrike">
                          <a:solidFill>
                            <a:srgbClr val="000000"/>
                          </a:solidFill>
                          <a:latin typeface="Calibri"/>
                        </a:rPr>
                        <a:t>16.581,42</a:t>
                      </a:r>
                    </a:p>
                  </a:txBody>
                  <a:tcPr marL="7514" marR="7514" marT="7514" marB="0">
                    <a:lnL>
                      <a:noFill/>
                    </a:lnL>
                    <a:lnR>
                      <a:noFill/>
                    </a:lnR>
                    <a:lnT>
                      <a:noFill/>
                    </a:lnT>
                    <a:lnB>
                      <a:noFill/>
                    </a:lnB>
                  </a:tcPr>
                </a:tc>
                <a:tc>
                  <a:txBody>
                    <a:bodyPr/>
                    <a:lstStyle/>
                    <a:p>
                      <a:pPr algn="r" fontAlgn="t"/>
                      <a:endParaRPr lang="de-DE" sz="1000" b="0" i="0" u="none" strike="noStrike">
                        <a:solidFill>
                          <a:srgbClr val="000000"/>
                        </a:solidFill>
                        <a:latin typeface="Calibri"/>
                      </a:endParaRPr>
                    </a:p>
                  </a:txBody>
                  <a:tcPr marL="7514" marR="7514" marT="7514" marB="0">
                    <a:lnL>
                      <a:noFill/>
                    </a:lnL>
                    <a:lnR>
                      <a:noFill/>
                    </a:lnR>
                    <a:lnT>
                      <a:noFill/>
                    </a:lnT>
                    <a:lnB>
                      <a:noFill/>
                    </a:lnB>
                  </a:tcPr>
                </a:tc>
              </a:tr>
              <a:tr h="157786">
                <a:tc>
                  <a:txBody>
                    <a:bodyPr/>
                    <a:lstStyle/>
                    <a:p>
                      <a:pPr algn="l" fontAlgn="b"/>
                      <a:endParaRPr lang="de-DE" sz="1000" b="0" i="0" u="none" strike="noStrike">
                        <a:solidFill>
                          <a:srgbClr val="000000"/>
                        </a:solidFill>
                        <a:latin typeface="Calibri"/>
                      </a:endParaRPr>
                    </a:p>
                  </a:txBody>
                  <a:tcPr marL="7514" marR="7514" marT="7514" marB="0" anchor="b">
                    <a:lnL>
                      <a:noFill/>
                    </a:lnL>
                    <a:lnR>
                      <a:noFill/>
                    </a:lnR>
                    <a:lnT>
                      <a:noFill/>
                    </a:lnT>
                    <a:lnB>
                      <a:noFill/>
                    </a:lnB>
                  </a:tcPr>
                </a:tc>
                <a:tc>
                  <a:txBody>
                    <a:bodyPr/>
                    <a:lstStyle/>
                    <a:p>
                      <a:pPr algn="l" fontAlgn="b"/>
                      <a:endParaRPr lang="de-DE" sz="1000" b="0" i="0" u="none" strike="noStrike">
                        <a:solidFill>
                          <a:srgbClr val="000000"/>
                        </a:solidFill>
                        <a:latin typeface="Calibri"/>
                      </a:endParaRPr>
                    </a:p>
                  </a:txBody>
                  <a:tcPr marL="7514" marR="7514" marT="7514" marB="0" anchor="b">
                    <a:lnL>
                      <a:noFill/>
                    </a:lnL>
                    <a:lnR>
                      <a:noFill/>
                    </a:lnR>
                    <a:lnT>
                      <a:noFill/>
                    </a:lnT>
                    <a:lnB>
                      <a:noFill/>
                    </a:lnB>
                  </a:tcPr>
                </a:tc>
                <a:tc>
                  <a:txBody>
                    <a:bodyPr/>
                    <a:lstStyle/>
                    <a:p>
                      <a:pPr algn="l" fontAlgn="b"/>
                      <a:endParaRPr lang="de-DE" sz="1000" b="0" i="0" u="none" strike="noStrike">
                        <a:solidFill>
                          <a:srgbClr val="000000"/>
                        </a:solidFill>
                        <a:latin typeface="Calibri"/>
                      </a:endParaRPr>
                    </a:p>
                  </a:txBody>
                  <a:tcPr marL="7514" marR="7514" marT="7514" marB="0" anchor="b">
                    <a:lnL>
                      <a:noFill/>
                    </a:lnL>
                    <a:lnR>
                      <a:noFill/>
                    </a:lnR>
                    <a:lnT>
                      <a:noFill/>
                    </a:lnT>
                    <a:lnB>
                      <a:noFill/>
                    </a:lnB>
                  </a:tcPr>
                </a:tc>
                <a:tc>
                  <a:txBody>
                    <a:bodyPr/>
                    <a:lstStyle/>
                    <a:p>
                      <a:pPr algn="r" fontAlgn="t"/>
                      <a:endParaRPr lang="de-DE" sz="1000" b="1" i="0" u="none" strike="noStrike">
                        <a:solidFill>
                          <a:srgbClr val="000000"/>
                        </a:solidFill>
                        <a:latin typeface="Calibri"/>
                      </a:endParaRPr>
                    </a:p>
                  </a:txBody>
                  <a:tcPr marL="7514" marR="7514" marT="7514" marB="0">
                    <a:lnL>
                      <a:noFill/>
                    </a:lnL>
                    <a:lnR>
                      <a:noFill/>
                    </a:lnR>
                    <a:lnT>
                      <a:noFill/>
                    </a:lnT>
                    <a:lnB>
                      <a:noFill/>
                    </a:lnB>
                  </a:tcPr>
                </a:tc>
                <a:tc>
                  <a:txBody>
                    <a:bodyPr/>
                    <a:lstStyle/>
                    <a:p>
                      <a:pPr algn="r" fontAlgn="t"/>
                      <a:endParaRPr lang="de-DE" sz="1000" b="0" i="0" u="none" strike="noStrike">
                        <a:solidFill>
                          <a:srgbClr val="000000"/>
                        </a:solidFill>
                        <a:latin typeface="Calibri"/>
                      </a:endParaRPr>
                    </a:p>
                  </a:txBody>
                  <a:tcPr marL="7514" marR="7514" marT="7514" marB="0">
                    <a:lnL>
                      <a:noFill/>
                    </a:lnL>
                    <a:lnR>
                      <a:noFill/>
                    </a:lnR>
                    <a:lnT>
                      <a:noFill/>
                    </a:lnT>
                    <a:lnB>
                      <a:noFill/>
                    </a:lnB>
                  </a:tcPr>
                </a:tc>
                <a:tc>
                  <a:txBody>
                    <a:bodyPr/>
                    <a:lstStyle/>
                    <a:p>
                      <a:pPr algn="r" fontAlgn="t"/>
                      <a:endParaRPr lang="de-DE" sz="1000" b="0" i="0" u="none" strike="noStrike">
                        <a:solidFill>
                          <a:srgbClr val="000000"/>
                        </a:solidFill>
                        <a:latin typeface="Calibri"/>
                      </a:endParaRPr>
                    </a:p>
                  </a:txBody>
                  <a:tcPr marL="7514" marR="7514" marT="7514" marB="0">
                    <a:lnL>
                      <a:noFill/>
                    </a:lnL>
                    <a:lnR>
                      <a:noFill/>
                    </a:lnR>
                    <a:lnT>
                      <a:noFill/>
                    </a:lnT>
                    <a:lnB>
                      <a:noFill/>
                    </a:lnB>
                  </a:tcPr>
                </a:tc>
                <a:tc>
                  <a:txBody>
                    <a:bodyPr/>
                    <a:lstStyle/>
                    <a:p>
                      <a:pPr algn="r" fontAlgn="t"/>
                      <a:endParaRPr lang="de-DE" sz="1000" b="0" i="0" u="none" strike="noStrike">
                        <a:solidFill>
                          <a:srgbClr val="000000"/>
                        </a:solidFill>
                        <a:latin typeface="Calibri"/>
                      </a:endParaRPr>
                    </a:p>
                  </a:txBody>
                  <a:tcPr marL="7514" marR="7514" marT="7514" marB="0">
                    <a:lnL>
                      <a:noFill/>
                    </a:lnL>
                    <a:lnR>
                      <a:noFill/>
                    </a:lnR>
                    <a:lnT>
                      <a:noFill/>
                    </a:lnT>
                    <a:lnB>
                      <a:noFill/>
                    </a:lnB>
                  </a:tcPr>
                </a:tc>
              </a:tr>
              <a:tr h="157786">
                <a:tc gridSpan="2">
                  <a:txBody>
                    <a:bodyPr/>
                    <a:lstStyle/>
                    <a:p>
                      <a:pPr algn="l" fontAlgn="b"/>
                      <a:r>
                        <a:rPr lang="de-DE" sz="1000" b="0" i="0" u="none" strike="noStrike">
                          <a:solidFill>
                            <a:srgbClr val="000000"/>
                          </a:solidFill>
                          <a:latin typeface="Calibri"/>
                        </a:rPr>
                        <a:t>10. sonstige Steuern</a:t>
                      </a:r>
                    </a:p>
                  </a:txBody>
                  <a:tcPr marL="7514" marR="7514" marT="7514" marB="0" anchor="b">
                    <a:lnL>
                      <a:noFill/>
                    </a:lnL>
                    <a:lnR>
                      <a:noFill/>
                    </a:lnR>
                    <a:lnT>
                      <a:noFill/>
                    </a:lnT>
                    <a:lnB>
                      <a:noFill/>
                    </a:lnB>
                  </a:tcPr>
                </a:tc>
                <a:tc hMerge="1">
                  <a:txBody>
                    <a:bodyPr/>
                    <a:lstStyle/>
                    <a:p>
                      <a:endParaRPr lang="de-DE"/>
                    </a:p>
                  </a:txBody>
                  <a:tcPr/>
                </a:tc>
                <a:tc>
                  <a:txBody>
                    <a:bodyPr/>
                    <a:lstStyle/>
                    <a:p>
                      <a:pPr algn="l" fontAlgn="b"/>
                      <a:endParaRPr lang="de-DE" sz="1000" b="0" i="0" u="none" strike="noStrike">
                        <a:solidFill>
                          <a:srgbClr val="000000"/>
                        </a:solidFill>
                        <a:latin typeface="Calibri"/>
                      </a:endParaRPr>
                    </a:p>
                  </a:txBody>
                  <a:tcPr marL="7514" marR="7514" marT="7514" marB="0" anchor="b">
                    <a:lnL>
                      <a:noFill/>
                    </a:lnL>
                    <a:lnR>
                      <a:noFill/>
                    </a:lnR>
                    <a:lnT>
                      <a:noFill/>
                    </a:lnT>
                    <a:lnB>
                      <a:noFill/>
                    </a:lnB>
                  </a:tcPr>
                </a:tc>
                <a:tc>
                  <a:txBody>
                    <a:bodyPr/>
                    <a:lstStyle/>
                    <a:p>
                      <a:pPr algn="r" fontAlgn="t"/>
                      <a:r>
                        <a:rPr lang="de-DE" sz="1000" b="1" i="0" u="none" strike="noStrike">
                          <a:solidFill>
                            <a:srgbClr val="000000"/>
                          </a:solidFill>
                          <a:latin typeface="Calibri"/>
                        </a:rPr>
                        <a:t>555,00</a:t>
                      </a:r>
                    </a:p>
                  </a:txBody>
                  <a:tcPr marL="7514" marR="7514" marT="7514"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t"/>
                      <a:endParaRPr lang="de-DE" sz="1000" b="0" i="0" u="none" strike="noStrike">
                        <a:solidFill>
                          <a:srgbClr val="000000"/>
                        </a:solidFill>
                        <a:latin typeface="Calibri"/>
                      </a:endParaRPr>
                    </a:p>
                  </a:txBody>
                  <a:tcPr marL="7514" marR="7514" marT="7514" marB="0">
                    <a:lnL>
                      <a:noFill/>
                    </a:lnL>
                    <a:lnR>
                      <a:noFill/>
                    </a:lnR>
                    <a:lnT>
                      <a:noFill/>
                    </a:lnT>
                    <a:lnB>
                      <a:noFill/>
                    </a:lnB>
                  </a:tcPr>
                </a:tc>
                <a:tc>
                  <a:txBody>
                    <a:bodyPr/>
                    <a:lstStyle/>
                    <a:p>
                      <a:pPr algn="r" fontAlgn="t"/>
                      <a:r>
                        <a:rPr lang="de-DE" sz="1000" b="0" i="0" u="none" strike="noStrike">
                          <a:solidFill>
                            <a:srgbClr val="000000"/>
                          </a:solidFill>
                          <a:latin typeface="Calibri"/>
                        </a:rPr>
                        <a:t>881,00</a:t>
                      </a:r>
                    </a:p>
                  </a:txBody>
                  <a:tcPr marL="7514" marR="7514" marT="7514"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t"/>
                      <a:endParaRPr lang="de-DE" sz="1000" b="0" i="0" u="none" strike="noStrike">
                        <a:solidFill>
                          <a:srgbClr val="000000"/>
                        </a:solidFill>
                        <a:latin typeface="Calibri"/>
                      </a:endParaRPr>
                    </a:p>
                  </a:txBody>
                  <a:tcPr marL="7514" marR="7514" marT="7514" marB="0">
                    <a:lnL>
                      <a:noFill/>
                    </a:lnL>
                    <a:lnR>
                      <a:noFill/>
                    </a:lnR>
                    <a:lnT>
                      <a:noFill/>
                    </a:lnT>
                    <a:lnB>
                      <a:noFill/>
                    </a:lnB>
                  </a:tcPr>
                </a:tc>
              </a:tr>
              <a:tr h="151776">
                <a:tc>
                  <a:txBody>
                    <a:bodyPr/>
                    <a:lstStyle/>
                    <a:p>
                      <a:pPr algn="l" fontAlgn="b"/>
                      <a:endParaRPr lang="de-DE" sz="1000" b="0" i="0" u="none" strike="noStrike">
                        <a:solidFill>
                          <a:srgbClr val="000000"/>
                        </a:solidFill>
                        <a:latin typeface="Calibri"/>
                      </a:endParaRPr>
                    </a:p>
                  </a:txBody>
                  <a:tcPr marL="7514" marR="7514" marT="7514" marB="0" anchor="b">
                    <a:lnL>
                      <a:noFill/>
                    </a:lnL>
                    <a:lnR>
                      <a:noFill/>
                    </a:lnR>
                    <a:lnT>
                      <a:noFill/>
                    </a:lnT>
                    <a:lnB>
                      <a:noFill/>
                    </a:lnB>
                  </a:tcPr>
                </a:tc>
                <a:tc>
                  <a:txBody>
                    <a:bodyPr/>
                    <a:lstStyle/>
                    <a:p>
                      <a:pPr algn="l" fontAlgn="b"/>
                      <a:endParaRPr lang="de-DE" sz="1000" b="0" i="0" u="none" strike="noStrike">
                        <a:solidFill>
                          <a:srgbClr val="000000"/>
                        </a:solidFill>
                        <a:latin typeface="Calibri"/>
                      </a:endParaRPr>
                    </a:p>
                  </a:txBody>
                  <a:tcPr marL="7514" marR="7514" marT="7514" marB="0" anchor="b">
                    <a:lnL>
                      <a:noFill/>
                    </a:lnL>
                    <a:lnR>
                      <a:noFill/>
                    </a:lnR>
                    <a:lnT>
                      <a:noFill/>
                    </a:lnT>
                    <a:lnB>
                      <a:noFill/>
                    </a:lnB>
                  </a:tcPr>
                </a:tc>
                <a:tc>
                  <a:txBody>
                    <a:bodyPr/>
                    <a:lstStyle/>
                    <a:p>
                      <a:pPr algn="l" fontAlgn="b"/>
                      <a:endParaRPr lang="de-DE" sz="1000" b="0" i="0" u="none" strike="noStrike">
                        <a:solidFill>
                          <a:srgbClr val="000000"/>
                        </a:solidFill>
                        <a:latin typeface="Calibri"/>
                      </a:endParaRPr>
                    </a:p>
                  </a:txBody>
                  <a:tcPr marL="7514" marR="7514" marT="7514" marB="0" anchor="b">
                    <a:lnL>
                      <a:noFill/>
                    </a:lnL>
                    <a:lnR>
                      <a:noFill/>
                    </a:lnR>
                    <a:lnT>
                      <a:noFill/>
                    </a:lnT>
                    <a:lnB>
                      <a:noFill/>
                    </a:lnB>
                  </a:tcPr>
                </a:tc>
                <a:tc>
                  <a:txBody>
                    <a:bodyPr/>
                    <a:lstStyle/>
                    <a:p>
                      <a:pPr algn="r" fontAlgn="t"/>
                      <a:endParaRPr lang="de-DE" sz="1000" b="1" i="0" u="none" strike="noStrike">
                        <a:solidFill>
                          <a:srgbClr val="000000"/>
                        </a:solidFill>
                        <a:latin typeface="Calibri"/>
                      </a:endParaRPr>
                    </a:p>
                  </a:txBody>
                  <a:tcPr marL="7514" marR="7514" marT="7514"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t"/>
                      <a:endParaRPr lang="de-DE" sz="1000" b="0" i="0" u="none" strike="noStrike">
                        <a:solidFill>
                          <a:srgbClr val="000000"/>
                        </a:solidFill>
                        <a:latin typeface="Calibri"/>
                      </a:endParaRPr>
                    </a:p>
                  </a:txBody>
                  <a:tcPr marL="7514" marR="7514" marT="7514" marB="0">
                    <a:lnL>
                      <a:noFill/>
                    </a:lnL>
                    <a:lnR>
                      <a:noFill/>
                    </a:lnR>
                    <a:lnT>
                      <a:noFill/>
                    </a:lnT>
                    <a:lnB>
                      <a:noFill/>
                    </a:lnB>
                  </a:tcPr>
                </a:tc>
                <a:tc>
                  <a:txBody>
                    <a:bodyPr/>
                    <a:lstStyle/>
                    <a:p>
                      <a:pPr algn="r" fontAlgn="t"/>
                      <a:endParaRPr lang="de-DE" sz="1000" b="0" i="0" u="none" strike="noStrike">
                        <a:solidFill>
                          <a:srgbClr val="000000"/>
                        </a:solidFill>
                        <a:latin typeface="Calibri"/>
                      </a:endParaRPr>
                    </a:p>
                  </a:txBody>
                  <a:tcPr marL="7514" marR="7514" marT="7514"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t"/>
                      <a:endParaRPr lang="de-DE" sz="1000" b="0" i="0" u="none" strike="noStrike">
                        <a:solidFill>
                          <a:srgbClr val="000000"/>
                        </a:solidFill>
                        <a:latin typeface="Calibri"/>
                      </a:endParaRPr>
                    </a:p>
                  </a:txBody>
                  <a:tcPr marL="7514" marR="7514" marT="7514" marB="0">
                    <a:lnL>
                      <a:noFill/>
                    </a:lnL>
                    <a:lnR>
                      <a:noFill/>
                    </a:lnR>
                    <a:lnT>
                      <a:noFill/>
                    </a:lnT>
                    <a:lnB>
                      <a:noFill/>
                    </a:lnB>
                  </a:tcPr>
                </a:tc>
              </a:tr>
              <a:tr h="151776">
                <a:tc>
                  <a:txBody>
                    <a:bodyPr/>
                    <a:lstStyle/>
                    <a:p>
                      <a:pPr algn="l" fontAlgn="b"/>
                      <a:endParaRPr lang="de-DE" sz="1000" b="0" i="0" u="none" strike="noStrike">
                        <a:solidFill>
                          <a:srgbClr val="000000"/>
                        </a:solidFill>
                        <a:latin typeface="Calibri"/>
                      </a:endParaRPr>
                    </a:p>
                  </a:txBody>
                  <a:tcPr marL="7514" marR="7514" marT="7514" marB="0" anchor="b">
                    <a:lnL>
                      <a:noFill/>
                    </a:lnL>
                    <a:lnR>
                      <a:noFill/>
                    </a:lnR>
                    <a:lnT>
                      <a:noFill/>
                    </a:lnT>
                    <a:lnB>
                      <a:noFill/>
                    </a:lnB>
                  </a:tcPr>
                </a:tc>
                <a:tc>
                  <a:txBody>
                    <a:bodyPr/>
                    <a:lstStyle/>
                    <a:p>
                      <a:pPr algn="l" fontAlgn="b"/>
                      <a:endParaRPr lang="de-DE" sz="1000" b="0" i="0" u="none" strike="noStrike">
                        <a:solidFill>
                          <a:srgbClr val="000000"/>
                        </a:solidFill>
                        <a:latin typeface="Calibri"/>
                      </a:endParaRPr>
                    </a:p>
                  </a:txBody>
                  <a:tcPr marL="7514" marR="7514" marT="7514" marB="0" anchor="b">
                    <a:lnL>
                      <a:noFill/>
                    </a:lnL>
                    <a:lnR>
                      <a:noFill/>
                    </a:lnR>
                    <a:lnT>
                      <a:noFill/>
                    </a:lnT>
                    <a:lnB>
                      <a:noFill/>
                    </a:lnB>
                  </a:tcPr>
                </a:tc>
                <a:tc>
                  <a:txBody>
                    <a:bodyPr/>
                    <a:lstStyle/>
                    <a:p>
                      <a:pPr algn="l" fontAlgn="b"/>
                      <a:endParaRPr lang="de-DE" sz="1000" b="0" i="0" u="none" strike="noStrike">
                        <a:solidFill>
                          <a:srgbClr val="000000"/>
                        </a:solidFill>
                        <a:latin typeface="Calibri"/>
                      </a:endParaRPr>
                    </a:p>
                  </a:txBody>
                  <a:tcPr marL="7514" marR="7514" marT="7514" marB="0" anchor="b">
                    <a:lnL>
                      <a:noFill/>
                    </a:lnL>
                    <a:lnR>
                      <a:noFill/>
                    </a:lnR>
                    <a:lnT>
                      <a:noFill/>
                    </a:lnT>
                    <a:lnB>
                      <a:noFill/>
                    </a:lnB>
                  </a:tcPr>
                </a:tc>
                <a:tc>
                  <a:txBody>
                    <a:bodyPr/>
                    <a:lstStyle/>
                    <a:p>
                      <a:pPr algn="r" fontAlgn="t"/>
                      <a:endParaRPr lang="de-DE" sz="1000" b="1" i="0" u="none" strike="noStrike">
                        <a:solidFill>
                          <a:srgbClr val="000000"/>
                        </a:solidFill>
                        <a:latin typeface="Calibri"/>
                      </a:endParaRPr>
                    </a:p>
                  </a:txBody>
                  <a:tcPr marL="7514" marR="7514" marT="7514" marB="0">
                    <a:lnL>
                      <a:noFill/>
                    </a:lnL>
                    <a:lnR>
                      <a:noFill/>
                    </a:lnR>
                    <a:lnT>
                      <a:noFill/>
                    </a:lnT>
                    <a:lnB>
                      <a:noFill/>
                    </a:lnB>
                  </a:tcPr>
                </a:tc>
                <a:tc>
                  <a:txBody>
                    <a:bodyPr/>
                    <a:lstStyle/>
                    <a:p>
                      <a:pPr algn="r" fontAlgn="t"/>
                      <a:endParaRPr lang="de-DE" sz="1000" b="0" i="0" u="none" strike="noStrike">
                        <a:solidFill>
                          <a:srgbClr val="000000"/>
                        </a:solidFill>
                        <a:latin typeface="Calibri"/>
                      </a:endParaRPr>
                    </a:p>
                  </a:txBody>
                  <a:tcPr marL="7514" marR="7514" marT="7514" marB="0">
                    <a:lnL>
                      <a:noFill/>
                    </a:lnL>
                    <a:lnR>
                      <a:noFill/>
                    </a:lnR>
                    <a:lnT>
                      <a:noFill/>
                    </a:lnT>
                    <a:lnB>
                      <a:noFill/>
                    </a:lnB>
                  </a:tcPr>
                </a:tc>
                <a:tc>
                  <a:txBody>
                    <a:bodyPr/>
                    <a:lstStyle/>
                    <a:p>
                      <a:pPr algn="r" fontAlgn="t"/>
                      <a:endParaRPr lang="de-DE" sz="1000" b="0" i="0" u="none" strike="noStrike">
                        <a:solidFill>
                          <a:srgbClr val="000000"/>
                        </a:solidFill>
                        <a:latin typeface="Calibri"/>
                      </a:endParaRPr>
                    </a:p>
                  </a:txBody>
                  <a:tcPr marL="7514" marR="7514" marT="7514" marB="0">
                    <a:lnL>
                      <a:noFill/>
                    </a:lnL>
                    <a:lnR>
                      <a:noFill/>
                    </a:lnR>
                    <a:lnT>
                      <a:noFill/>
                    </a:lnT>
                    <a:lnB>
                      <a:noFill/>
                    </a:lnB>
                  </a:tcPr>
                </a:tc>
                <a:tc>
                  <a:txBody>
                    <a:bodyPr/>
                    <a:lstStyle/>
                    <a:p>
                      <a:pPr algn="r" fontAlgn="t"/>
                      <a:endParaRPr lang="de-DE" sz="1000" b="0" i="0" u="none" strike="noStrike">
                        <a:solidFill>
                          <a:srgbClr val="000000"/>
                        </a:solidFill>
                        <a:latin typeface="Calibri"/>
                      </a:endParaRPr>
                    </a:p>
                  </a:txBody>
                  <a:tcPr marL="7514" marR="7514" marT="7514" marB="0">
                    <a:lnL>
                      <a:noFill/>
                    </a:lnL>
                    <a:lnR>
                      <a:noFill/>
                    </a:lnR>
                    <a:lnT>
                      <a:noFill/>
                    </a:lnT>
                    <a:lnB>
                      <a:noFill/>
                    </a:lnB>
                  </a:tcPr>
                </a:tc>
              </a:tr>
              <a:tr h="390711">
                <a:tc gridSpan="2">
                  <a:txBody>
                    <a:bodyPr/>
                    <a:lstStyle/>
                    <a:p>
                      <a:pPr algn="l" fontAlgn="t"/>
                      <a:r>
                        <a:rPr lang="de-DE" sz="1000" b="1" i="0" u="none" strike="noStrike">
                          <a:solidFill>
                            <a:srgbClr val="000000"/>
                          </a:solidFill>
                          <a:latin typeface="Calibri"/>
                        </a:rPr>
                        <a:t>11. Jahresüberschuss/ Jahresfehlbetrag</a:t>
                      </a:r>
                    </a:p>
                  </a:txBody>
                  <a:tcPr marL="7514" marR="7514" marT="7514" marB="0">
                    <a:lnL>
                      <a:noFill/>
                    </a:lnL>
                    <a:lnR>
                      <a:noFill/>
                    </a:lnR>
                    <a:lnT>
                      <a:noFill/>
                    </a:lnT>
                    <a:lnB>
                      <a:noFill/>
                    </a:lnB>
                  </a:tcPr>
                </a:tc>
                <a:tc hMerge="1">
                  <a:txBody>
                    <a:bodyPr/>
                    <a:lstStyle/>
                    <a:p>
                      <a:endParaRPr lang="de-DE"/>
                    </a:p>
                  </a:txBody>
                  <a:tcPr/>
                </a:tc>
                <a:tc>
                  <a:txBody>
                    <a:bodyPr/>
                    <a:lstStyle/>
                    <a:p>
                      <a:pPr algn="l" fontAlgn="b"/>
                      <a:endParaRPr lang="de-DE" sz="1000" b="1" i="0" u="none" strike="noStrike">
                        <a:solidFill>
                          <a:srgbClr val="000000"/>
                        </a:solidFill>
                        <a:latin typeface="Calibri"/>
                      </a:endParaRPr>
                    </a:p>
                  </a:txBody>
                  <a:tcPr marL="7514" marR="7514" marT="7514" marB="0" anchor="b">
                    <a:lnL>
                      <a:noFill/>
                    </a:lnL>
                    <a:lnR>
                      <a:noFill/>
                    </a:lnR>
                    <a:lnT>
                      <a:noFill/>
                    </a:lnT>
                    <a:lnB>
                      <a:noFill/>
                    </a:lnB>
                  </a:tcPr>
                </a:tc>
                <a:tc>
                  <a:txBody>
                    <a:bodyPr/>
                    <a:lstStyle/>
                    <a:p>
                      <a:pPr algn="r" fontAlgn="b"/>
                      <a:r>
                        <a:rPr lang="de-DE" sz="1000" b="1" i="0" u="none" strike="noStrike">
                          <a:solidFill>
                            <a:srgbClr val="000000"/>
                          </a:solidFill>
                          <a:latin typeface="Calibri"/>
                        </a:rPr>
                        <a:t>-2.118,43</a:t>
                      </a:r>
                    </a:p>
                  </a:txBody>
                  <a:tcPr marL="7514" marR="7514" marT="7514" marB="0" anchor="b">
                    <a:lnL>
                      <a:noFill/>
                    </a:lnL>
                    <a:lnR>
                      <a:noFill/>
                    </a:lnR>
                    <a:lnT>
                      <a:noFill/>
                    </a:lnT>
                    <a:lnB>
                      <a:noFill/>
                    </a:lnB>
                  </a:tcPr>
                </a:tc>
                <a:tc>
                  <a:txBody>
                    <a:bodyPr/>
                    <a:lstStyle/>
                    <a:p>
                      <a:pPr algn="r" fontAlgn="b"/>
                      <a:endParaRPr lang="de-DE" sz="1000" b="0" i="0" u="none" strike="noStrike">
                        <a:solidFill>
                          <a:srgbClr val="000000"/>
                        </a:solidFill>
                        <a:latin typeface="Calibri"/>
                      </a:endParaRPr>
                    </a:p>
                  </a:txBody>
                  <a:tcPr marL="7514" marR="7514" marT="7514" marB="0" anchor="b">
                    <a:lnL>
                      <a:noFill/>
                    </a:lnL>
                    <a:lnR>
                      <a:noFill/>
                    </a:lnR>
                    <a:lnT>
                      <a:noFill/>
                    </a:lnT>
                    <a:lnB>
                      <a:noFill/>
                    </a:lnB>
                  </a:tcPr>
                </a:tc>
                <a:tc>
                  <a:txBody>
                    <a:bodyPr/>
                    <a:lstStyle/>
                    <a:p>
                      <a:pPr algn="r" fontAlgn="b"/>
                      <a:r>
                        <a:rPr lang="de-DE" sz="1000" b="0" i="0" u="none" strike="noStrike" dirty="0">
                          <a:solidFill>
                            <a:srgbClr val="000000"/>
                          </a:solidFill>
                          <a:latin typeface="Calibri"/>
                        </a:rPr>
                        <a:t>15.700,42</a:t>
                      </a:r>
                    </a:p>
                  </a:txBody>
                  <a:tcPr marL="7514" marR="7514" marT="7514" marB="0" anchor="b">
                    <a:lnL>
                      <a:noFill/>
                    </a:lnL>
                    <a:lnR>
                      <a:noFill/>
                    </a:lnR>
                    <a:lnT>
                      <a:noFill/>
                    </a:lnT>
                    <a:lnB>
                      <a:noFill/>
                    </a:lnB>
                  </a:tcPr>
                </a:tc>
                <a:tc>
                  <a:txBody>
                    <a:bodyPr/>
                    <a:lstStyle/>
                    <a:p>
                      <a:pPr algn="r" fontAlgn="t"/>
                      <a:endParaRPr lang="de-DE" sz="1000" b="0" i="0" u="none" strike="noStrike">
                        <a:solidFill>
                          <a:srgbClr val="000000"/>
                        </a:solidFill>
                        <a:latin typeface="Calibri"/>
                      </a:endParaRPr>
                    </a:p>
                  </a:txBody>
                  <a:tcPr marL="7514" marR="7514" marT="7514" marB="0">
                    <a:lnL>
                      <a:noFill/>
                    </a:lnL>
                    <a:lnR>
                      <a:noFill/>
                    </a:lnR>
                    <a:lnT>
                      <a:noFill/>
                    </a:lnT>
                    <a:lnB>
                      <a:noFill/>
                    </a:lnB>
                  </a:tcPr>
                </a:tc>
              </a:tr>
              <a:tr h="68748">
                <a:tc>
                  <a:txBody>
                    <a:bodyPr/>
                    <a:lstStyle/>
                    <a:p>
                      <a:pPr algn="l" fontAlgn="b"/>
                      <a:endParaRPr lang="de-DE" sz="400" b="0" i="0" u="none" strike="noStrike" dirty="0">
                        <a:solidFill>
                          <a:srgbClr val="000000"/>
                        </a:solidFill>
                        <a:latin typeface="Calibri"/>
                      </a:endParaRPr>
                    </a:p>
                  </a:txBody>
                  <a:tcPr marL="7514" marR="7514" marT="7514" marB="0" anchor="b">
                    <a:lnL>
                      <a:noFill/>
                    </a:lnL>
                    <a:lnR>
                      <a:noFill/>
                    </a:lnR>
                    <a:lnT>
                      <a:noFill/>
                    </a:lnT>
                    <a:lnB>
                      <a:noFill/>
                    </a:lnB>
                  </a:tcPr>
                </a:tc>
                <a:tc>
                  <a:txBody>
                    <a:bodyPr/>
                    <a:lstStyle/>
                    <a:p>
                      <a:pPr algn="l" fontAlgn="b"/>
                      <a:endParaRPr lang="de-DE" sz="400" b="0" i="0" u="none" strike="noStrike" dirty="0">
                        <a:solidFill>
                          <a:srgbClr val="000000"/>
                        </a:solidFill>
                        <a:latin typeface="Calibri"/>
                      </a:endParaRPr>
                    </a:p>
                  </a:txBody>
                  <a:tcPr marL="7514" marR="7514" marT="7514" marB="0" anchor="b">
                    <a:lnL>
                      <a:noFill/>
                    </a:lnL>
                    <a:lnR>
                      <a:noFill/>
                    </a:lnR>
                    <a:lnT>
                      <a:noFill/>
                    </a:lnT>
                    <a:lnB>
                      <a:noFill/>
                    </a:lnB>
                  </a:tcPr>
                </a:tc>
                <a:tc>
                  <a:txBody>
                    <a:bodyPr/>
                    <a:lstStyle/>
                    <a:p>
                      <a:pPr algn="l" fontAlgn="b"/>
                      <a:endParaRPr lang="de-DE" sz="400" b="0" i="0" u="none" strike="noStrike" dirty="0">
                        <a:solidFill>
                          <a:srgbClr val="000000"/>
                        </a:solidFill>
                        <a:latin typeface="Calibri"/>
                      </a:endParaRPr>
                    </a:p>
                  </a:txBody>
                  <a:tcPr marL="7514" marR="7514" marT="7514" marB="0" anchor="b">
                    <a:lnL>
                      <a:noFill/>
                    </a:lnL>
                    <a:lnR>
                      <a:noFill/>
                    </a:lnR>
                    <a:lnT>
                      <a:noFill/>
                    </a:lnT>
                    <a:lnB>
                      <a:noFill/>
                    </a:lnB>
                  </a:tcPr>
                </a:tc>
                <a:tc>
                  <a:txBody>
                    <a:bodyPr/>
                    <a:lstStyle/>
                    <a:p>
                      <a:pPr algn="r" fontAlgn="t"/>
                      <a:r>
                        <a:rPr lang="de-DE" sz="400" b="0" i="0" u="none" strike="noStrike" dirty="0">
                          <a:solidFill>
                            <a:srgbClr val="000000"/>
                          </a:solidFill>
                          <a:latin typeface="Calibri"/>
                        </a:rPr>
                        <a:t> </a:t>
                      </a:r>
                    </a:p>
                  </a:txBody>
                  <a:tcPr marL="7514" marR="7514" marT="7514" marB="0">
                    <a:lnL>
                      <a:noFill/>
                    </a:lnL>
                    <a:lnR>
                      <a:noFill/>
                    </a:lnR>
                    <a:lnT>
                      <a:noFill/>
                    </a:lnT>
                    <a:lnB w="25400" cap="flat" cmpd="dbl" algn="ctr">
                      <a:solidFill>
                        <a:srgbClr val="000000"/>
                      </a:solidFill>
                      <a:prstDash val="solid"/>
                      <a:round/>
                      <a:headEnd type="none" w="med" len="med"/>
                      <a:tailEnd type="none" w="med" len="med"/>
                    </a:lnB>
                  </a:tcPr>
                </a:tc>
                <a:tc>
                  <a:txBody>
                    <a:bodyPr/>
                    <a:lstStyle/>
                    <a:p>
                      <a:pPr algn="r" fontAlgn="t"/>
                      <a:endParaRPr lang="de-DE" sz="400" b="0" i="0" u="none" strike="noStrike" dirty="0">
                        <a:solidFill>
                          <a:srgbClr val="000000"/>
                        </a:solidFill>
                        <a:latin typeface="Calibri"/>
                      </a:endParaRPr>
                    </a:p>
                  </a:txBody>
                  <a:tcPr marL="7514" marR="7514" marT="7514" marB="0">
                    <a:lnL>
                      <a:noFill/>
                    </a:lnL>
                    <a:lnR>
                      <a:noFill/>
                    </a:lnR>
                    <a:lnT>
                      <a:noFill/>
                    </a:lnT>
                    <a:lnB>
                      <a:noFill/>
                    </a:lnB>
                  </a:tcPr>
                </a:tc>
                <a:tc>
                  <a:txBody>
                    <a:bodyPr/>
                    <a:lstStyle/>
                    <a:p>
                      <a:pPr algn="r" fontAlgn="t"/>
                      <a:r>
                        <a:rPr lang="de-DE" sz="400" b="0" i="0" u="none" strike="noStrike" dirty="0">
                          <a:solidFill>
                            <a:srgbClr val="000000"/>
                          </a:solidFill>
                          <a:latin typeface="Calibri"/>
                        </a:rPr>
                        <a:t> </a:t>
                      </a:r>
                    </a:p>
                  </a:txBody>
                  <a:tcPr marL="7514" marR="7514" marT="7514" marB="0">
                    <a:lnL>
                      <a:noFill/>
                    </a:lnL>
                    <a:lnR>
                      <a:noFill/>
                    </a:lnR>
                    <a:lnT>
                      <a:noFill/>
                    </a:lnT>
                    <a:lnB w="25400" cap="flat" cmpd="dbl" algn="ctr">
                      <a:solidFill>
                        <a:srgbClr val="000000"/>
                      </a:solidFill>
                      <a:prstDash val="solid"/>
                      <a:round/>
                      <a:headEnd type="none" w="med" len="med"/>
                      <a:tailEnd type="none" w="med" len="med"/>
                    </a:lnB>
                  </a:tcPr>
                </a:tc>
                <a:tc>
                  <a:txBody>
                    <a:bodyPr/>
                    <a:lstStyle/>
                    <a:p>
                      <a:pPr algn="r" fontAlgn="t"/>
                      <a:endParaRPr lang="de-DE" sz="1000" b="0" i="0" u="none" strike="noStrike">
                        <a:solidFill>
                          <a:srgbClr val="000000"/>
                        </a:solidFill>
                        <a:latin typeface="Calibri"/>
                      </a:endParaRPr>
                    </a:p>
                  </a:txBody>
                  <a:tcPr marL="7514" marR="7514" marT="7514" marB="0">
                    <a:lnL>
                      <a:noFill/>
                    </a:lnL>
                    <a:lnR>
                      <a:noFill/>
                    </a:lnR>
                    <a:lnT>
                      <a:noFill/>
                    </a:lnT>
                    <a:lnB>
                      <a:noFill/>
                    </a:lnB>
                  </a:tcPr>
                </a:tc>
              </a:tr>
              <a:tr h="165300">
                <a:tc>
                  <a:txBody>
                    <a:bodyPr/>
                    <a:lstStyle/>
                    <a:p>
                      <a:pPr algn="l" fontAlgn="b"/>
                      <a:endParaRPr lang="de-DE" sz="1000" b="0" i="0" u="none" strike="noStrike">
                        <a:solidFill>
                          <a:srgbClr val="000000"/>
                        </a:solidFill>
                        <a:latin typeface="Calibri"/>
                      </a:endParaRPr>
                    </a:p>
                  </a:txBody>
                  <a:tcPr marL="7514" marR="7514" marT="7514" marB="0" anchor="b">
                    <a:lnL>
                      <a:noFill/>
                    </a:lnL>
                    <a:lnR>
                      <a:noFill/>
                    </a:lnR>
                    <a:lnT>
                      <a:noFill/>
                    </a:lnT>
                    <a:lnB>
                      <a:noFill/>
                    </a:lnB>
                  </a:tcPr>
                </a:tc>
                <a:tc>
                  <a:txBody>
                    <a:bodyPr/>
                    <a:lstStyle/>
                    <a:p>
                      <a:pPr algn="l" fontAlgn="b"/>
                      <a:endParaRPr lang="de-DE" sz="1000" b="0" i="0" u="none" strike="noStrike">
                        <a:solidFill>
                          <a:srgbClr val="000000"/>
                        </a:solidFill>
                        <a:latin typeface="Calibri"/>
                      </a:endParaRPr>
                    </a:p>
                  </a:txBody>
                  <a:tcPr marL="7514" marR="7514" marT="7514" marB="0" anchor="b">
                    <a:lnL>
                      <a:noFill/>
                    </a:lnL>
                    <a:lnR>
                      <a:noFill/>
                    </a:lnR>
                    <a:lnT>
                      <a:noFill/>
                    </a:lnT>
                    <a:lnB>
                      <a:noFill/>
                    </a:lnB>
                  </a:tcPr>
                </a:tc>
                <a:tc>
                  <a:txBody>
                    <a:bodyPr/>
                    <a:lstStyle/>
                    <a:p>
                      <a:pPr algn="l" fontAlgn="b"/>
                      <a:endParaRPr lang="de-DE" sz="1000" b="0" i="0" u="none" strike="noStrike">
                        <a:solidFill>
                          <a:srgbClr val="000000"/>
                        </a:solidFill>
                        <a:latin typeface="Calibri"/>
                      </a:endParaRPr>
                    </a:p>
                  </a:txBody>
                  <a:tcPr marL="7514" marR="7514" marT="7514" marB="0" anchor="b">
                    <a:lnL>
                      <a:noFill/>
                    </a:lnL>
                    <a:lnR>
                      <a:noFill/>
                    </a:lnR>
                    <a:lnT>
                      <a:noFill/>
                    </a:lnT>
                    <a:lnB>
                      <a:noFill/>
                    </a:lnB>
                  </a:tcPr>
                </a:tc>
                <a:tc>
                  <a:txBody>
                    <a:bodyPr/>
                    <a:lstStyle/>
                    <a:p>
                      <a:pPr algn="r" fontAlgn="t"/>
                      <a:endParaRPr lang="de-DE" sz="1000" b="0" i="0" u="none" strike="noStrike">
                        <a:solidFill>
                          <a:srgbClr val="000000"/>
                        </a:solidFill>
                        <a:latin typeface="Calibri"/>
                      </a:endParaRPr>
                    </a:p>
                  </a:txBody>
                  <a:tcPr marL="7514" marR="7514" marT="7514" marB="0">
                    <a:lnL>
                      <a:noFill/>
                    </a:lnL>
                    <a:lnR>
                      <a:noFill/>
                    </a:lnR>
                    <a:lnT w="25400" cap="flat" cmpd="dbl" algn="ctr">
                      <a:solidFill>
                        <a:srgbClr val="000000"/>
                      </a:solidFill>
                      <a:prstDash val="solid"/>
                      <a:round/>
                      <a:headEnd type="none" w="med" len="med"/>
                      <a:tailEnd type="none" w="med" len="med"/>
                    </a:lnT>
                    <a:lnB>
                      <a:noFill/>
                    </a:lnB>
                  </a:tcPr>
                </a:tc>
                <a:tc>
                  <a:txBody>
                    <a:bodyPr/>
                    <a:lstStyle/>
                    <a:p>
                      <a:pPr algn="r" fontAlgn="t"/>
                      <a:endParaRPr lang="de-DE" sz="1000" b="0" i="0" u="none" strike="noStrike">
                        <a:solidFill>
                          <a:srgbClr val="000000"/>
                        </a:solidFill>
                        <a:latin typeface="Calibri"/>
                      </a:endParaRPr>
                    </a:p>
                  </a:txBody>
                  <a:tcPr marL="7514" marR="7514" marT="7514" marB="0">
                    <a:lnL>
                      <a:noFill/>
                    </a:lnL>
                    <a:lnR>
                      <a:noFill/>
                    </a:lnR>
                    <a:lnT>
                      <a:noFill/>
                    </a:lnT>
                    <a:lnB>
                      <a:noFill/>
                    </a:lnB>
                  </a:tcPr>
                </a:tc>
                <a:tc>
                  <a:txBody>
                    <a:bodyPr/>
                    <a:lstStyle/>
                    <a:p>
                      <a:pPr algn="r" fontAlgn="t"/>
                      <a:endParaRPr lang="de-DE" sz="1000" b="0" i="0" u="none" strike="noStrike">
                        <a:solidFill>
                          <a:srgbClr val="000000"/>
                        </a:solidFill>
                        <a:latin typeface="Calibri"/>
                      </a:endParaRPr>
                    </a:p>
                  </a:txBody>
                  <a:tcPr marL="7514" marR="7514" marT="7514" marB="0">
                    <a:lnL>
                      <a:noFill/>
                    </a:lnL>
                    <a:lnR>
                      <a:noFill/>
                    </a:lnR>
                    <a:lnT w="25400" cap="flat" cmpd="dbl" algn="ctr">
                      <a:solidFill>
                        <a:srgbClr val="000000"/>
                      </a:solidFill>
                      <a:prstDash val="solid"/>
                      <a:round/>
                      <a:headEnd type="none" w="med" len="med"/>
                      <a:tailEnd type="none" w="med" len="med"/>
                    </a:lnT>
                    <a:lnB>
                      <a:noFill/>
                    </a:lnB>
                  </a:tcPr>
                </a:tc>
                <a:tc>
                  <a:txBody>
                    <a:bodyPr/>
                    <a:lstStyle/>
                    <a:p>
                      <a:pPr algn="r" fontAlgn="t"/>
                      <a:endParaRPr lang="de-DE" sz="1000" b="0" i="0" u="none" strike="noStrike" dirty="0">
                        <a:solidFill>
                          <a:srgbClr val="000000"/>
                        </a:solidFill>
                        <a:latin typeface="Calibri"/>
                      </a:endParaRPr>
                    </a:p>
                  </a:txBody>
                  <a:tcPr marL="7514" marR="7514" marT="7514" marB="0">
                    <a:lnL>
                      <a:noFill/>
                    </a:lnL>
                    <a:lnR>
                      <a:noFill/>
                    </a:lnR>
                    <a:lnT>
                      <a:noFill/>
                    </a:lnT>
                    <a:lnB>
                      <a:noFill/>
                    </a:lnB>
                  </a:tcPr>
                </a:tc>
              </a:tr>
            </a:tbl>
          </a:graphicData>
        </a:graphic>
      </p:graphicFrame>
      <p:sp>
        <p:nvSpPr>
          <p:cNvPr id="9" name="Rectangle 12"/>
          <p:cNvSpPr>
            <a:spLocks noChangeArrowheads="1"/>
          </p:cNvSpPr>
          <p:nvPr/>
        </p:nvSpPr>
        <p:spPr bwMode="auto">
          <a:xfrm>
            <a:off x="520700" y="71438"/>
            <a:ext cx="6337300" cy="230832"/>
          </a:xfrm>
          <a:prstGeom prst="rect">
            <a:avLst/>
          </a:prstGeom>
          <a:noFill/>
          <a:ln w="9525">
            <a:noFill/>
            <a:miter lim="800000"/>
            <a:headEnd/>
            <a:tailEnd/>
          </a:ln>
        </p:spPr>
        <p:txBody>
          <a:bodyPr>
            <a:spAutoFit/>
          </a:bodyPr>
          <a:lstStyle/>
          <a:p>
            <a:pPr>
              <a:spcBef>
                <a:spcPct val="50000"/>
              </a:spcBef>
            </a:pPr>
            <a:r>
              <a:rPr lang="de-DE" sz="900" dirty="0">
                <a:solidFill>
                  <a:srgbClr val="000000"/>
                </a:solidFill>
                <a:cs typeface="Times New Roman" pitchFamily="18" charset="0"/>
              </a:rPr>
              <a:t>Anlagen	</a:t>
            </a:r>
            <a:r>
              <a:rPr lang="de-DE" sz="900" dirty="0">
                <a:solidFill>
                  <a:srgbClr val="000000"/>
                </a:solidFill>
              </a:rPr>
              <a:t>			                 	              </a:t>
            </a:r>
            <a:r>
              <a:rPr lang="de-DE" sz="900" dirty="0" smtClean="0">
                <a:solidFill>
                  <a:srgbClr val="FF0000"/>
                </a:solidFill>
              </a:rPr>
              <a:t>Mustermann GmbH</a:t>
            </a:r>
            <a:endParaRPr lang="de-DE" sz="900" dirty="0">
              <a:solidFill>
                <a:srgbClr val="FF0000"/>
              </a:solidFill>
            </a:endParaRPr>
          </a:p>
        </p:txBody>
      </p:sp>
      <p:sp>
        <p:nvSpPr>
          <p:cNvPr id="10" name="Rectangle 12"/>
          <p:cNvSpPr>
            <a:spLocks noChangeArrowheads="1"/>
          </p:cNvSpPr>
          <p:nvPr/>
        </p:nvSpPr>
        <p:spPr bwMode="auto">
          <a:xfrm>
            <a:off x="520700" y="714375"/>
            <a:ext cx="5480050" cy="230188"/>
          </a:xfrm>
          <a:prstGeom prst="rect">
            <a:avLst/>
          </a:prstGeom>
          <a:noFill/>
          <a:ln w="9525">
            <a:noFill/>
            <a:miter lim="800000"/>
            <a:headEnd/>
            <a:tailEnd/>
          </a:ln>
        </p:spPr>
        <p:txBody>
          <a:bodyPr>
            <a:spAutoFit/>
          </a:bodyPr>
          <a:lstStyle/>
          <a:p>
            <a:pPr algn="ctr">
              <a:spcBef>
                <a:spcPct val="50000"/>
              </a:spcBef>
            </a:pPr>
            <a:r>
              <a:rPr lang="de-DE" sz="900" dirty="0" smtClean="0">
                <a:solidFill>
                  <a:srgbClr val="FF0000"/>
                </a:solidFill>
              </a:rPr>
              <a:t>Mustermann GmbH </a:t>
            </a:r>
            <a:r>
              <a:rPr lang="de-DE" sz="900" dirty="0">
                <a:solidFill>
                  <a:srgbClr val="FF0000"/>
                </a:solidFill>
              </a:rPr>
              <a:t>, </a:t>
            </a:r>
            <a:r>
              <a:rPr lang="de-DE" sz="900" dirty="0" err="1" smtClean="0">
                <a:solidFill>
                  <a:srgbClr val="FF0000"/>
                </a:solidFill>
              </a:rPr>
              <a:t>Dorfstr</a:t>
            </a:r>
            <a:r>
              <a:rPr lang="de-DE" sz="900" dirty="0" smtClean="0">
                <a:solidFill>
                  <a:srgbClr val="FF0000"/>
                </a:solidFill>
              </a:rPr>
              <a:t>. 10, Ort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ChangeArrowheads="1"/>
          </p:cNvSpPr>
          <p:nvPr/>
        </p:nvSpPr>
        <p:spPr bwMode="auto">
          <a:xfrm>
            <a:off x="714375" y="357188"/>
            <a:ext cx="5689600" cy="6421758"/>
          </a:xfrm>
          <a:prstGeom prst="rect">
            <a:avLst/>
          </a:prstGeom>
          <a:noFill/>
          <a:ln w="9525">
            <a:noFill/>
            <a:miter lim="800000"/>
            <a:headEnd/>
            <a:tailEnd/>
          </a:ln>
        </p:spPr>
        <p:txBody>
          <a:bodyPr>
            <a:spAutoFit/>
          </a:bodyPr>
          <a:lstStyle/>
          <a:p>
            <a:pPr marL="342900" indent="-342900">
              <a:lnSpc>
                <a:spcPct val="80000"/>
              </a:lnSpc>
              <a:spcBef>
                <a:spcPct val="50000"/>
              </a:spcBef>
            </a:pPr>
            <a:r>
              <a:rPr lang="de-DE" sz="1400" b="1" dirty="0">
                <a:solidFill>
                  <a:srgbClr val="000000"/>
                </a:solidFill>
                <a:cs typeface="Times New Roman" pitchFamily="18" charset="0"/>
              </a:rPr>
              <a:t>Inhaltsverzeichnis</a:t>
            </a:r>
            <a:r>
              <a:rPr lang="de-DE" sz="1100" b="1" dirty="0">
                <a:solidFill>
                  <a:srgbClr val="000000"/>
                </a:solidFill>
                <a:cs typeface="Times New Roman" pitchFamily="18" charset="0"/>
              </a:rPr>
              <a:t/>
            </a:r>
            <a:br>
              <a:rPr lang="de-DE" sz="1100" b="1" dirty="0">
                <a:solidFill>
                  <a:srgbClr val="000000"/>
                </a:solidFill>
                <a:cs typeface="Times New Roman" pitchFamily="18" charset="0"/>
              </a:rPr>
            </a:br>
            <a:r>
              <a:rPr lang="de-DE" sz="1100" b="1" dirty="0">
                <a:solidFill>
                  <a:srgbClr val="000000"/>
                </a:solidFill>
                <a:cs typeface="Times New Roman" pitchFamily="18" charset="0"/>
              </a:rPr>
              <a:t/>
            </a:r>
            <a:br>
              <a:rPr lang="de-DE" sz="1100" b="1" dirty="0">
                <a:solidFill>
                  <a:srgbClr val="000000"/>
                </a:solidFill>
                <a:cs typeface="Times New Roman" pitchFamily="18" charset="0"/>
              </a:rPr>
            </a:br>
            <a:endParaRPr lang="de-DE" sz="1100" b="1" i="1" dirty="0">
              <a:solidFill>
                <a:srgbClr val="000000"/>
              </a:solidFill>
              <a:cs typeface="Times New Roman" pitchFamily="18" charset="0"/>
            </a:endParaRPr>
          </a:p>
          <a:p>
            <a:pPr marL="342900" indent="-342900">
              <a:lnSpc>
                <a:spcPts val="700"/>
              </a:lnSpc>
              <a:spcBef>
                <a:spcPct val="50000"/>
              </a:spcBef>
            </a:pPr>
            <a:r>
              <a:rPr lang="de-DE" sz="1000" b="1" dirty="0">
                <a:cs typeface="Times New Roman" pitchFamily="18" charset="0"/>
              </a:rPr>
              <a:t>A.	Auftrag und Auftragsdurchführung</a:t>
            </a:r>
          </a:p>
          <a:p>
            <a:pPr marL="800100" lvl="1" indent="-342900">
              <a:lnSpc>
                <a:spcPts val="700"/>
              </a:lnSpc>
              <a:spcBef>
                <a:spcPct val="50000"/>
              </a:spcBef>
              <a:buFontTx/>
              <a:buAutoNum type="romanUcPeriod"/>
            </a:pPr>
            <a:r>
              <a:rPr lang="de-DE" sz="1000" dirty="0">
                <a:cs typeface="Times New Roman" pitchFamily="18" charset="0"/>
              </a:rPr>
              <a:t>Auftragserteilung</a:t>
            </a:r>
          </a:p>
          <a:p>
            <a:pPr marL="800100" lvl="1" indent="-342900">
              <a:lnSpc>
                <a:spcPts val="700"/>
              </a:lnSpc>
              <a:spcBef>
                <a:spcPct val="50000"/>
              </a:spcBef>
              <a:buFontTx/>
              <a:buAutoNum type="romanUcPeriod"/>
            </a:pPr>
            <a:r>
              <a:rPr lang="de-DE" sz="1000" dirty="0" smtClean="0">
                <a:cs typeface="Times New Roman" pitchFamily="18" charset="0"/>
              </a:rPr>
              <a:t>Auftragsdurchführung</a:t>
            </a:r>
          </a:p>
          <a:p>
            <a:pPr marL="800100" lvl="1" indent="-342900">
              <a:lnSpc>
                <a:spcPts val="700"/>
              </a:lnSpc>
              <a:spcBef>
                <a:spcPct val="50000"/>
              </a:spcBef>
            </a:pPr>
            <a:r>
              <a:rPr lang="de-DE" sz="1000" dirty="0" smtClean="0">
                <a:solidFill>
                  <a:srgbClr val="000000"/>
                </a:solidFill>
                <a:cs typeface="Times New Roman" pitchFamily="18" charset="0"/>
              </a:rPr>
              <a:t/>
            </a:r>
            <a:br>
              <a:rPr lang="de-DE" sz="1000" dirty="0" smtClean="0">
                <a:solidFill>
                  <a:srgbClr val="000000"/>
                </a:solidFill>
                <a:cs typeface="Times New Roman" pitchFamily="18" charset="0"/>
              </a:rPr>
            </a:br>
            <a:endParaRPr lang="de-DE" sz="1000" dirty="0" smtClean="0">
              <a:solidFill>
                <a:srgbClr val="000000"/>
              </a:solidFill>
              <a:cs typeface="Times New Roman" pitchFamily="18" charset="0"/>
            </a:endParaRPr>
          </a:p>
          <a:p>
            <a:pPr marL="342900" indent="-342900">
              <a:lnSpc>
                <a:spcPts val="700"/>
              </a:lnSpc>
              <a:spcBef>
                <a:spcPct val="50000"/>
              </a:spcBef>
              <a:buFontTx/>
              <a:buAutoNum type="alphaUcPeriod" startAt="2"/>
            </a:pPr>
            <a:r>
              <a:rPr lang="de-DE" sz="1000" b="1" dirty="0" smtClean="0">
                <a:solidFill>
                  <a:srgbClr val="000000"/>
                </a:solidFill>
                <a:cs typeface="Times New Roman" pitchFamily="18" charset="0"/>
              </a:rPr>
              <a:t>Rechtliche </a:t>
            </a:r>
            <a:r>
              <a:rPr lang="de-DE" sz="1000" b="1" dirty="0">
                <a:solidFill>
                  <a:srgbClr val="000000"/>
                </a:solidFill>
                <a:cs typeface="Times New Roman" pitchFamily="18" charset="0"/>
              </a:rPr>
              <a:t>Verhältnisse</a:t>
            </a:r>
          </a:p>
          <a:p>
            <a:pPr marL="800100" lvl="1" indent="-342900">
              <a:lnSpc>
                <a:spcPts val="700"/>
              </a:lnSpc>
              <a:spcBef>
                <a:spcPct val="50000"/>
              </a:spcBef>
              <a:buFontTx/>
              <a:buAutoNum type="romanUcPeriod"/>
            </a:pPr>
            <a:r>
              <a:rPr lang="de-DE" sz="1000" dirty="0">
                <a:solidFill>
                  <a:srgbClr val="000000"/>
                </a:solidFill>
                <a:cs typeface="Times New Roman" pitchFamily="18" charset="0"/>
              </a:rPr>
              <a:t>Gesellschaftsrechtliche Verhältnisse</a:t>
            </a:r>
          </a:p>
          <a:p>
            <a:pPr marL="800100" lvl="1" indent="-342900">
              <a:lnSpc>
                <a:spcPts val="700"/>
              </a:lnSpc>
              <a:spcBef>
                <a:spcPct val="50000"/>
              </a:spcBef>
              <a:buFontTx/>
              <a:buAutoNum type="romanUcPeriod"/>
            </a:pPr>
            <a:r>
              <a:rPr lang="de-DE" sz="1000" dirty="0">
                <a:solidFill>
                  <a:srgbClr val="000000"/>
                </a:solidFill>
                <a:cs typeface="Times New Roman" pitchFamily="18" charset="0"/>
              </a:rPr>
              <a:t>Sonstige Rechtsverhältnisse </a:t>
            </a:r>
          </a:p>
          <a:p>
            <a:pPr marL="1257300" lvl="2" indent="-342900">
              <a:lnSpc>
                <a:spcPts val="700"/>
              </a:lnSpc>
              <a:spcBef>
                <a:spcPct val="50000"/>
              </a:spcBef>
              <a:buFontTx/>
              <a:buAutoNum type="arabicPeriod"/>
            </a:pPr>
            <a:r>
              <a:rPr lang="de-DE" sz="1000" dirty="0">
                <a:solidFill>
                  <a:srgbClr val="000000"/>
                </a:solidFill>
                <a:cs typeface="Times New Roman" pitchFamily="18" charset="0"/>
              </a:rPr>
              <a:t>Haftungsverhältnisse</a:t>
            </a:r>
          </a:p>
          <a:p>
            <a:pPr marL="1257300" lvl="2" indent="-342900">
              <a:lnSpc>
                <a:spcPts val="700"/>
              </a:lnSpc>
              <a:spcBef>
                <a:spcPct val="50000"/>
              </a:spcBef>
              <a:buFontTx/>
              <a:buAutoNum type="arabicPeriod"/>
            </a:pPr>
            <a:r>
              <a:rPr lang="de-DE" sz="1000" dirty="0">
                <a:solidFill>
                  <a:srgbClr val="000000"/>
                </a:solidFill>
                <a:cs typeface="Times New Roman" pitchFamily="18" charset="0"/>
              </a:rPr>
              <a:t>Sonstige finanzielle Verpflichtungen</a:t>
            </a:r>
          </a:p>
          <a:p>
            <a:pPr marL="1257300" lvl="2" indent="-342900">
              <a:lnSpc>
                <a:spcPts val="700"/>
              </a:lnSpc>
              <a:spcBef>
                <a:spcPct val="50000"/>
              </a:spcBef>
              <a:buFontTx/>
              <a:buAutoNum type="arabicPeriod"/>
            </a:pPr>
            <a:r>
              <a:rPr lang="de-DE" sz="1000" dirty="0">
                <a:solidFill>
                  <a:srgbClr val="000000"/>
                </a:solidFill>
                <a:cs typeface="Times New Roman" pitchFamily="18" charset="0"/>
              </a:rPr>
              <a:t>Steuerliche Verhältnisse</a:t>
            </a:r>
            <a:br>
              <a:rPr lang="de-DE" sz="1000" dirty="0">
                <a:solidFill>
                  <a:srgbClr val="000000"/>
                </a:solidFill>
                <a:cs typeface="Times New Roman" pitchFamily="18" charset="0"/>
              </a:rPr>
            </a:br>
            <a:endParaRPr lang="de-DE" sz="1000" dirty="0">
              <a:solidFill>
                <a:srgbClr val="000000"/>
              </a:solidFill>
              <a:cs typeface="Times New Roman" pitchFamily="18" charset="0"/>
            </a:endParaRPr>
          </a:p>
          <a:p>
            <a:pPr marL="342900" indent="-342900">
              <a:lnSpc>
                <a:spcPts val="700"/>
              </a:lnSpc>
              <a:spcBef>
                <a:spcPct val="50000"/>
              </a:spcBef>
              <a:buFontTx/>
              <a:buAutoNum type="alphaUcPeriod" startAt="2"/>
            </a:pPr>
            <a:r>
              <a:rPr lang="de-DE" sz="1000" b="1" dirty="0">
                <a:solidFill>
                  <a:srgbClr val="000000"/>
                </a:solidFill>
                <a:cs typeface="Times New Roman" pitchFamily="18" charset="0"/>
              </a:rPr>
              <a:t>Wirtschaftliche Lage und Entwicklung der Gesellschaft</a:t>
            </a:r>
          </a:p>
          <a:p>
            <a:pPr marL="800100" lvl="1" indent="-342900">
              <a:lnSpc>
                <a:spcPts val="700"/>
              </a:lnSpc>
              <a:spcBef>
                <a:spcPct val="50000"/>
              </a:spcBef>
              <a:buFontTx/>
              <a:buAutoNum type="romanUcPeriod"/>
            </a:pPr>
            <a:r>
              <a:rPr lang="de-DE" sz="1000" dirty="0">
                <a:solidFill>
                  <a:srgbClr val="000000"/>
                </a:solidFill>
                <a:cs typeface="Times New Roman" pitchFamily="18" charset="0"/>
              </a:rPr>
              <a:t>Geschäftstätigkeit</a:t>
            </a:r>
          </a:p>
          <a:p>
            <a:pPr marL="800100" lvl="1" indent="-342900">
              <a:lnSpc>
                <a:spcPts val="700"/>
              </a:lnSpc>
              <a:spcBef>
                <a:spcPct val="50000"/>
              </a:spcBef>
              <a:buFontTx/>
              <a:buAutoNum type="romanUcPeriod"/>
            </a:pPr>
            <a:r>
              <a:rPr lang="de-DE" sz="1000" dirty="0">
                <a:solidFill>
                  <a:srgbClr val="000000"/>
                </a:solidFill>
                <a:cs typeface="Times New Roman" pitchFamily="18" charset="0"/>
              </a:rPr>
              <a:t>Größenmerkmale  </a:t>
            </a:r>
          </a:p>
          <a:p>
            <a:pPr marL="800100" lvl="1" indent="-342900">
              <a:lnSpc>
                <a:spcPts val="700"/>
              </a:lnSpc>
              <a:spcBef>
                <a:spcPct val="50000"/>
              </a:spcBef>
              <a:buFontTx/>
              <a:buAutoNum type="romanUcPeriod"/>
            </a:pPr>
            <a:r>
              <a:rPr lang="de-DE" sz="1000" dirty="0">
                <a:solidFill>
                  <a:srgbClr val="000000"/>
                </a:solidFill>
                <a:cs typeface="Times New Roman" pitchFamily="18" charset="0"/>
              </a:rPr>
              <a:t>Wirtschaftliche Verhältnisse</a:t>
            </a:r>
          </a:p>
          <a:p>
            <a:pPr marL="1257300" lvl="2" indent="-342900">
              <a:lnSpc>
                <a:spcPts val="700"/>
              </a:lnSpc>
              <a:spcBef>
                <a:spcPct val="50000"/>
              </a:spcBef>
              <a:buFontTx/>
              <a:buAutoNum type="arabicPeriod"/>
            </a:pPr>
            <a:r>
              <a:rPr lang="de-DE" sz="1000" dirty="0">
                <a:solidFill>
                  <a:srgbClr val="000000"/>
                </a:solidFill>
                <a:cs typeface="Times New Roman" pitchFamily="18" charset="0"/>
              </a:rPr>
              <a:t>Ertragsstruktur</a:t>
            </a:r>
          </a:p>
          <a:p>
            <a:pPr marL="1257300" lvl="2" indent="-342900">
              <a:lnSpc>
                <a:spcPts val="700"/>
              </a:lnSpc>
              <a:spcBef>
                <a:spcPct val="50000"/>
              </a:spcBef>
              <a:buFontTx/>
              <a:buAutoNum type="arabicPeriod"/>
            </a:pPr>
            <a:r>
              <a:rPr lang="de-DE" sz="1000" dirty="0">
                <a:solidFill>
                  <a:srgbClr val="000000"/>
                </a:solidFill>
                <a:cs typeface="Times New Roman" pitchFamily="18" charset="0"/>
              </a:rPr>
              <a:t>Vermögens- und Kapitalstruktur</a:t>
            </a:r>
            <a:br>
              <a:rPr lang="de-DE" sz="1000" dirty="0">
                <a:solidFill>
                  <a:srgbClr val="000000"/>
                </a:solidFill>
                <a:cs typeface="Times New Roman" pitchFamily="18" charset="0"/>
              </a:rPr>
            </a:br>
            <a:endParaRPr lang="de-DE" sz="1000" dirty="0">
              <a:solidFill>
                <a:srgbClr val="000000"/>
              </a:solidFill>
              <a:cs typeface="Times New Roman" pitchFamily="18" charset="0"/>
            </a:endParaRPr>
          </a:p>
          <a:p>
            <a:pPr marL="342900" indent="-342900">
              <a:lnSpc>
                <a:spcPts val="700"/>
              </a:lnSpc>
              <a:spcBef>
                <a:spcPct val="50000"/>
              </a:spcBef>
              <a:buFontTx/>
              <a:buAutoNum type="alphaUcPeriod" startAt="2"/>
            </a:pPr>
            <a:r>
              <a:rPr lang="de-DE" sz="1000" b="1" dirty="0">
                <a:solidFill>
                  <a:srgbClr val="000000"/>
                </a:solidFill>
                <a:cs typeface="Times New Roman" pitchFamily="18" charset="0"/>
              </a:rPr>
              <a:t>Vorjahresabschluss, Jahresabschluss und Rechnungswesen</a:t>
            </a:r>
          </a:p>
          <a:p>
            <a:pPr marL="800100" lvl="1" indent="-342900">
              <a:lnSpc>
                <a:spcPts val="700"/>
              </a:lnSpc>
              <a:spcBef>
                <a:spcPct val="50000"/>
              </a:spcBef>
              <a:buFontTx/>
              <a:buAutoNum type="romanUcPeriod"/>
            </a:pPr>
            <a:r>
              <a:rPr lang="de-DE" sz="1000" dirty="0">
                <a:solidFill>
                  <a:srgbClr val="000000"/>
                </a:solidFill>
                <a:cs typeface="Times New Roman" pitchFamily="18" charset="0"/>
              </a:rPr>
              <a:t>Vorjahresabschluss</a:t>
            </a:r>
          </a:p>
          <a:p>
            <a:pPr marL="800100" lvl="1" indent="-342900">
              <a:lnSpc>
                <a:spcPts val="700"/>
              </a:lnSpc>
              <a:spcBef>
                <a:spcPct val="50000"/>
              </a:spcBef>
              <a:buFontTx/>
              <a:buAutoNum type="romanUcPeriod"/>
            </a:pPr>
            <a:r>
              <a:rPr lang="de-DE" sz="1000" dirty="0">
                <a:solidFill>
                  <a:srgbClr val="000000"/>
                </a:solidFill>
                <a:cs typeface="Times New Roman" pitchFamily="18" charset="0"/>
              </a:rPr>
              <a:t>Jahresabschluss</a:t>
            </a:r>
          </a:p>
          <a:p>
            <a:pPr marL="800100" lvl="1" indent="-342900">
              <a:lnSpc>
                <a:spcPts val="700"/>
              </a:lnSpc>
              <a:spcBef>
                <a:spcPct val="50000"/>
              </a:spcBef>
              <a:buFontTx/>
              <a:buAutoNum type="romanUcPeriod"/>
            </a:pPr>
            <a:r>
              <a:rPr lang="de-DE" sz="1000" dirty="0">
                <a:solidFill>
                  <a:srgbClr val="000000"/>
                </a:solidFill>
                <a:cs typeface="Times New Roman" pitchFamily="18" charset="0"/>
              </a:rPr>
              <a:t>Bestandsnachweis</a:t>
            </a:r>
          </a:p>
          <a:p>
            <a:pPr marL="800100" lvl="1" indent="-342900">
              <a:lnSpc>
                <a:spcPts val="700"/>
              </a:lnSpc>
              <a:spcBef>
                <a:spcPct val="50000"/>
              </a:spcBef>
              <a:buFontTx/>
              <a:buAutoNum type="romanUcPeriod"/>
            </a:pPr>
            <a:r>
              <a:rPr lang="de-DE" sz="1000" dirty="0">
                <a:solidFill>
                  <a:srgbClr val="000000"/>
                </a:solidFill>
                <a:cs typeface="Times New Roman" pitchFamily="18" charset="0"/>
              </a:rPr>
              <a:t>Rechnungswesen</a:t>
            </a:r>
            <a:br>
              <a:rPr lang="de-DE" sz="1000" dirty="0">
                <a:solidFill>
                  <a:srgbClr val="000000"/>
                </a:solidFill>
                <a:cs typeface="Times New Roman" pitchFamily="18" charset="0"/>
              </a:rPr>
            </a:br>
            <a:endParaRPr lang="de-DE" sz="1000" dirty="0">
              <a:solidFill>
                <a:srgbClr val="000000"/>
              </a:solidFill>
              <a:cs typeface="Times New Roman" pitchFamily="18" charset="0"/>
            </a:endParaRPr>
          </a:p>
          <a:p>
            <a:pPr marL="342900" indent="-342900">
              <a:lnSpc>
                <a:spcPts val="700"/>
              </a:lnSpc>
              <a:spcBef>
                <a:spcPct val="50000"/>
              </a:spcBef>
              <a:buFontTx/>
              <a:buAutoNum type="alphaUcPeriod" startAt="2"/>
            </a:pPr>
            <a:r>
              <a:rPr lang="de-DE" sz="1000" b="1" dirty="0">
                <a:solidFill>
                  <a:srgbClr val="000000"/>
                </a:solidFill>
                <a:cs typeface="Times New Roman" pitchFamily="18" charset="0"/>
              </a:rPr>
              <a:t>Wesentliche Bilanzierungs- und Bewertungsansätze</a:t>
            </a:r>
            <a:br>
              <a:rPr lang="de-DE" sz="1000" b="1" dirty="0">
                <a:solidFill>
                  <a:srgbClr val="000000"/>
                </a:solidFill>
                <a:cs typeface="Times New Roman" pitchFamily="18" charset="0"/>
              </a:rPr>
            </a:br>
            <a:endParaRPr lang="de-DE" sz="1000" b="1" dirty="0">
              <a:solidFill>
                <a:srgbClr val="000000"/>
              </a:solidFill>
              <a:cs typeface="Times New Roman" pitchFamily="18" charset="0"/>
            </a:endParaRPr>
          </a:p>
          <a:p>
            <a:pPr marL="342900" indent="-342900">
              <a:lnSpc>
                <a:spcPts val="700"/>
              </a:lnSpc>
              <a:spcBef>
                <a:spcPct val="50000"/>
              </a:spcBef>
              <a:buFontTx/>
              <a:buAutoNum type="alphaUcPeriod" startAt="2"/>
            </a:pPr>
            <a:r>
              <a:rPr lang="de-DE" sz="1000" b="1" dirty="0">
                <a:solidFill>
                  <a:srgbClr val="000000"/>
                </a:solidFill>
                <a:cs typeface="Times New Roman" pitchFamily="18" charset="0"/>
              </a:rPr>
              <a:t>Feststellung</a:t>
            </a:r>
          </a:p>
          <a:p>
            <a:pPr marL="800100" lvl="1" indent="-342900">
              <a:lnSpc>
                <a:spcPts val="700"/>
              </a:lnSpc>
              <a:spcBef>
                <a:spcPct val="50000"/>
              </a:spcBef>
              <a:buFontTx/>
              <a:buAutoNum type="romanUcPeriod"/>
            </a:pPr>
            <a:r>
              <a:rPr lang="de-DE" sz="1000" dirty="0">
                <a:solidFill>
                  <a:srgbClr val="000000"/>
                </a:solidFill>
                <a:cs typeface="Times New Roman" pitchFamily="18" charset="0"/>
              </a:rPr>
              <a:t>Buchführung</a:t>
            </a:r>
          </a:p>
          <a:p>
            <a:pPr marL="800100" lvl="1" indent="-342900">
              <a:lnSpc>
                <a:spcPts val="700"/>
              </a:lnSpc>
              <a:spcBef>
                <a:spcPct val="50000"/>
              </a:spcBef>
              <a:buFontTx/>
              <a:buAutoNum type="romanUcPeriod"/>
            </a:pPr>
            <a:r>
              <a:rPr lang="de-DE" sz="1000" dirty="0">
                <a:solidFill>
                  <a:srgbClr val="000000"/>
                </a:solidFill>
                <a:cs typeface="Times New Roman" pitchFamily="18" charset="0"/>
              </a:rPr>
              <a:t>Jahresabschluss</a:t>
            </a:r>
          </a:p>
          <a:p>
            <a:pPr marL="800100" lvl="1" indent="-342900">
              <a:lnSpc>
                <a:spcPts val="700"/>
              </a:lnSpc>
              <a:spcBef>
                <a:spcPct val="50000"/>
              </a:spcBef>
              <a:buFontTx/>
              <a:buAutoNum type="romanUcPeriod"/>
            </a:pPr>
            <a:r>
              <a:rPr lang="de-DE" sz="1000" dirty="0">
                <a:solidFill>
                  <a:srgbClr val="000000"/>
                </a:solidFill>
                <a:cs typeface="Times New Roman" pitchFamily="18" charset="0"/>
              </a:rPr>
              <a:t>Sonstiges</a:t>
            </a:r>
          </a:p>
          <a:p>
            <a:pPr marL="800100" lvl="1" indent="-342900">
              <a:lnSpc>
                <a:spcPts val="700"/>
              </a:lnSpc>
              <a:spcBef>
                <a:spcPct val="50000"/>
              </a:spcBef>
              <a:buFontTx/>
              <a:buAutoNum type="romanUcPeriod"/>
            </a:pPr>
            <a:r>
              <a:rPr lang="de-DE" sz="1000" dirty="0">
                <a:solidFill>
                  <a:srgbClr val="000000"/>
                </a:solidFill>
                <a:cs typeface="Times New Roman" pitchFamily="18" charset="0"/>
              </a:rPr>
              <a:t>Nachweis durch die Geschäftsführung</a:t>
            </a:r>
            <a:r>
              <a:rPr lang="de-DE" sz="1000" b="1" dirty="0">
                <a:solidFill>
                  <a:srgbClr val="000000"/>
                </a:solidFill>
                <a:cs typeface="Times New Roman" pitchFamily="18" charset="0"/>
              </a:rPr>
              <a:t/>
            </a:r>
            <a:br>
              <a:rPr lang="de-DE" sz="1000" b="1" dirty="0">
                <a:solidFill>
                  <a:srgbClr val="000000"/>
                </a:solidFill>
                <a:cs typeface="Times New Roman" pitchFamily="18" charset="0"/>
              </a:rPr>
            </a:br>
            <a:endParaRPr lang="de-DE" sz="1000" b="1" dirty="0">
              <a:solidFill>
                <a:srgbClr val="000000"/>
              </a:solidFill>
              <a:cs typeface="Times New Roman" pitchFamily="18" charset="0"/>
            </a:endParaRPr>
          </a:p>
          <a:p>
            <a:pPr marL="342900" indent="-342900">
              <a:lnSpc>
                <a:spcPts val="700"/>
              </a:lnSpc>
              <a:spcBef>
                <a:spcPct val="50000"/>
              </a:spcBef>
              <a:buFontTx/>
              <a:buAutoNum type="alphaUcPeriod" startAt="2"/>
            </a:pPr>
            <a:r>
              <a:rPr lang="de-DE" sz="1000" b="1" dirty="0">
                <a:solidFill>
                  <a:srgbClr val="000000"/>
                </a:solidFill>
                <a:cs typeface="Times New Roman" pitchFamily="18" charset="0"/>
              </a:rPr>
              <a:t>Erläuterung zur Bilanz</a:t>
            </a:r>
            <a:br>
              <a:rPr lang="de-DE" sz="1000" b="1" dirty="0">
                <a:solidFill>
                  <a:srgbClr val="000000"/>
                </a:solidFill>
                <a:cs typeface="Times New Roman" pitchFamily="18" charset="0"/>
              </a:rPr>
            </a:br>
            <a:endParaRPr lang="de-DE" sz="1000" b="1" dirty="0">
              <a:solidFill>
                <a:srgbClr val="000000"/>
              </a:solidFill>
              <a:cs typeface="Times New Roman" pitchFamily="18" charset="0"/>
            </a:endParaRPr>
          </a:p>
          <a:p>
            <a:pPr marL="342900" indent="-342900">
              <a:lnSpc>
                <a:spcPts val="700"/>
              </a:lnSpc>
              <a:spcBef>
                <a:spcPct val="50000"/>
              </a:spcBef>
              <a:buFontTx/>
              <a:buAutoNum type="alphaUcPeriod" startAt="2"/>
            </a:pPr>
            <a:r>
              <a:rPr lang="de-DE" sz="1000" b="1" dirty="0">
                <a:solidFill>
                  <a:srgbClr val="000000"/>
                </a:solidFill>
                <a:cs typeface="Times New Roman" pitchFamily="18" charset="0"/>
              </a:rPr>
              <a:t>Erläuterung zur Gewinn- und Verlustrechnung</a:t>
            </a:r>
            <a:br>
              <a:rPr lang="de-DE" sz="1000" b="1" dirty="0">
                <a:solidFill>
                  <a:srgbClr val="000000"/>
                </a:solidFill>
                <a:cs typeface="Times New Roman" pitchFamily="18" charset="0"/>
              </a:rPr>
            </a:br>
            <a:endParaRPr lang="de-DE" sz="1000" b="1" dirty="0">
              <a:solidFill>
                <a:srgbClr val="000000"/>
              </a:solidFill>
              <a:cs typeface="Times New Roman" pitchFamily="18" charset="0"/>
            </a:endParaRPr>
          </a:p>
          <a:p>
            <a:pPr marL="342900" indent="-342900">
              <a:lnSpc>
                <a:spcPts val="700"/>
              </a:lnSpc>
              <a:spcBef>
                <a:spcPct val="50000"/>
              </a:spcBef>
              <a:buFontTx/>
              <a:buAutoNum type="alphaUcPeriod" startAt="2"/>
            </a:pPr>
            <a:r>
              <a:rPr lang="de-DE" sz="1000" b="1" dirty="0">
                <a:solidFill>
                  <a:srgbClr val="000000"/>
                </a:solidFill>
                <a:cs typeface="Times New Roman" pitchFamily="18" charset="0"/>
              </a:rPr>
              <a:t>Bescheinigung</a:t>
            </a:r>
            <a:endParaRPr lang="de-DE" sz="1000" dirty="0"/>
          </a:p>
        </p:txBody>
      </p:sp>
      <p:sp>
        <p:nvSpPr>
          <p:cNvPr id="4099" name="Rectangle 7"/>
          <p:cNvSpPr>
            <a:spLocks noChangeArrowheads="1"/>
          </p:cNvSpPr>
          <p:nvPr/>
        </p:nvSpPr>
        <p:spPr bwMode="auto">
          <a:xfrm>
            <a:off x="6099175" y="368300"/>
            <a:ext cx="901700" cy="6605588"/>
          </a:xfrm>
          <a:prstGeom prst="rect">
            <a:avLst/>
          </a:prstGeom>
          <a:noFill/>
          <a:ln w="9525">
            <a:noFill/>
            <a:miter lim="800000"/>
            <a:headEnd/>
            <a:tailEnd/>
          </a:ln>
        </p:spPr>
        <p:txBody>
          <a:bodyPr>
            <a:spAutoFit/>
          </a:bodyPr>
          <a:lstStyle/>
          <a:p>
            <a:pPr marL="342900" indent="-342900">
              <a:lnSpc>
                <a:spcPct val="80000"/>
              </a:lnSpc>
              <a:spcBef>
                <a:spcPct val="50000"/>
              </a:spcBef>
            </a:pPr>
            <a:r>
              <a:rPr lang="de-DE" sz="1400" b="1" dirty="0">
                <a:solidFill>
                  <a:srgbClr val="000000"/>
                </a:solidFill>
                <a:cs typeface="Times New Roman" pitchFamily="18" charset="0"/>
              </a:rPr>
              <a:t> </a:t>
            </a:r>
            <a:r>
              <a:rPr lang="de-DE" sz="1100" b="1" dirty="0">
                <a:solidFill>
                  <a:srgbClr val="000000"/>
                </a:solidFill>
                <a:cs typeface="Times New Roman" pitchFamily="18" charset="0"/>
              </a:rPr>
              <a:t/>
            </a:r>
            <a:br>
              <a:rPr lang="de-DE" sz="1100" b="1" dirty="0">
                <a:solidFill>
                  <a:srgbClr val="000000"/>
                </a:solidFill>
                <a:cs typeface="Times New Roman" pitchFamily="18" charset="0"/>
              </a:rPr>
            </a:br>
            <a:r>
              <a:rPr lang="de-DE" sz="1100" b="1" dirty="0">
                <a:solidFill>
                  <a:srgbClr val="000000"/>
                </a:solidFill>
                <a:cs typeface="Times New Roman" pitchFamily="18" charset="0"/>
              </a:rPr>
              <a:t/>
            </a:r>
            <a:br>
              <a:rPr lang="de-DE" sz="1100" b="1" dirty="0">
                <a:solidFill>
                  <a:srgbClr val="000000"/>
                </a:solidFill>
                <a:cs typeface="Times New Roman" pitchFamily="18" charset="0"/>
              </a:rPr>
            </a:br>
            <a:endParaRPr lang="de-DE" sz="1100" b="1" i="1" dirty="0">
              <a:solidFill>
                <a:srgbClr val="000000"/>
              </a:solidFill>
              <a:cs typeface="Times New Roman" pitchFamily="18" charset="0"/>
            </a:endParaRPr>
          </a:p>
          <a:p>
            <a:pPr marL="342900" indent="-342900">
              <a:lnSpc>
                <a:spcPts val="700"/>
              </a:lnSpc>
              <a:spcBef>
                <a:spcPct val="50000"/>
              </a:spcBef>
            </a:pPr>
            <a:r>
              <a:rPr lang="de-DE" sz="1000" b="1" dirty="0">
                <a:solidFill>
                  <a:srgbClr val="000000"/>
                </a:solidFill>
                <a:cs typeface="Times New Roman" pitchFamily="18" charset="0"/>
              </a:rPr>
              <a:t>3</a:t>
            </a:r>
          </a:p>
          <a:p>
            <a:pPr marL="342900" indent="-342900">
              <a:lnSpc>
                <a:spcPts val="700"/>
              </a:lnSpc>
              <a:spcBef>
                <a:spcPct val="50000"/>
              </a:spcBef>
            </a:pPr>
            <a:r>
              <a:rPr lang="de-DE" sz="1000" dirty="0">
                <a:solidFill>
                  <a:srgbClr val="000000"/>
                </a:solidFill>
                <a:cs typeface="Times New Roman" pitchFamily="18" charset="0"/>
              </a:rPr>
              <a:t>3</a:t>
            </a:r>
          </a:p>
          <a:p>
            <a:pPr marL="342900" indent="-342900">
              <a:lnSpc>
                <a:spcPts val="700"/>
              </a:lnSpc>
              <a:spcBef>
                <a:spcPct val="50000"/>
              </a:spcBef>
            </a:pPr>
            <a:r>
              <a:rPr lang="de-DE" sz="1000" dirty="0">
                <a:solidFill>
                  <a:srgbClr val="000000"/>
                </a:solidFill>
                <a:cs typeface="Times New Roman" pitchFamily="18" charset="0"/>
              </a:rPr>
              <a:t>3</a:t>
            </a:r>
          </a:p>
          <a:p>
            <a:pPr marL="342900" indent="-342900">
              <a:lnSpc>
                <a:spcPts val="700"/>
              </a:lnSpc>
              <a:spcBef>
                <a:spcPct val="50000"/>
              </a:spcBef>
            </a:pPr>
            <a:r>
              <a:rPr lang="de-DE" sz="1000" dirty="0">
                <a:solidFill>
                  <a:srgbClr val="000000"/>
                </a:solidFill>
                <a:cs typeface="Times New Roman" pitchFamily="18" charset="0"/>
              </a:rPr>
              <a:t/>
            </a:r>
            <a:br>
              <a:rPr lang="de-DE" sz="1000" dirty="0">
                <a:solidFill>
                  <a:srgbClr val="000000"/>
                </a:solidFill>
                <a:cs typeface="Times New Roman" pitchFamily="18" charset="0"/>
              </a:rPr>
            </a:br>
            <a:endParaRPr lang="de-DE" sz="1000" dirty="0">
              <a:solidFill>
                <a:srgbClr val="000000"/>
              </a:solidFill>
              <a:cs typeface="Times New Roman" pitchFamily="18" charset="0"/>
            </a:endParaRPr>
          </a:p>
          <a:p>
            <a:pPr marL="342900" indent="-342900">
              <a:lnSpc>
                <a:spcPts val="700"/>
              </a:lnSpc>
              <a:spcBef>
                <a:spcPct val="50000"/>
              </a:spcBef>
            </a:pPr>
            <a:r>
              <a:rPr lang="de-DE" sz="1000" b="1" dirty="0"/>
              <a:t>4</a:t>
            </a:r>
          </a:p>
          <a:p>
            <a:pPr marL="342900" indent="-342900">
              <a:lnSpc>
                <a:spcPts val="700"/>
              </a:lnSpc>
              <a:spcBef>
                <a:spcPct val="50000"/>
              </a:spcBef>
            </a:pPr>
            <a:r>
              <a:rPr lang="de-DE" sz="1000" dirty="0"/>
              <a:t>4</a:t>
            </a:r>
          </a:p>
          <a:p>
            <a:pPr marL="342900" indent="-342900">
              <a:lnSpc>
                <a:spcPts val="700"/>
              </a:lnSpc>
              <a:spcBef>
                <a:spcPct val="50000"/>
              </a:spcBef>
            </a:pPr>
            <a:r>
              <a:rPr lang="de-DE" sz="1000" dirty="0"/>
              <a:t>5</a:t>
            </a:r>
          </a:p>
          <a:p>
            <a:pPr marL="342900" indent="-342900">
              <a:lnSpc>
                <a:spcPts val="700"/>
              </a:lnSpc>
              <a:spcBef>
                <a:spcPct val="50000"/>
              </a:spcBef>
            </a:pPr>
            <a:r>
              <a:rPr lang="de-DE" sz="1000" dirty="0"/>
              <a:t>5</a:t>
            </a:r>
          </a:p>
          <a:p>
            <a:pPr marL="342900" indent="-342900">
              <a:lnSpc>
                <a:spcPts val="700"/>
              </a:lnSpc>
              <a:spcBef>
                <a:spcPct val="50000"/>
              </a:spcBef>
            </a:pPr>
            <a:r>
              <a:rPr lang="de-DE" sz="1000" dirty="0"/>
              <a:t>5</a:t>
            </a:r>
          </a:p>
          <a:p>
            <a:pPr marL="342900" indent="-342900">
              <a:lnSpc>
                <a:spcPts val="700"/>
              </a:lnSpc>
              <a:spcBef>
                <a:spcPct val="50000"/>
              </a:spcBef>
            </a:pPr>
            <a:r>
              <a:rPr lang="de-DE" sz="1000" dirty="0"/>
              <a:t>5</a:t>
            </a:r>
            <a:br>
              <a:rPr lang="de-DE" sz="1000" dirty="0"/>
            </a:br>
            <a:endParaRPr lang="de-DE" sz="1000" dirty="0"/>
          </a:p>
          <a:p>
            <a:pPr marL="342900" indent="-342900">
              <a:lnSpc>
                <a:spcPts val="700"/>
              </a:lnSpc>
              <a:spcBef>
                <a:spcPct val="50000"/>
              </a:spcBef>
            </a:pPr>
            <a:r>
              <a:rPr lang="de-DE" sz="1000" b="1" dirty="0"/>
              <a:t>6</a:t>
            </a:r>
          </a:p>
          <a:p>
            <a:pPr marL="342900" indent="-342900">
              <a:lnSpc>
                <a:spcPts val="700"/>
              </a:lnSpc>
              <a:spcBef>
                <a:spcPct val="50000"/>
              </a:spcBef>
            </a:pPr>
            <a:r>
              <a:rPr lang="de-DE" sz="1000" dirty="0"/>
              <a:t>6</a:t>
            </a:r>
          </a:p>
          <a:p>
            <a:pPr marL="342900" indent="-342900">
              <a:lnSpc>
                <a:spcPts val="700"/>
              </a:lnSpc>
              <a:spcBef>
                <a:spcPct val="50000"/>
              </a:spcBef>
            </a:pPr>
            <a:r>
              <a:rPr lang="de-DE" sz="1000" dirty="0"/>
              <a:t>6</a:t>
            </a:r>
          </a:p>
          <a:p>
            <a:pPr marL="342900" indent="-342900">
              <a:lnSpc>
                <a:spcPts val="700"/>
              </a:lnSpc>
              <a:spcBef>
                <a:spcPct val="50000"/>
              </a:spcBef>
            </a:pPr>
            <a:r>
              <a:rPr lang="de-DE" sz="1000" dirty="0"/>
              <a:t>6</a:t>
            </a:r>
          </a:p>
          <a:p>
            <a:pPr marL="342900" indent="-342900">
              <a:lnSpc>
                <a:spcPts val="700"/>
              </a:lnSpc>
              <a:spcBef>
                <a:spcPct val="50000"/>
              </a:spcBef>
            </a:pPr>
            <a:r>
              <a:rPr lang="de-DE" sz="1000" dirty="0"/>
              <a:t>7</a:t>
            </a:r>
          </a:p>
          <a:p>
            <a:pPr marL="342900" indent="-342900">
              <a:lnSpc>
                <a:spcPts val="700"/>
              </a:lnSpc>
              <a:spcBef>
                <a:spcPct val="50000"/>
              </a:spcBef>
            </a:pPr>
            <a:r>
              <a:rPr lang="de-DE" sz="1000" dirty="0"/>
              <a:t>8</a:t>
            </a:r>
            <a:br>
              <a:rPr lang="de-DE" sz="1000" dirty="0"/>
            </a:br>
            <a:endParaRPr lang="de-DE" sz="1000" dirty="0"/>
          </a:p>
          <a:p>
            <a:pPr marL="342900" indent="-342900">
              <a:lnSpc>
                <a:spcPts val="700"/>
              </a:lnSpc>
              <a:spcBef>
                <a:spcPct val="50000"/>
              </a:spcBef>
            </a:pPr>
            <a:r>
              <a:rPr lang="de-DE" sz="1000" b="1" dirty="0"/>
              <a:t>10</a:t>
            </a:r>
          </a:p>
          <a:p>
            <a:pPr marL="342900" indent="-342900">
              <a:lnSpc>
                <a:spcPts val="700"/>
              </a:lnSpc>
              <a:spcBef>
                <a:spcPct val="50000"/>
              </a:spcBef>
            </a:pPr>
            <a:r>
              <a:rPr lang="de-DE" sz="1000" dirty="0"/>
              <a:t>10</a:t>
            </a:r>
          </a:p>
          <a:p>
            <a:pPr marL="342900" indent="-342900">
              <a:lnSpc>
                <a:spcPts val="700"/>
              </a:lnSpc>
              <a:spcBef>
                <a:spcPct val="50000"/>
              </a:spcBef>
            </a:pPr>
            <a:r>
              <a:rPr lang="de-DE" sz="1000" dirty="0"/>
              <a:t>10</a:t>
            </a:r>
          </a:p>
          <a:p>
            <a:pPr marL="342900" indent="-342900">
              <a:lnSpc>
                <a:spcPts val="700"/>
              </a:lnSpc>
              <a:spcBef>
                <a:spcPct val="50000"/>
              </a:spcBef>
            </a:pPr>
            <a:r>
              <a:rPr lang="de-DE" sz="1000" dirty="0"/>
              <a:t>10</a:t>
            </a:r>
          </a:p>
          <a:p>
            <a:pPr marL="342900" indent="-342900">
              <a:lnSpc>
                <a:spcPts val="700"/>
              </a:lnSpc>
              <a:spcBef>
                <a:spcPct val="50000"/>
              </a:spcBef>
            </a:pPr>
            <a:r>
              <a:rPr lang="de-DE" sz="1000" dirty="0"/>
              <a:t>10</a:t>
            </a:r>
            <a:br>
              <a:rPr lang="de-DE" sz="1000" dirty="0"/>
            </a:br>
            <a:endParaRPr lang="de-DE" sz="1000" dirty="0"/>
          </a:p>
          <a:p>
            <a:pPr marL="342900" indent="-342900">
              <a:lnSpc>
                <a:spcPts val="700"/>
              </a:lnSpc>
              <a:spcBef>
                <a:spcPct val="50000"/>
              </a:spcBef>
            </a:pPr>
            <a:r>
              <a:rPr lang="de-DE" sz="1000" b="1" dirty="0"/>
              <a:t>11</a:t>
            </a:r>
            <a:r>
              <a:rPr lang="de-DE" sz="1000" dirty="0"/>
              <a:t/>
            </a:r>
            <a:br>
              <a:rPr lang="de-DE" sz="1000" dirty="0"/>
            </a:br>
            <a:endParaRPr lang="de-DE" sz="1000" dirty="0"/>
          </a:p>
          <a:p>
            <a:pPr marL="342900" indent="-342900">
              <a:lnSpc>
                <a:spcPts val="700"/>
              </a:lnSpc>
              <a:spcBef>
                <a:spcPct val="50000"/>
              </a:spcBef>
            </a:pPr>
            <a:r>
              <a:rPr lang="de-DE" sz="1000" b="1" dirty="0"/>
              <a:t>12</a:t>
            </a:r>
          </a:p>
          <a:p>
            <a:pPr marL="342900" indent="-342900">
              <a:lnSpc>
                <a:spcPts val="700"/>
              </a:lnSpc>
              <a:spcBef>
                <a:spcPct val="50000"/>
              </a:spcBef>
            </a:pPr>
            <a:r>
              <a:rPr lang="de-DE" sz="1000" dirty="0"/>
              <a:t>12</a:t>
            </a:r>
          </a:p>
          <a:p>
            <a:pPr marL="342900" indent="-342900">
              <a:lnSpc>
                <a:spcPts val="700"/>
              </a:lnSpc>
              <a:spcBef>
                <a:spcPct val="50000"/>
              </a:spcBef>
            </a:pPr>
            <a:r>
              <a:rPr lang="de-DE" sz="1000" dirty="0"/>
              <a:t>12</a:t>
            </a:r>
          </a:p>
          <a:p>
            <a:pPr marL="342900" indent="-342900">
              <a:lnSpc>
                <a:spcPts val="700"/>
              </a:lnSpc>
              <a:spcBef>
                <a:spcPct val="50000"/>
              </a:spcBef>
            </a:pPr>
            <a:r>
              <a:rPr lang="de-DE" sz="1000" dirty="0"/>
              <a:t>12</a:t>
            </a:r>
          </a:p>
          <a:p>
            <a:pPr marL="342900" indent="-342900">
              <a:lnSpc>
                <a:spcPts val="700"/>
              </a:lnSpc>
              <a:spcBef>
                <a:spcPct val="50000"/>
              </a:spcBef>
            </a:pPr>
            <a:r>
              <a:rPr lang="de-DE" sz="1000" dirty="0"/>
              <a:t>12</a:t>
            </a:r>
            <a:br>
              <a:rPr lang="de-DE" sz="1000" dirty="0"/>
            </a:br>
            <a:endParaRPr lang="de-DE" sz="1000" dirty="0"/>
          </a:p>
          <a:p>
            <a:pPr marL="342900" indent="-342900">
              <a:lnSpc>
                <a:spcPts val="700"/>
              </a:lnSpc>
              <a:spcBef>
                <a:spcPct val="50000"/>
              </a:spcBef>
            </a:pPr>
            <a:r>
              <a:rPr lang="de-DE" sz="1000" b="1" dirty="0"/>
              <a:t>13</a:t>
            </a:r>
            <a:r>
              <a:rPr lang="de-DE" sz="1000" dirty="0"/>
              <a:t/>
            </a:r>
            <a:br>
              <a:rPr lang="de-DE" sz="1000" dirty="0"/>
            </a:br>
            <a:endParaRPr lang="de-DE" sz="1000" dirty="0"/>
          </a:p>
          <a:p>
            <a:pPr marL="342900" indent="-342900">
              <a:lnSpc>
                <a:spcPts val="700"/>
              </a:lnSpc>
              <a:spcBef>
                <a:spcPct val="50000"/>
              </a:spcBef>
            </a:pPr>
            <a:r>
              <a:rPr lang="de-DE" sz="1000" b="1" dirty="0"/>
              <a:t>15</a:t>
            </a:r>
            <a:r>
              <a:rPr lang="de-DE" sz="1000" dirty="0"/>
              <a:t/>
            </a:r>
            <a:br>
              <a:rPr lang="de-DE" sz="1000" dirty="0"/>
            </a:br>
            <a:endParaRPr lang="de-DE" sz="1000" dirty="0"/>
          </a:p>
          <a:p>
            <a:pPr marL="342900" indent="-342900">
              <a:lnSpc>
                <a:spcPts val="700"/>
              </a:lnSpc>
              <a:spcBef>
                <a:spcPct val="50000"/>
              </a:spcBef>
            </a:pPr>
            <a:r>
              <a:rPr lang="de-DE" sz="1000" b="1" dirty="0"/>
              <a:t>17</a:t>
            </a:r>
          </a:p>
          <a:p>
            <a:pPr marL="342900" indent="-342900">
              <a:lnSpc>
                <a:spcPts val="700"/>
              </a:lnSpc>
              <a:spcBef>
                <a:spcPct val="50000"/>
              </a:spcBef>
            </a:pPr>
            <a:endParaRPr lang="de-DE" sz="1100" dirty="0"/>
          </a:p>
        </p:txBody>
      </p:sp>
      <p:sp>
        <p:nvSpPr>
          <p:cNvPr id="4100" name="Rectangle 7"/>
          <p:cNvSpPr>
            <a:spLocks noChangeArrowheads="1"/>
          </p:cNvSpPr>
          <p:nvPr/>
        </p:nvSpPr>
        <p:spPr bwMode="auto">
          <a:xfrm>
            <a:off x="714375" y="7143750"/>
            <a:ext cx="5689600" cy="1163460"/>
          </a:xfrm>
          <a:prstGeom prst="rect">
            <a:avLst/>
          </a:prstGeom>
          <a:noFill/>
          <a:ln w="9525">
            <a:noFill/>
            <a:miter lim="800000"/>
            <a:headEnd/>
            <a:tailEnd/>
          </a:ln>
        </p:spPr>
        <p:txBody>
          <a:bodyPr>
            <a:spAutoFit/>
          </a:bodyPr>
          <a:lstStyle/>
          <a:p>
            <a:pPr marL="342900" indent="-342900">
              <a:lnSpc>
                <a:spcPct val="80000"/>
              </a:lnSpc>
              <a:spcBef>
                <a:spcPct val="50000"/>
              </a:spcBef>
            </a:pPr>
            <a:r>
              <a:rPr lang="de-DE" sz="1400" b="1" dirty="0">
                <a:solidFill>
                  <a:srgbClr val="000000"/>
                </a:solidFill>
                <a:cs typeface="Times New Roman" pitchFamily="18" charset="0"/>
              </a:rPr>
              <a:t>Anlagenverzeichnis</a:t>
            </a:r>
            <a:r>
              <a:rPr lang="de-DE" sz="1100" b="1" dirty="0">
                <a:solidFill>
                  <a:srgbClr val="000000"/>
                </a:solidFill>
                <a:cs typeface="Times New Roman" pitchFamily="18" charset="0"/>
              </a:rPr>
              <a:t/>
            </a:r>
            <a:br>
              <a:rPr lang="de-DE" sz="1100" b="1" dirty="0">
                <a:solidFill>
                  <a:srgbClr val="000000"/>
                </a:solidFill>
                <a:cs typeface="Times New Roman" pitchFamily="18" charset="0"/>
              </a:rPr>
            </a:br>
            <a:endParaRPr lang="de-DE" sz="1100" b="1" dirty="0">
              <a:solidFill>
                <a:srgbClr val="000000"/>
              </a:solidFill>
              <a:cs typeface="Times New Roman" pitchFamily="18" charset="0"/>
            </a:endParaRPr>
          </a:p>
          <a:p>
            <a:pPr marL="342900" indent="-342900">
              <a:lnSpc>
                <a:spcPts val="700"/>
              </a:lnSpc>
              <a:spcBef>
                <a:spcPct val="50000"/>
              </a:spcBef>
            </a:pPr>
            <a:r>
              <a:rPr lang="de-DE" sz="1000" b="1" dirty="0">
                <a:solidFill>
                  <a:srgbClr val="000000"/>
                </a:solidFill>
                <a:cs typeface="Times New Roman" pitchFamily="18" charset="0"/>
              </a:rPr>
              <a:t>Anlage I	Bilanz zum 31. Dezember 2013</a:t>
            </a:r>
            <a:br>
              <a:rPr lang="de-DE" sz="1000" b="1" dirty="0">
                <a:solidFill>
                  <a:srgbClr val="000000"/>
                </a:solidFill>
                <a:cs typeface="Times New Roman" pitchFamily="18" charset="0"/>
              </a:rPr>
            </a:br>
            <a:endParaRPr lang="de-DE" sz="1000" b="1" dirty="0">
              <a:solidFill>
                <a:srgbClr val="000000"/>
              </a:solidFill>
              <a:cs typeface="Times New Roman" pitchFamily="18" charset="0"/>
            </a:endParaRPr>
          </a:p>
          <a:p>
            <a:pPr marL="342900" indent="-342900">
              <a:lnSpc>
                <a:spcPts val="700"/>
              </a:lnSpc>
              <a:spcBef>
                <a:spcPct val="50000"/>
              </a:spcBef>
            </a:pPr>
            <a:r>
              <a:rPr lang="de-DE" sz="1000" b="1" dirty="0">
                <a:solidFill>
                  <a:srgbClr val="000000"/>
                </a:solidFill>
                <a:cs typeface="Times New Roman" pitchFamily="18" charset="0"/>
              </a:rPr>
              <a:t>Anlage II	Gewinn- und Verlustrechnung vom 1. Januar </a:t>
            </a:r>
            <a:r>
              <a:rPr lang="de-DE" sz="1000" b="1" dirty="0">
                <a:solidFill>
                  <a:srgbClr val="FF0000"/>
                </a:solidFill>
                <a:cs typeface="Times New Roman" pitchFamily="18" charset="0"/>
              </a:rPr>
              <a:t>2013</a:t>
            </a:r>
            <a:r>
              <a:rPr lang="de-DE" sz="1000" b="1" dirty="0">
                <a:solidFill>
                  <a:srgbClr val="000000"/>
                </a:solidFill>
                <a:cs typeface="Times New Roman" pitchFamily="18" charset="0"/>
              </a:rPr>
              <a:t> - 31. Dezember </a:t>
            </a:r>
            <a:r>
              <a:rPr lang="de-DE" sz="1000" b="1" dirty="0">
                <a:solidFill>
                  <a:srgbClr val="FF0000"/>
                </a:solidFill>
                <a:cs typeface="Times New Roman" pitchFamily="18" charset="0"/>
              </a:rPr>
              <a:t>2013</a:t>
            </a:r>
          </a:p>
          <a:p>
            <a:pPr marL="342900" indent="-342900">
              <a:lnSpc>
                <a:spcPts val="700"/>
              </a:lnSpc>
              <a:spcBef>
                <a:spcPct val="50000"/>
              </a:spcBef>
            </a:pPr>
            <a:r>
              <a:rPr lang="de-DE" sz="1000" b="1" dirty="0">
                <a:solidFill>
                  <a:srgbClr val="000000"/>
                </a:solidFill>
                <a:cs typeface="Times New Roman" pitchFamily="18" charset="0"/>
              </a:rPr>
              <a:t>Anlage III	Anhang</a:t>
            </a:r>
          </a:p>
          <a:p>
            <a:pPr marL="342900" indent="-342900">
              <a:lnSpc>
                <a:spcPts val="700"/>
              </a:lnSpc>
              <a:spcBef>
                <a:spcPct val="50000"/>
              </a:spcBef>
            </a:pPr>
            <a:r>
              <a:rPr lang="de-DE" sz="1000" b="1" dirty="0">
                <a:solidFill>
                  <a:srgbClr val="000000"/>
                </a:solidFill>
                <a:cs typeface="Times New Roman" pitchFamily="18" charset="0"/>
              </a:rPr>
              <a:t>Anlage IV	</a:t>
            </a:r>
            <a:r>
              <a:rPr lang="de-DE" sz="1000" b="1" dirty="0" smtClean="0">
                <a:solidFill>
                  <a:srgbClr val="000000"/>
                </a:solidFill>
                <a:cs typeface="Times New Roman" pitchFamily="18" charset="0"/>
              </a:rPr>
              <a:t>Anlagenspiegel</a:t>
            </a:r>
            <a:endParaRPr lang="de-DE" sz="1000" b="1" dirty="0">
              <a:solidFill>
                <a:schemeClr val="bg1"/>
              </a:solidFill>
              <a:cs typeface="Times New Roman" pitchFamily="18" charset="0"/>
            </a:endParaRPr>
          </a:p>
        </p:txBody>
      </p:sp>
      <p:sp>
        <p:nvSpPr>
          <p:cNvPr id="4101" name="Rectangle 7"/>
          <p:cNvSpPr>
            <a:spLocks noChangeArrowheads="1"/>
          </p:cNvSpPr>
          <p:nvPr/>
        </p:nvSpPr>
        <p:spPr bwMode="auto">
          <a:xfrm>
            <a:off x="6099175" y="7143750"/>
            <a:ext cx="784225" cy="1524000"/>
          </a:xfrm>
          <a:prstGeom prst="rect">
            <a:avLst/>
          </a:prstGeom>
          <a:noFill/>
          <a:ln w="9525">
            <a:noFill/>
            <a:miter lim="800000"/>
            <a:headEnd/>
            <a:tailEnd/>
          </a:ln>
        </p:spPr>
        <p:txBody>
          <a:bodyPr>
            <a:spAutoFit/>
          </a:bodyPr>
          <a:lstStyle/>
          <a:p>
            <a:pPr marL="342900" indent="-342900">
              <a:lnSpc>
                <a:spcPct val="80000"/>
              </a:lnSpc>
              <a:spcBef>
                <a:spcPct val="50000"/>
              </a:spcBef>
            </a:pPr>
            <a:r>
              <a:rPr lang="de-DE" sz="1400" b="1" dirty="0">
                <a:solidFill>
                  <a:srgbClr val="000000"/>
                </a:solidFill>
                <a:cs typeface="Times New Roman" pitchFamily="18" charset="0"/>
              </a:rPr>
              <a:t> </a:t>
            </a:r>
            <a:r>
              <a:rPr lang="de-DE" sz="1100" b="1" dirty="0">
                <a:solidFill>
                  <a:srgbClr val="000000"/>
                </a:solidFill>
                <a:cs typeface="Times New Roman" pitchFamily="18" charset="0"/>
              </a:rPr>
              <a:t/>
            </a:r>
            <a:br>
              <a:rPr lang="de-DE" sz="1100" b="1" dirty="0">
                <a:solidFill>
                  <a:srgbClr val="000000"/>
                </a:solidFill>
                <a:cs typeface="Times New Roman" pitchFamily="18" charset="0"/>
              </a:rPr>
            </a:br>
            <a:endParaRPr lang="de-DE" sz="1100" b="1" i="1" dirty="0">
              <a:solidFill>
                <a:srgbClr val="000000"/>
              </a:solidFill>
              <a:cs typeface="Times New Roman" pitchFamily="18" charset="0"/>
            </a:endParaRPr>
          </a:p>
          <a:p>
            <a:pPr marL="342900" indent="-342900">
              <a:lnSpc>
                <a:spcPts val="700"/>
              </a:lnSpc>
              <a:spcBef>
                <a:spcPct val="50000"/>
              </a:spcBef>
            </a:pPr>
            <a:r>
              <a:rPr lang="de-DE" sz="1000" b="1" dirty="0">
                <a:solidFill>
                  <a:srgbClr val="000000"/>
                </a:solidFill>
                <a:cs typeface="Times New Roman" pitchFamily="18" charset="0"/>
              </a:rPr>
              <a:t>18</a:t>
            </a:r>
            <a:br>
              <a:rPr lang="de-DE" sz="1000" b="1" dirty="0">
                <a:solidFill>
                  <a:srgbClr val="000000"/>
                </a:solidFill>
                <a:cs typeface="Times New Roman" pitchFamily="18" charset="0"/>
              </a:rPr>
            </a:br>
            <a:endParaRPr lang="de-DE" sz="1000" b="1" dirty="0">
              <a:solidFill>
                <a:srgbClr val="000000"/>
              </a:solidFill>
              <a:cs typeface="Times New Roman" pitchFamily="18" charset="0"/>
            </a:endParaRPr>
          </a:p>
          <a:p>
            <a:pPr marL="342900" indent="-342900">
              <a:lnSpc>
                <a:spcPts val="700"/>
              </a:lnSpc>
              <a:spcBef>
                <a:spcPct val="50000"/>
              </a:spcBef>
            </a:pPr>
            <a:r>
              <a:rPr lang="de-DE" sz="1000" b="1" dirty="0">
                <a:solidFill>
                  <a:srgbClr val="000000"/>
                </a:solidFill>
                <a:cs typeface="Times New Roman" pitchFamily="18" charset="0"/>
              </a:rPr>
              <a:t>19 </a:t>
            </a:r>
          </a:p>
          <a:p>
            <a:pPr marL="342900" indent="-342900">
              <a:lnSpc>
                <a:spcPts val="700"/>
              </a:lnSpc>
              <a:spcBef>
                <a:spcPct val="50000"/>
              </a:spcBef>
            </a:pPr>
            <a:r>
              <a:rPr lang="de-DE" sz="1000" b="1" dirty="0">
                <a:solidFill>
                  <a:srgbClr val="000000"/>
                </a:solidFill>
                <a:cs typeface="Times New Roman" pitchFamily="18" charset="0"/>
              </a:rPr>
              <a:t>20 </a:t>
            </a:r>
          </a:p>
          <a:p>
            <a:pPr marL="342900" indent="-342900">
              <a:lnSpc>
                <a:spcPts val="700"/>
              </a:lnSpc>
              <a:spcBef>
                <a:spcPct val="50000"/>
              </a:spcBef>
            </a:pPr>
            <a:r>
              <a:rPr lang="de-DE" sz="1000" b="1" dirty="0" smtClean="0">
                <a:solidFill>
                  <a:srgbClr val="000000"/>
                </a:solidFill>
                <a:cs typeface="Times New Roman" pitchFamily="18" charset="0"/>
              </a:rPr>
              <a:t>26  </a:t>
            </a:r>
            <a:endParaRPr lang="de-DE" sz="1000" b="1" dirty="0">
              <a:solidFill>
                <a:srgbClr val="000000"/>
              </a:solidFill>
              <a:cs typeface="Times New Roman" pitchFamily="18" charset="0"/>
            </a:endParaRPr>
          </a:p>
          <a:p>
            <a:pPr marL="342900" indent="-342900">
              <a:lnSpc>
                <a:spcPts val="700"/>
              </a:lnSpc>
              <a:spcBef>
                <a:spcPct val="50000"/>
              </a:spcBef>
            </a:pPr>
            <a:r>
              <a:rPr lang="de-DE" sz="1000" b="1" dirty="0">
                <a:solidFill>
                  <a:schemeClr val="bg1"/>
                </a:solidFill>
                <a:cs typeface="Times New Roman" pitchFamily="18" charset="0"/>
              </a:rPr>
              <a:t>29</a:t>
            </a:r>
          </a:p>
          <a:p>
            <a:pPr marL="342900" indent="-342900">
              <a:lnSpc>
                <a:spcPct val="80000"/>
              </a:lnSpc>
              <a:spcBef>
                <a:spcPct val="50000"/>
              </a:spcBef>
            </a:pPr>
            <a:endParaRPr lang="de-DE" sz="10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Line 5"/>
          <p:cNvSpPr>
            <a:spLocks noChangeShapeType="1"/>
          </p:cNvSpPr>
          <p:nvPr/>
        </p:nvSpPr>
        <p:spPr bwMode="auto">
          <a:xfrm>
            <a:off x="476250" y="285750"/>
            <a:ext cx="6192838" cy="0"/>
          </a:xfrm>
          <a:prstGeom prst="line">
            <a:avLst/>
          </a:prstGeom>
          <a:noFill/>
          <a:ln w="1270">
            <a:solidFill>
              <a:schemeClr val="bg1">
                <a:lumMod val="75000"/>
              </a:schemeClr>
            </a:solidFill>
            <a:round/>
            <a:headEnd/>
            <a:tailEnd/>
          </a:ln>
        </p:spPr>
        <p:txBody>
          <a:bodyPr/>
          <a:lstStyle/>
          <a:p>
            <a:pPr>
              <a:defRPr/>
            </a:pPr>
            <a:endParaRPr lang="de-DE"/>
          </a:p>
        </p:txBody>
      </p:sp>
      <p:sp>
        <p:nvSpPr>
          <p:cNvPr id="22532" name="Rectangle 12"/>
          <p:cNvSpPr>
            <a:spLocks noChangeArrowheads="1"/>
          </p:cNvSpPr>
          <p:nvPr/>
        </p:nvSpPr>
        <p:spPr bwMode="auto">
          <a:xfrm>
            <a:off x="404813" y="8899525"/>
            <a:ext cx="6337300" cy="246063"/>
          </a:xfrm>
          <a:prstGeom prst="rect">
            <a:avLst/>
          </a:prstGeom>
          <a:noFill/>
          <a:ln w="9525">
            <a:noFill/>
            <a:miter lim="800000"/>
            <a:headEnd/>
            <a:tailEnd/>
          </a:ln>
        </p:spPr>
        <p:txBody>
          <a:bodyPr>
            <a:spAutoFit/>
          </a:bodyPr>
          <a:lstStyle/>
          <a:p>
            <a:pPr>
              <a:spcBef>
                <a:spcPct val="50000"/>
              </a:spcBef>
            </a:pPr>
            <a:r>
              <a:rPr lang="de-DE" sz="1000">
                <a:solidFill>
                  <a:srgbClr val="000000"/>
                </a:solidFill>
              </a:rPr>
              <a:t>						        </a:t>
            </a:r>
            <a:r>
              <a:rPr lang="de-DE" sz="800">
                <a:solidFill>
                  <a:srgbClr val="000000"/>
                </a:solidFill>
              </a:rPr>
              <a:t>Seite 20</a:t>
            </a:r>
          </a:p>
        </p:txBody>
      </p:sp>
      <p:sp>
        <p:nvSpPr>
          <p:cNvPr id="7" name="Line 5"/>
          <p:cNvSpPr>
            <a:spLocks noChangeShapeType="1"/>
          </p:cNvSpPr>
          <p:nvPr/>
        </p:nvSpPr>
        <p:spPr bwMode="auto">
          <a:xfrm>
            <a:off x="476250" y="8942388"/>
            <a:ext cx="6192838" cy="0"/>
          </a:xfrm>
          <a:prstGeom prst="line">
            <a:avLst/>
          </a:prstGeom>
          <a:noFill/>
          <a:ln w="1270">
            <a:solidFill>
              <a:schemeClr val="bg1">
                <a:lumMod val="75000"/>
              </a:schemeClr>
            </a:solidFill>
            <a:round/>
            <a:headEnd/>
            <a:tailEnd/>
          </a:ln>
        </p:spPr>
        <p:txBody>
          <a:bodyPr/>
          <a:lstStyle/>
          <a:p>
            <a:pPr>
              <a:defRPr/>
            </a:pPr>
            <a:endParaRPr lang="de-DE">
              <a:ln w="3175">
                <a:solidFill>
                  <a:schemeClr val="tx1"/>
                </a:solidFill>
              </a:ln>
            </a:endParaRPr>
          </a:p>
        </p:txBody>
      </p:sp>
      <p:sp>
        <p:nvSpPr>
          <p:cNvPr id="22534" name="Rectangle 7"/>
          <p:cNvSpPr>
            <a:spLocks noChangeArrowheads="1"/>
          </p:cNvSpPr>
          <p:nvPr/>
        </p:nvSpPr>
        <p:spPr bwMode="auto">
          <a:xfrm>
            <a:off x="428625" y="930275"/>
            <a:ext cx="6286500" cy="628650"/>
          </a:xfrm>
          <a:prstGeom prst="rect">
            <a:avLst/>
          </a:prstGeom>
          <a:noFill/>
          <a:ln w="9525">
            <a:noFill/>
            <a:miter lim="800000"/>
            <a:headEnd/>
            <a:tailEnd/>
          </a:ln>
        </p:spPr>
        <p:txBody>
          <a:bodyPr>
            <a:spAutoFit/>
          </a:bodyPr>
          <a:lstStyle/>
          <a:p>
            <a:pPr marL="342900" indent="-342900">
              <a:lnSpc>
                <a:spcPct val="80000"/>
              </a:lnSpc>
              <a:spcBef>
                <a:spcPct val="50000"/>
              </a:spcBef>
            </a:pPr>
            <a:r>
              <a:rPr lang="de-DE" sz="1100" b="1">
                <a:solidFill>
                  <a:srgbClr val="000000"/>
                </a:solidFill>
                <a:cs typeface="Times New Roman" pitchFamily="18" charset="0"/>
              </a:rPr>
              <a:t>Anlage III	 Anhang</a:t>
            </a:r>
          </a:p>
          <a:p>
            <a:pPr marL="342900" indent="-342900">
              <a:lnSpc>
                <a:spcPct val="80000"/>
              </a:lnSpc>
              <a:spcBef>
                <a:spcPct val="50000"/>
              </a:spcBef>
            </a:pPr>
            <a:endParaRPr lang="de-DE" sz="1000">
              <a:solidFill>
                <a:srgbClr val="FF0000"/>
              </a:solidFill>
              <a:cs typeface="Times New Roman" pitchFamily="18" charset="0"/>
            </a:endParaRPr>
          </a:p>
          <a:p>
            <a:pPr marL="342900" indent="-342900">
              <a:lnSpc>
                <a:spcPct val="80000"/>
              </a:lnSpc>
              <a:spcBef>
                <a:spcPct val="50000"/>
              </a:spcBef>
              <a:buFontTx/>
              <a:buAutoNum type="romanUcPeriod"/>
            </a:pPr>
            <a:endParaRPr lang="de-DE" sz="1000">
              <a:solidFill>
                <a:srgbClr val="000000"/>
              </a:solidFill>
            </a:endParaRPr>
          </a:p>
        </p:txBody>
      </p:sp>
      <p:sp>
        <p:nvSpPr>
          <p:cNvPr id="8" name="Rectangle 12"/>
          <p:cNvSpPr>
            <a:spLocks noChangeArrowheads="1"/>
          </p:cNvSpPr>
          <p:nvPr/>
        </p:nvSpPr>
        <p:spPr bwMode="auto">
          <a:xfrm>
            <a:off x="520700" y="71438"/>
            <a:ext cx="6337300" cy="230832"/>
          </a:xfrm>
          <a:prstGeom prst="rect">
            <a:avLst/>
          </a:prstGeom>
          <a:noFill/>
          <a:ln w="9525">
            <a:noFill/>
            <a:miter lim="800000"/>
            <a:headEnd/>
            <a:tailEnd/>
          </a:ln>
        </p:spPr>
        <p:txBody>
          <a:bodyPr>
            <a:spAutoFit/>
          </a:bodyPr>
          <a:lstStyle/>
          <a:p>
            <a:pPr>
              <a:spcBef>
                <a:spcPct val="50000"/>
              </a:spcBef>
            </a:pPr>
            <a:r>
              <a:rPr lang="de-DE" sz="900" dirty="0">
                <a:solidFill>
                  <a:srgbClr val="000000"/>
                </a:solidFill>
                <a:cs typeface="Times New Roman" pitchFamily="18" charset="0"/>
              </a:rPr>
              <a:t>Anlagen	</a:t>
            </a:r>
            <a:r>
              <a:rPr lang="de-DE" sz="900" dirty="0">
                <a:solidFill>
                  <a:srgbClr val="000000"/>
                </a:solidFill>
              </a:rPr>
              <a:t>			                 	              </a:t>
            </a:r>
            <a:r>
              <a:rPr lang="de-DE" sz="900" dirty="0" smtClean="0">
                <a:solidFill>
                  <a:srgbClr val="FF0000"/>
                </a:solidFill>
              </a:rPr>
              <a:t>Mustermann GmbH</a:t>
            </a:r>
            <a:endParaRPr lang="de-DE" sz="900" dirty="0">
              <a:solidFill>
                <a:srgbClr val="FF0000"/>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Line 5"/>
          <p:cNvSpPr>
            <a:spLocks noChangeShapeType="1"/>
          </p:cNvSpPr>
          <p:nvPr/>
        </p:nvSpPr>
        <p:spPr bwMode="auto">
          <a:xfrm>
            <a:off x="476250" y="285750"/>
            <a:ext cx="6192838" cy="0"/>
          </a:xfrm>
          <a:prstGeom prst="line">
            <a:avLst/>
          </a:prstGeom>
          <a:noFill/>
          <a:ln w="1270">
            <a:solidFill>
              <a:schemeClr val="bg1">
                <a:lumMod val="75000"/>
              </a:schemeClr>
            </a:solidFill>
            <a:round/>
            <a:headEnd/>
            <a:tailEnd/>
          </a:ln>
        </p:spPr>
        <p:txBody>
          <a:bodyPr/>
          <a:lstStyle/>
          <a:p>
            <a:pPr>
              <a:defRPr/>
            </a:pPr>
            <a:endParaRPr lang="de-DE"/>
          </a:p>
        </p:txBody>
      </p:sp>
      <p:sp>
        <p:nvSpPr>
          <p:cNvPr id="23556" name="Rectangle 12"/>
          <p:cNvSpPr>
            <a:spLocks noChangeArrowheads="1"/>
          </p:cNvSpPr>
          <p:nvPr/>
        </p:nvSpPr>
        <p:spPr bwMode="auto">
          <a:xfrm>
            <a:off x="404813" y="8899525"/>
            <a:ext cx="6337300" cy="246063"/>
          </a:xfrm>
          <a:prstGeom prst="rect">
            <a:avLst/>
          </a:prstGeom>
          <a:noFill/>
          <a:ln w="9525">
            <a:noFill/>
            <a:miter lim="800000"/>
            <a:headEnd/>
            <a:tailEnd/>
          </a:ln>
        </p:spPr>
        <p:txBody>
          <a:bodyPr>
            <a:spAutoFit/>
          </a:bodyPr>
          <a:lstStyle/>
          <a:p>
            <a:pPr>
              <a:spcBef>
                <a:spcPct val="50000"/>
              </a:spcBef>
            </a:pPr>
            <a:r>
              <a:rPr lang="de-DE" sz="1000">
                <a:solidFill>
                  <a:srgbClr val="000000"/>
                </a:solidFill>
              </a:rPr>
              <a:t>						        </a:t>
            </a:r>
            <a:r>
              <a:rPr lang="de-DE" sz="800">
                <a:solidFill>
                  <a:srgbClr val="000000"/>
                </a:solidFill>
              </a:rPr>
              <a:t>Seite 21</a:t>
            </a:r>
          </a:p>
        </p:txBody>
      </p:sp>
      <p:sp>
        <p:nvSpPr>
          <p:cNvPr id="7" name="Line 5"/>
          <p:cNvSpPr>
            <a:spLocks noChangeShapeType="1"/>
          </p:cNvSpPr>
          <p:nvPr/>
        </p:nvSpPr>
        <p:spPr bwMode="auto">
          <a:xfrm>
            <a:off x="476250" y="8942388"/>
            <a:ext cx="6192838" cy="0"/>
          </a:xfrm>
          <a:prstGeom prst="line">
            <a:avLst/>
          </a:prstGeom>
          <a:noFill/>
          <a:ln w="1270">
            <a:solidFill>
              <a:schemeClr val="bg1">
                <a:lumMod val="75000"/>
              </a:schemeClr>
            </a:solidFill>
            <a:round/>
            <a:headEnd/>
            <a:tailEnd/>
          </a:ln>
        </p:spPr>
        <p:txBody>
          <a:bodyPr/>
          <a:lstStyle/>
          <a:p>
            <a:pPr>
              <a:defRPr/>
            </a:pPr>
            <a:endParaRPr lang="de-DE">
              <a:ln w="3175">
                <a:solidFill>
                  <a:schemeClr val="tx1"/>
                </a:solidFill>
              </a:ln>
            </a:endParaRPr>
          </a:p>
        </p:txBody>
      </p:sp>
      <p:sp>
        <p:nvSpPr>
          <p:cNvPr id="8" name="Rectangle 7"/>
          <p:cNvSpPr>
            <a:spLocks noChangeArrowheads="1"/>
          </p:cNvSpPr>
          <p:nvPr/>
        </p:nvSpPr>
        <p:spPr bwMode="auto">
          <a:xfrm>
            <a:off x="571500" y="1431925"/>
            <a:ext cx="5643563" cy="3825875"/>
          </a:xfrm>
          <a:prstGeom prst="rect">
            <a:avLst/>
          </a:prstGeom>
          <a:noFill/>
          <a:ln w="9525">
            <a:noFill/>
            <a:miter lim="800000"/>
            <a:headEnd/>
            <a:tailEnd/>
          </a:ln>
        </p:spPr>
        <p:txBody>
          <a:bodyPr>
            <a:spAutoFit/>
          </a:bodyPr>
          <a:lstStyle/>
          <a:p>
            <a:pPr marL="342900" indent="-342900">
              <a:lnSpc>
                <a:spcPct val="80000"/>
              </a:lnSpc>
              <a:spcBef>
                <a:spcPct val="50000"/>
              </a:spcBef>
              <a:defRPr/>
            </a:pPr>
            <a:r>
              <a:rPr lang="de-DE" sz="1400" b="1" dirty="0">
                <a:solidFill>
                  <a:srgbClr val="000000"/>
                </a:solidFill>
                <a:cs typeface="Times New Roman" pitchFamily="18" charset="0"/>
              </a:rPr>
              <a:t>Inhaltsverzeichnis</a:t>
            </a:r>
          </a:p>
          <a:p>
            <a:pPr marL="342900" indent="-342900">
              <a:lnSpc>
                <a:spcPct val="80000"/>
              </a:lnSpc>
              <a:spcBef>
                <a:spcPct val="50000"/>
              </a:spcBef>
              <a:defRPr/>
            </a:pPr>
            <a:endParaRPr lang="de-DE" sz="1400" b="1" dirty="0">
              <a:solidFill>
                <a:srgbClr val="000000"/>
              </a:solidFill>
              <a:cs typeface="Times New Roman" pitchFamily="18" charset="0"/>
            </a:endParaRPr>
          </a:p>
          <a:p>
            <a:pPr marL="342900" indent="-342900">
              <a:lnSpc>
                <a:spcPct val="80000"/>
              </a:lnSpc>
              <a:spcBef>
                <a:spcPct val="50000"/>
              </a:spcBef>
              <a:defRPr/>
            </a:pPr>
            <a:endParaRPr lang="de-DE" sz="1400" b="1" dirty="0">
              <a:solidFill>
                <a:srgbClr val="000000"/>
              </a:solidFill>
              <a:cs typeface="Times New Roman" pitchFamily="18" charset="0"/>
            </a:endParaRPr>
          </a:p>
          <a:p>
            <a:pPr marL="342900" indent="-342900">
              <a:lnSpc>
                <a:spcPct val="80000"/>
              </a:lnSpc>
              <a:spcBef>
                <a:spcPct val="50000"/>
              </a:spcBef>
              <a:defRPr/>
            </a:pPr>
            <a:r>
              <a:rPr lang="de-DE" sz="1000" b="1" dirty="0">
                <a:solidFill>
                  <a:srgbClr val="000000"/>
                </a:solidFill>
                <a:cs typeface="Times New Roman" pitchFamily="18" charset="0"/>
              </a:rPr>
              <a:t>A.	Allgemeine Angaben</a:t>
            </a:r>
          </a:p>
          <a:p>
            <a:pPr marL="342900" indent="-342900">
              <a:lnSpc>
                <a:spcPct val="80000"/>
              </a:lnSpc>
              <a:spcBef>
                <a:spcPct val="50000"/>
              </a:spcBef>
              <a:defRPr/>
            </a:pPr>
            <a:endParaRPr lang="de-DE" sz="1000" dirty="0">
              <a:solidFill>
                <a:srgbClr val="000000"/>
              </a:solidFill>
              <a:cs typeface="Times New Roman" pitchFamily="18" charset="0"/>
            </a:endParaRPr>
          </a:p>
          <a:p>
            <a:pPr marL="627063" indent="12700">
              <a:lnSpc>
                <a:spcPct val="80000"/>
              </a:lnSpc>
              <a:spcBef>
                <a:spcPct val="50000"/>
              </a:spcBef>
              <a:buFontTx/>
              <a:buAutoNum type="romanUcPeriod"/>
              <a:defRPr/>
            </a:pPr>
            <a:r>
              <a:rPr lang="de-DE" sz="1000" dirty="0">
                <a:solidFill>
                  <a:srgbClr val="000000"/>
                </a:solidFill>
                <a:cs typeface="Times New Roman" pitchFamily="18" charset="0"/>
              </a:rPr>
              <a:t> Gliederungsgrundsätze / Darstellungsstetigkeit</a:t>
            </a:r>
          </a:p>
          <a:p>
            <a:pPr marL="627063" indent="12700">
              <a:lnSpc>
                <a:spcPct val="80000"/>
              </a:lnSpc>
              <a:spcBef>
                <a:spcPct val="50000"/>
              </a:spcBef>
              <a:buFontTx/>
              <a:buAutoNum type="romanUcPeriod"/>
              <a:defRPr/>
            </a:pPr>
            <a:r>
              <a:rPr lang="de-DE" sz="1000" dirty="0">
                <a:solidFill>
                  <a:srgbClr val="000000"/>
                </a:solidFill>
                <a:cs typeface="Times New Roman" pitchFamily="18" charset="0"/>
              </a:rPr>
              <a:t> Bilanzierungsmethoden</a:t>
            </a:r>
          </a:p>
          <a:p>
            <a:pPr marL="627063" indent="12700">
              <a:lnSpc>
                <a:spcPct val="80000"/>
              </a:lnSpc>
              <a:spcBef>
                <a:spcPct val="50000"/>
              </a:spcBef>
              <a:buFontTx/>
              <a:buAutoNum type="romanUcPeriod"/>
              <a:defRPr/>
            </a:pPr>
            <a:r>
              <a:rPr lang="de-DE" sz="1000" dirty="0">
                <a:solidFill>
                  <a:srgbClr val="000000"/>
                </a:solidFill>
                <a:cs typeface="Times New Roman" pitchFamily="18" charset="0"/>
              </a:rPr>
              <a:t> Bewertungsmethoden</a:t>
            </a:r>
          </a:p>
          <a:p>
            <a:pPr marL="1084263" lvl="1" indent="12700">
              <a:lnSpc>
                <a:spcPct val="80000"/>
              </a:lnSpc>
              <a:spcBef>
                <a:spcPct val="50000"/>
              </a:spcBef>
              <a:buFont typeface="+mj-lt"/>
              <a:buAutoNum type="arabicPeriod"/>
              <a:defRPr/>
            </a:pPr>
            <a:r>
              <a:rPr lang="de-DE" sz="1000" dirty="0">
                <a:solidFill>
                  <a:srgbClr val="000000"/>
                </a:solidFill>
                <a:cs typeface="Times New Roman" pitchFamily="18" charset="0"/>
              </a:rPr>
              <a:t>  Immaterielle Vermögensgegenstände</a:t>
            </a:r>
          </a:p>
          <a:p>
            <a:pPr marL="1084263" lvl="1" indent="12700">
              <a:lnSpc>
                <a:spcPct val="80000"/>
              </a:lnSpc>
              <a:spcBef>
                <a:spcPct val="50000"/>
              </a:spcBef>
              <a:buFont typeface="+mj-lt"/>
              <a:buAutoNum type="arabicPeriod"/>
              <a:defRPr/>
            </a:pPr>
            <a:r>
              <a:rPr lang="de-DE" sz="1000" dirty="0">
                <a:solidFill>
                  <a:srgbClr val="000000"/>
                </a:solidFill>
                <a:cs typeface="Times New Roman" pitchFamily="18" charset="0"/>
              </a:rPr>
              <a:t>  Sachanlagen</a:t>
            </a:r>
          </a:p>
          <a:p>
            <a:pPr marL="1084263" lvl="1" indent="12700">
              <a:lnSpc>
                <a:spcPct val="80000"/>
              </a:lnSpc>
              <a:spcBef>
                <a:spcPct val="50000"/>
              </a:spcBef>
              <a:buFont typeface="+mj-lt"/>
              <a:buAutoNum type="arabicPeriod"/>
              <a:defRPr/>
            </a:pPr>
            <a:r>
              <a:rPr lang="de-DE" sz="1000" dirty="0">
                <a:solidFill>
                  <a:srgbClr val="000000"/>
                </a:solidFill>
                <a:cs typeface="Times New Roman" pitchFamily="18" charset="0"/>
              </a:rPr>
              <a:t>  Ford. aus Lieferungen u. Leistungen u. sonst. Vermögensgegenstände</a:t>
            </a:r>
          </a:p>
          <a:p>
            <a:pPr marL="1084263" lvl="1" indent="12700">
              <a:lnSpc>
                <a:spcPct val="80000"/>
              </a:lnSpc>
              <a:spcBef>
                <a:spcPct val="50000"/>
              </a:spcBef>
              <a:buFont typeface="+mj-lt"/>
              <a:buAutoNum type="arabicPeriod"/>
              <a:defRPr/>
            </a:pPr>
            <a:r>
              <a:rPr lang="de-DE" sz="1000" dirty="0">
                <a:solidFill>
                  <a:srgbClr val="000000"/>
                </a:solidFill>
                <a:cs typeface="Times New Roman" pitchFamily="18" charset="0"/>
              </a:rPr>
              <a:t>  Verbindlichkeiten</a:t>
            </a:r>
          </a:p>
          <a:p>
            <a:pPr marL="1084263" lvl="1" indent="12700">
              <a:lnSpc>
                <a:spcPct val="80000"/>
              </a:lnSpc>
              <a:spcBef>
                <a:spcPct val="50000"/>
              </a:spcBef>
              <a:buFont typeface="+mj-lt"/>
              <a:buAutoNum type="arabicPeriod"/>
              <a:defRPr/>
            </a:pPr>
            <a:r>
              <a:rPr lang="de-DE" sz="1000" dirty="0">
                <a:solidFill>
                  <a:srgbClr val="000000"/>
                </a:solidFill>
                <a:cs typeface="Times New Roman" pitchFamily="18" charset="0"/>
              </a:rPr>
              <a:t>  Rückstellungen</a:t>
            </a:r>
          </a:p>
          <a:p>
            <a:pPr marL="342900" indent="-342900">
              <a:lnSpc>
                <a:spcPct val="80000"/>
              </a:lnSpc>
              <a:spcBef>
                <a:spcPct val="50000"/>
              </a:spcBef>
              <a:defRPr/>
            </a:pPr>
            <a:r>
              <a:rPr lang="de-DE" sz="1000" b="1" dirty="0">
                <a:solidFill>
                  <a:srgbClr val="000000"/>
                </a:solidFill>
                <a:cs typeface="Times New Roman" pitchFamily="18" charset="0"/>
              </a:rPr>
              <a:t>B.	Erläuterungen zu einzelnen Posten der Bilanz</a:t>
            </a:r>
          </a:p>
          <a:p>
            <a:pPr marL="342900" indent="-342900">
              <a:lnSpc>
                <a:spcPct val="80000"/>
              </a:lnSpc>
              <a:spcBef>
                <a:spcPct val="50000"/>
              </a:spcBef>
              <a:defRPr/>
            </a:pPr>
            <a:r>
              <a:rPr lang="de-DE" sz="1000" b="1" dirty="0">
                <a:solidFill>
                  <a:srgbClr val="000000"/>
                </a:solidFill>
                <a:cs typeface="Times New Roman" pitchFamily="18" charset="0"/>
              </a:rPr>
              <a:t>C.	Erläuterungen zu den einzelnen Posten der Gewinn- und Verlustrechnung</a:t>
            </a:r>
          </a:p>
          <a:p>
            <a:pPr marL="342900" indent="-342900">
              <a:lnSpc>
                <a:spcPct val="80000"/>
              </a:lnSpc>
              <a:spcBef>
                <a:spcPct val="50000"/>
              </a:spcBef>
              <a:defRPr/>
            </a:pPr>
            <a:r>
              <a:rPr lang="de-DE" sz="1000" b="1" dirty="0">
                <a:solidFill>
                  <a:srgbClr val="000000"/>
                </a:solidFill>
                <a:cs typeface="Times New Roman" pitchFamily="18" charset="0"/>
              </a:rPr>
              <a:t>D.	Ergänzende Angaben</a:t>
            </a:r>
          </a:p>
          <a:p>
            <a:pPr marL="342900" indent="-342900">
              <a:lnSpc>
                <a:spcPct val="80000"/>
              </a:lnSpc>
              <a:spcBef>
                <a:spcPct val="50000"/>
              </a:spcBef>
              <a:defRPr/>
            </a:pPr>
            <a:r>
              <a:rPr lang="de-DE" sz="1000" b="1" dirty="0">
                <a:solidFill>
                  <a:srgbClr val="000000"/>
                </a:solidFill>
                <a:cs typeface="Times New Roman" pitchFamily="18" charset="0"/>
              </a:rPr>
              <a:t>E.	Ergebnisverwendung</a:t>
            </a:r>
          </a:p>
          <a:p>
            <a:pPr marL="342900" indent="-342900">
              <a:lnSpc>
                <a:spcPct val="80000"/>
              </a:lnSpc>
              <a:spcBef>
                <a:spcPct val="50000"/>
              </a:spcBef>
              <a:defRPr/>
            </a:pPr>
            <a:r>
              <a:rPr lang="de-DE" sz="1000" b="1" dirty="0">
                <a:solidFill>
                  <a:srgbClr val="000000"/>
                </a:solidFill>
                <a:cs typeface="Times New Roman" pitchFamily="18" charset="0"/>
              </a:rPr>
              <a:t>F.	Haftungsverhältnisse</a:t>
            </a:r>
          </a:p>
        </p:txBody>
      </p:sp>
      <p:sp>
        <p:nvSpPr>
          <p:cNvPr id="9" name="Rectangle 7"/>
          <p:cNvSpPr>
            <a:spLocks noChangeArrowheads="1"/>
          </p:cNvSpPr>
          <p:nvPr/>
        </p:nvSpPr>
        <p:spPr bwMode="auto">
          <a:xfrm>
            <a:off x="6143625" y="1585913"/>
            <a:ext cx="500063" cy="3665537"/>
          </a:xfrm>
          <a:prstGeom prst="rect">
            <a:avLst/>
          </a:prstGeom>
          <a:noFill/>
          <a:ln w="9525">
            <a:noFill/>
            <a:miter lim="800000"/>
            <a:headEnd/>
            <a:tailEnd/>
          </a:ln>
        </p:spPr>
        <p:txBody>
          <a:bodyPr>
            <a:spAutoFit/>
          </a:bodyPr>
          <a:lstStyle/>
          <a:p>
            <a:pPr marL="342900" indent="-342900">
              <a:lnSpc>
                <a:spcPct val="80000"/>
              </a:lnSpc>
              <a:spcBef>
                <a:spcPct val="50000"/>
              </a:spcBef>
              <a:defRPr/>
            </a:pPr>
            <a:r>
              <a:rPr lang="de-DE" sz="1400" b="1" dirty="0">
                <a:solidFill>
                  <a:srgbClr val="000000"/>
                </a:solidFill>
                <a:cs typeface="Times New Roman" pitchFamily="18" charset="0"/>
              </a:rPr>
              <a:t>  </a:t>
            </a:r>
          </a:p>
          <a:p>
            <a:pPr>
              <a:lnSpc>
                <a:spcPct val="80000"/>
              </a:lnSpc>
              <a:spcBef>
                <a:spcPct val="50000"/>
              </a:spcBef>
              <a:defRPr/>
            </a:pPr>
            <a:endParaRPr lang="de-DE" sz="1000" dirty="0">
              <a:solidFill>
                <a:srgbClr val="000000"/>
              </a:solidFill>
              <a:cs typeface="Times New Roman" pitchFamily="18" charset="0"/>
            </a:endParaRPr>
          </a:p>
          <a:p>
            <a:pPr>
              <a:lnSpc>
                <a:spcPct val="80000"/>
              </a:lnSpc>
              <a:spcBef>
                <a:spcPct val="50000"/>
              </a:spcBef>
              <a:defRPr/>
            </a:pPr>
            <a:endParaRPr lang="de-DE" sz="1000" dirty="0">
              <a:solidFill>
                <a:srgbClr val="000000"/>
              </a:solidFill>
              <a:cs typeface="Times New Roman" pitchFamily="18" charset="0"/>
            </a:endParaRPr>
          </a:p>
          <a:p>
            <a:pPr>
              <a:lnSpc>
                <a:spcPct val="80000"/>
              </a:lnSpc>
              <a:spcBef>
                <a:spcPct val="50000"/>
              </a:spcBef>
              <a:defRPr/>
            </a:pPr>
            <a:r>
              <a:rPr lang="de-DE" sz="1000" dirty="0">
                <a:solidFill>
                  <a:srgbClr val="000000"/>
                </a:solidFill>
                <a:cs typeface="Times New Roman" pitchFamily="18" charset="0"/>
              </a:rPr>
              <a:t>22 </a:t>
            </a:r>
          </a:p>
          <a:p>
            <a:pPr>
              <a:lnSpc>
                <a:spcPct val="80000"/>
              </a:lnSpc>
              <a:spcBef>
                <a:spcPct val="50000"/>
              </a:spcBef>
              <a:defRPr/>
            </a:pPr>
            <a:endParaRPr lang="de-DE" sz="1000" dirty="0">
              <a:solidFill>
                <a:srgbClr val="000000"/>
              </a:solidFill>
              <a:cs typeface="Times New Roman" pitchFamily="18" charset="0"/>
            </a:endParaRPr>
          </a:p>
          <a:p>
            <a:pPr>
              <a:lnSpc>
                <a:spcPct val="80000"/>
              </a:lnSpc>
              <a:spcBef>
                <a:spcPct val="50000"/>
              </a:spcBef>
              <a:defRPr/>
            </a:pPr>
            <a:r>
              <a:rPr lang="de-DE" sz="1000" dirty="0">
                <a:solidFill>
                  <a:srgbClr val="000000"/>
                </a:solidFill>
                <a:cs typeface="Times New Roman" pitchFamily="18" charset="0"/>
              </a:rPr>
              <a:t>22 </a:t>
            </a:r>
          </a:p>
          <a:p>
            <a:pPr>
              <a:lnSpc>
                <a:spcPct val="80000"/>
              </a:lnSpc>
              <a:spcBef>
                <a:spcPct val="50000"/>
              </a:spcBef>
              <a:defRPr/>
            </a:pPr>
            <a:r>
              <a:rPr lang="de-DE" sz="1000" dirty="0">
                <a:solidFill>
                  <a:srgbClr val="000000"/>
                </a:solidFill>
                <a:cs typeface="Times New Roman" pitchFamily="18" charset="0"/>
              </a:rPr>
              <a:t>22 </a:t>
            </a:r>
          </a:p>
          <a:p>
            <a:pPr>
              <a:lnSpc>
                <a:spcPct val="80000"/>
              </a:lnSpc>
              <a:spcBef>
                <a:spcPct val="50000"/>
              </a:spcBef>
              <a:defRPr/>
            </a:pPr>
            <a:r>
              <a:rPr lang="de-DE" sz="1000" dirty="0">
                <a:solidFill>
                  <a:srgbClr val="000000"/>
                </a:solidFill>
                <a:cs typeface="Times New Roman" pitchFamily="18" charset="0"/>
              </a:rPr>
              <a:t>22 </a:t>
            </a:r>
          </a:p>
          <a:p>
            <a:pPr marL="0" lvl="1">
              <a:lnSpc>
                <a:spcPct val="80000"/>
              </a:lnSpc>
              <a:spcBef>
                <a:spcPct val="50000"/>
              </a:spcBef>
              <a:defRPr/>
            </a:pPr>
            <a:r>
              <a:rPr lang="de-DE" sz="1000" dirty="0">
                <a:solidFill>
                  <a:srgbClr val="000000"/>
                </a:solidFill>
                <a:cs typeface="Times New Roman" pitchFamily="18" charset="0"/>
              </a:rPr>
              <a:t>23</a:t>
            </a:r>
          </a:p>
          <a:p>
            <a:pPr marL="0" lvl="1">
              <a:lnSpc>
                <a:spcPct val="80000"/>
              </a:lnSpc>
              <a:spcBef>
                <a:spcPct val="50000"/>
              </a:spcBef>
              <a:defRPr/>
            </a:pPr>
            <a:r>
              <a:rPr lang="de-DE" sz="1000" dirty="0">
                <a:solidFill>
                  <a:srgbClr val="000000"/>
                </a:solidFill>
                <a:cs typeface="Times New Roman" pitchFamily="18" charset="0"/>
              </a:rPr>
              <a:t>23</a:t>
            </a:r>
          </a:p>
          <a:p>
            <a:pPr marL="0" lvl="1">
              <a:lnSpc>
                <a:spcPct val="80000"/>
              </a:lnSpc>
              <a:spcBef>
                <a:spcPct val="50000"/>
              </a:spcBef>
              <a:defRPr/>
            </a:pPr>
            <a:r>
              <a:rPr lang="de-DE" sz="1000" dirty="0">
                <a:solidFill>
                  <a:srgbClr val="000000"/>
                </a:solidFill>
                <a:cs typeface="Times New Roman" pitchFamily="18" charset="0"/>
              </a:rPr>
              <a:t>23</a:t>
            </a:r>
          </a:p>
          <a:p>
            <a:pPr marL="0" lvl="1">
              <a:lnSpc>
                <a:spcPct val="80000"/>
              </a:lnSpc>
              <a:spcBef>
                <a:spcPct val="50000"/>
              </a:spcBef>
              <a:defRPr/>
            </a:pPr>
            <a:r>
              <a:rPr lang="de-DE" sz="1000" dirty="0">
                <a:solidFill>
                  <a:srgbClr val="000000"/>
                </a:solidFill>
                <a:cs typeface="Times New Roman" pitchFamily="18" charset="0"/>
              </a:rPr>
              <a:t>23</a:t>
            </a:r>
          </a:p>
          <a:p>
            <a:pPr marL="0" lvl="1">
              <a:lnSpc>
                <a:spcPct val="80000"/>
              </a:lnSpc>
              <a:spcBef>
                <a:spcPct val="50000"/>
              </a:spcBef>
              <a:defRPr/>
            </a:pPr>
            <a:r>
              <a:rPr lang="de-DE" sz="1000" dirty="0">
                <a:solidFill>
                  <a:srgbClr val="000000"/>
                </a:solidFill>
                <a:cs typeface="Times New Roman" pitchFamily="18" charset="0"/>
              </a:rPr>
              <a:t>23</a:t>
            </a:r>
          </a:p>
          <a:p>
            <a:pPr>
              <a:lnSpc>
                <a:spcPct val="80000"/>
              </a:lnSpc>
              <a:spcBef>
                <a:spcPct val="50000"/>
              </a:spcBef>
              <a:defRPr/>
            </a:pPr>
            <a:r>
              <a:rPr lang="de-DE" sz="1000" dirty="0">
                <a:solidFill>
                  <a:srgbClr val="000000"/>
                </a:solidFill>
                <a:cs typeface="Times New Roman" pitchFamily="18" charset="0"/>
              </a:rPr>
              <a:t>24</a:t>
            </a:r>
          </a:p>
          <a:p>
            <a:pPr>
              <a:lnSpc>
                <a:spcPct val="80000"/>
              </a:lnSpc>
              <a:spcBef>
                <a:spcPct val="50000"/>
              </a:spcBef>
              <a:defRPr/>
            </a:pPr>
            <a:r>
              <a:rPr lang="de-DE" sz="1000" dirty="0">
                <a:solidFill>
                  <a:srgbClr val="000000"/>
                </a:solidFill>
                <a:cs typeface="Times New Roman" pitchFamily="18" charset="0"/>
              </a:rPr>
              <a:t>24</a:t>
            </a:r>
          </a:p>
          <a:p>
            <a:pPr>
              <a:lnSpc>
                <a:spcPct val="80000"/>
              </a:lnSpc>
              <a:spcBef>
                <a:spcPct val="50000"/>
              </a:spcBef>
              <a:defRPr/>
            </a:pPr>
            <a:r>
              <a:rPr lang="de-DE" sz="1000" dirty="0">
                <a:solidFill>
                  <a:srgbClr val="000000"/>
                </a:solidFill>
                <a:cs typeface="Times New Roman" pitchFamily="18" charset="0"/>
              </a:rPr>
              <a:t>24</a:t>
            </a:r>
          </a:p>
          <a:p>
            <a:pPr>
              <a:lnSpc>
                <a:spcPct val="80000"/>
              </a:lnSpc>
              <a:spcBef>
                <a:spcPct val="50000"/>
              </a:spcBef>
              <a:defRPr/>
            </a:pPr>
            <a:r>
              <a:rPr lang="de-DE" sz="1000" dirty="0">
                <a:solidFill>
                  <a:srgbClr val="000000"/>
                </a:solidFill>
                <a:cs typeface="Times New Roman" pitchFamily="18" charset="0"/>
              </a:rPr>
              <a:t>25</a:t>
            </a:r>
          </a:p>
          <a:p>
            <a:pPr>
              <a:lnSpc>
                <a:spcPct val="80000"/>
              </a:lnSpc>
              <a:spcBef>
                <a:spcPct val="50000"/>
              </a:spcBef>
              <a:defRPr/>
            </a:pPr>
            <a:r>
              <a:rPr lang="de-DE" sz="1000" dirty="0">
                <a:solidFill>
                  <a:srgbClr val="000000"/>
                </a:solidFill>
                <a:cs typeface="Times New Roman" pitchFamily="18" charset="0"/>
              </a:rPr>
              <a:t>25</a:t>
            </a:r>
          </a:p>
        </p:txBody>
      </p:sp>
      <p:sp>
        <p:nvSpPr>
          <p:cNvPr id="23560" name="Rectangle 7"/>
          <p:cNvSpPr>
            <a:spLocks noChangeArrowheads="1"/>
          </p:cNvSpPr>
          <p:nvPr/>
        </p:nvSpPr>
        <p:spPr bwMode="auto">
          <a:xfrm>
            <a:off x="428625" y="930275"/>
            <a:ext cx="6286500" cy="665163"/>
          </a:xfrm>
          <a:prstGeom prst="rect">
            <a:avLst/>
          </a:prstGeom>
          <a:noFill/>
          <a:ln w="9525">
            <a:noFill/>
            <a:miter lim="800000"/>
            <a:headEnd/>
            <a:tailEnd/>
          </a:ln>
        </p:spPr>
        <p:txBody>
          <a:bodyPr>
            <a:spAutoFit/>
          </a:bodyPr>
          <a:lstStyle/>
          <a:p>
            <a:pPr marL="342900" indent="-342900">
              <a:lnSpc>
                <a:spcPct val="80000"/>
              </a:lnSpc>
              <a:spcBef>
                <a:spcPct val="50000"/>
              </a:spcBef>
            </a:pPr>
            <a:r>
              <a:rPr lang="de-DE" sz="1400" b="1" dirty="0">
                <a:solidFill>
                  <a:srgbClr val="C00000"/>
                </a:solidFill>
                <a:cs typeface="Times New Roman" pitchFamily="18" charset="0"/>
              </a:rPr>
              <a:t>Anhang</a:t>
            </a:r>
          </a:p>
          <a:p>
            <a:pPr marL="342900" indent="-342900">
              <a:lnSpc>
                <a:spcPct val="80000"/>
              </a:lnSpc>
              <a:spcBef>
                <a:spcPct val="50000"/>
              </a:spcBef>
            </a:pPr>
            <a:endParaRPr lang="de-DE" sz="1000" dirty="0">
              <a:solidFill>
                <a:srgbClr val="FF0000"/>
              </a:solidFill>
              <a:cs typeface="Times New Roman" pitchFamily="18" charset="0"/>
            </a:endParaRPr>
          </a:p>
          <a:p>
            <a:pPr marL="342900" indent="-342900">
              <a:lnSpc>
                <a:spcPct val="80000"/>
              </a:lnSpc>
              <a:spcBef>
                <a:spcPct val="50000"/>
              </a:spcBef>
              <a:buFontTx/>
              <a:buAutoNum type="romanUcPeriod"/>
            </a:pPr>
            <a:endParaRPr lang="de-DE" sz="1000" dirty="0">
              <a:solidFill>
                <a:srgbClr val="000000"/>
              </a:solidFill>
            </a:endParaRPr>
          </a:p>
        </p:txBody>
      </p:sp>
      <p:sp>
        <p:nvSpPr>
          <p:cNvPr id="10" name="Rectangle 12"/>
          <p:cNvSpPr>
            <a:spLocks noChangeArrowheads="1"/>
          </p:cNvSpPr>
          <p:nvPr/>
        </p:nvSpPr>
        <p:spPr bwMode="auto">
          <a:xfrm>
            <a:off x="520700" y="71438"/>
            <a:ext cx="6337300" cy="230832"/>
          </a:xfrm>
          <a:prstGeom prst="rect">
            <a:avLst/>
          </a:prstGeom>
          <a:noFill/>
          <a:ln w="9525">
            <a:noFill/>
            <a:miter lim="800000"/>
            <a:headEnd/>
            <a:tailEnd/>
          </a:ln>
        </p:spPr>
        <p:txBody>
          <a:bodyPr>
            <a:spAutoFit/>
          </a:bodyPr>
          <a:lstStyle/>
          <a:p>
            <a:pPr>
              <a:spcBef>
                <a:spcPct val="50000"/>
              </a:spcBef>
            </a:pPr>
            <a:r>
              <a:rPr lang="de-DE" sz="900" dirty="0">
                <a:solidFill>
                  <a:srgbClr val="000000"/>
                </a:solidFill>
                <a:cs typeface="Times New Roman" pitchFamily="18" charset="0"/>
              </a:rPr>
              <a:t>Anlagen	</a:t>
            </a:r>
            <a:r>
              <a:rPr lang="de-DE" sz="900" dirty="0">
                <a:solidFill>
                  <a:srgbClr val="000000"/>
                </a:solidFill>
              </a:rPr>
              <a:t>			                 	              </a:t>
            </a:r>
            <a:r>
              <a:rPr lang="de-DE" sz="900" dirty="0" smtClean="0">
                <a:solidFill>
                  <a:srgbClr val="FF0000"/>
                </a:solidFill>
              </a:rPr>
              <a:t>Mustermann GmbH</a:t>
            </a:r>
            <a:endParaRPr lang="de-DE" sz="900" dirty="0">
              <a:solidFill>
                <a:srgbClr val="FF0000"/>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Line 5"/>
          <p:cNvSpPr>
            <a:spLocks noChangeShapeType="1"/>
          </p:cNvSpPr>
          <p:nvPr/>
        </p:nvSpPr>
        <p:spPr bwMode="auto">
          <a:xfrm>
            <a:off x="476250" y="285750"/>
            <a:ext cx="6192838" cy="0"/>
          </a:xfrm>
          <a:prstGeom prst="line">
            <a:avLst/>
          </a:prstGeom>
          <a:noFill/>
          <a:ln w="1270">
            <a:solidFill>
              <a:schemeClr val="bg1">
                <a:lumMod val="75000"/>
              </a:schemeClr>
            </a:solidFill>
            <a:round/>
            <a:headEnd/>
            <a:tailEnd/>
          </a:ln>
        </p:spPr>
        <p:txBody>
          <a:bodyPr/>
          <a:lstStyle/>
          <a:p>
            <a:pPr>
              <a:defRPr/>
            </a:pPr>
            <a:endParaRPr lang="de-DE"/>
          </a:p>
        </p:txBody>
      </p:sp>
      <p:sp>
        <p:nvSpPr>
          <p:cNvPr id="24579" name="Rectangle 12"/>
          <p:cNvSpPr>
            <a:spLocks noChangeArrowheads="1"/>
          </p:cNvSpPr>
          <p:nvPr/>
        </p:nvSpPr>
        <p:spPr bwMode="auto">
          <a:xfrm>
            <a:off x="404813" y="8899525"/>
            <a:ext cx="6337300" cy="246063"/>
          </a:xfrm>
          <a:prstGeom prst="rect">
            <a:avLst/>
          </a:prstGeom>
          <a:noFill/>
          <a:ln w="9525">
            <a:noFill/>
            <a:miter lim="800000"/>
            <a:headEnd/>
            <a:tailEnd/>
          </a:ln>
        </p:spPr>
        <p:txBody>
          <a:bodyPr>
            <a:spAutoFit/>
          </a:bodyPr>
          <a:lstStyle/>
          <a:p>
            <a:pPr>
              <a:spcBef>
                <a:spcPct val="50000"/>
              </a:spcBef>
            </a:pPr>
            <a:r>
              <a:rPr lang="de-DE" sz="1000">
                <a:solidFill>
                  <a:srgbClr val="000000"/>
                </a:solidFill>
              </a:rPr>
              <a:t>						        </a:t>
            </a:r>
            <a:r>
              <a:rPr lang="de-DE" sz="800">
                <a:solidFill>
                  <a:srgbClr val="000000"/>
                </a:solidFill>
              </a:rPr>
              <a:t>Seite 22</a:t>
            </a:r>
          </a:p>
        </p:txBody>
      </p:sp>
      <p:sp>
        <p:nvSpPr>
          <p:cNvPr id="7" name="Line 5"/>
          <p:cNvSpPr>
            <a:spLocks noChangeShapeType="1"/>
          </p:cNvSpPr>
          <p:nvPr/>
        </p:nvSpPr>
        <p:spPr bwMode="auto">
          <a:xfrm>
            <a:off x="476250" y="8942388"/>
            <a:ext cx="6192838" cy="0"/>
          </a:xfrm>
          <a:prstGeom prst="line">
            <a:avLst/>
          </a:prstGeom>
          <a:noFill/>
          <a:ln w="1270">
            <a:solidFill>
              <a:schemeClr val="bg1">
                <a:lumMod val="75000"/>
              </a:schemeClr>
            </a:solidFill>
            <a:round/>
            <a:headEnd/>
            <a:tailEnd/>
          </a:ln>
        </p:spPr>
        <p:txBody>
          <a:bodyPr/>
          <a:lstStyle/>
          <a:p>
            <a:pPr>
              <a:defRPr/>
            </a:pPr>
            <a:endParaRPr lang="de-DE">
              <a:ln w="3175">
                <a:solidFill>
                  <a:schemeClr val="tx1"/>
                </a:solidFill>
              </a:ln>
            </a:endParaRPr>
          </a:p>
        </p:txBody>
      </p:sp>
      <p:sp>
        <p:nvSpPr>
          <p:cNvPr id="24581" name="Rectangle 7"/>
          <p:cNvSpPr>
            <a:spLocks noChangeArrowheads="1"/>
          </p:cNvSpPr>
          <p:nvPr/>
        </p:nvSpPr>
        <p:spPr bwMode="auto">
          <a:xfrm>
            <a:off x="428625" y="930275"/>
            <a:ext cx="6286500" cy="7362825"/>
          </a:xfrm>
          <a:prstGeom prst="rect">
            <a:avLst/>
          </a:prstGeom>
          <a:noFill/>
          <a:ln w="9525">
            <a:noFill/>
            <a:miter lim="800000"/>
            <a:headEnd/>
            <a:tailEnd/>
          </a:ln>
        </p:spPr>
        <p:txBody>
          <a:bodyPr>
            <a:spAutoFit/>
          </a:bodyPr>
          <a:lstStyle/>
          <a:p>
            <a:pPr marL="342900" indent="-342900">
              <a:lnSpc>
                <a:spcPct val="80000"/>
              </a:lnSpc>
              <a:spcBef>
                <a:spcPct val="50000"/>
              </a:spcBef>
            </a:pPr>
            <a:r>
              <a:rPr lang="de-DE" sz="1100" b="1" dirty="0">
                <a:solidFill>
                  <a:srgbClr val="000000"/>
                </a:solidFill>
                <a:cs typeface="Times New Roman" pitchFamily="18" charset="0"/>
              </a:rPr>
              <a:t>A.	</a:t>
            </a:r>
            <a:r>
              <a:rPr lang="de-DE" sz="1100" b="1" dirty="0">
                <a:cs typeface="Times New Roman" pitchFamily="18" charset="0"/>
              </a:rPr>
              <a:t>Allgemeine Angaben</a:t>
            </a:r>
            <a:br>
              <a:rPr lang="de-DE" sz="1100" b="1" dirty="0">
                <a:cs typeface="Times New Roman" pitchFamily="18" charset="0"/>
              </a:rPr>
            </a:br>
            <a:r>
              <a:rPr lang="de-DE" sz="1100" b="1" dirty="0">
                <a:cs typeface="Times New Roman" pitchFamily="18" charset="0"/>
              </a:rPr>
              <a:t/>
            </a:r>
            <a:br>
              <a:rPr lang="de-DE" sz="1100" b="1" dirty="0">
                <a:cs typeface="Times New Roman" pitchFamily="18" charset="0"/>
              </a:rPr>
            </a:br>
            <a:endParaRPr lang="de-DE" sz="1100" b="1" dirty="0">
              <a:cs typeface="Times New Roman" pitchFamily="18" charset="0"/>
            </a:endParaRPr>
          </a:p>
          <a:p>
            <a:pPr marL="355600" lvl="1">
              <a:lnSpc>
                <a:spcPts val="1500"/>
              </a:lnSpc>
              <a:spcBef>
                <a:spcPct val="50000"/>
              </a:spcBef>
            </a:pPr>
            <a:r>
              <a:rPr lang="de-DE" sz="1000" dirty="0">
                <a:cs typeface="Times New Roman" pitchFamily="18" charset="0"/>
              </a:rPr>
              <a:t>Der Jahresabschluss wurde auf der Grundlage der Gliederungs-, Bilanzierungs- und Bewertungsvorschriften des Handelsgesetzbuches aufgestellt. Ergänzend zu diesen Vorschriften wurden die Regelungen des GmbH Gesetzes / AktG beachtet.</a:t>
            </a:r>
          </a:p>
          <a:p>
            <a:pPr marL="355600" lvl="1">
              <a:lnSpc>
                <a:spcPts val="1500"/>
              </a:lnSpc>
              <a:spcBef>
                <a:spcPct val="50000"/>
              </a:spcBef>
            </a:pPr>
            <a:r>
              <a:rPr lang="de-DE" sz="1000" dirty="0">
                <a:cs typeface="Times New Roman" pitchFamily="18" charset="0"/>
              </a:rPr>
              <a:t>Größenabhängige Erleichterungen bei der Erstellung (§§ 266 Abs.1, 276, 288 HGB) und bei der Offenlegung (§ 326 HGB bzw. § 327 HGB) des Jahresabschlusses werden in Anspruch genommen. </a:t>
            </a:r>
            <a:r>
              <a:rPr lang="de-DE" sz="1000" dirty="0">
                <a:solidFill>
                  <a:srgbClr val="0070C0"/>
                </a:solidFill>
                <a:cs typeface="Times New Roman" pitchFamily="18" charset="0"/>
              </a:rPr>
              <a:t/>
            </a:r>
            <a:br>
              <a:rPr lang="de-DE" sz="1000" dirty="0">
                <a:solidFill>
                  <a:srgbClr val="0070C0"/>
                </a:solidFill>
                <a:cs typeface="Times New Roman" pitchFamily="18" charset="0"/>
              </a:rPr>
            </a:br>
            <a:r>
              <a:rPr lang="de-DE" sz="1000" dirty="0" smtClean="0">
                <a:solidFill>
                  <a:srgbClr val="0070C0"/>
                </a:solidFill>
                <a:cs typeface="Times New Roman" pitchFamily="18" charset="0"/>
              </a:rPr>
              <a:t/>
            </a:r>
            <a:br>
              <a:rPr lang="de-DE" sz="1000" dirty="0" smtClean="0">
                <a:solidFill>
                  <a:srgbClr val="0070C0"/>
                </a:solidFill>
                <a:cs typeface="Times New Roman" pitchFamily="18" charset="0"/>
              </a:rPr>
            </a:br>
            <a:endParaRPr lang="de-DE" sz="1000" dirty="0">
              <a:solidFill>
                <a:srgbClr val="0070C0"/>
              </a:solidFill>
              <a:cs typeface="Times New Roman" pitchFamily="18" charset="0"/>
            </a:endParaRPr>
          </a:p>
          <a:p>
            <a:pPr marL="355600" lvl="1">
              <a:lnSpc>
                <a:spcPts val="1500"/>
              </a:lnSpc>
              <a:spcBef>
                <a:spcPct val="50000"/>
              </a:spcBef>
              <a:buFontTx/>
              <a:buAutoNum type="romanUcPeriod"/>
            </a:pPr>
            <a:r>
              <a:rPr lang="de-DE" sz="1100" b="1" dirty="0"/>
              <a:t> Gliederungsgrundsätze / Darstellungsstetigkeit </a:t>
            </a:r>
            <a:r>
              <a:rPr lang="de-DE" sz="1000" dirty="0">
                <a:cs typeface="Times New Roman" pitchFamily="18" charset="0"/>
              </a:rPr>
              <a:t/>
            </a:r>
            <a:br>
              <a:rPr lang="de-DE" sz="1000" dirty="0">
                <a:cs typeface="Times New Roman" pitchFamily="18" charset="0"/>
              </a:rPr>
            </a:br>
            <a:r>
              <a:rPr lang="de-DE" sz="1000" dirty="0"/>
              <a:t>Die Gliederung der Bilanz und der Gewinn- und Verlustrechnung änderte sich </a:t>
            </a:r>
            <a:r>
              <a:rPr lang="de-DE" sz="1000" dirty="0">
                <a:solidFill>
                  <a:srgbClr val="FF0000"/>
                </a:solidFill>
              </a:rPr>
              <a:t>nicht</a:t>
            </a:r>
            <a:r>
              <a:rPr lang="de-DE" sz="1000" dirty="0"/>
              <a:t> </a:t>
            </a:r>
            <a:br>
              <a:rPr lang="de-DE" sz="1000" dirty="0"/>
            </a:br>
            <a:r>
              <a:rPr lang="de-DE" sz="1000" dirty="0"/>
              <a:t>gegenüber dem Vorjahr. </a:t>
            </a:r>
          </a:p>
          <a:p>
            <a:pPr marL="355600" lvl="1">
              <a:lnSpc>
                <a:spcPts val="1500"/>
              </a:lnSpc>
              <a:spcBef>
                <a:spcPct val="50000"/>
              </a:spcBef>
              <a:buFontTx/>
              <a:buAutoNum type="romanUcPeriod"/>
            </a:pPr>
            <a:r>
              <a:rPr lang="de-DE" sz="1000" b="1" dirty="0"/>
              <a:t> Bilanzierungsmethoden</a:t>
            </a:r>
            <a:r>
              <a:rPr lang="de-DE" sz="1000" dirty="0"/>
              <a:t/>
            </a:r>
            <a:br>
              <a:rPr lang="de-DE" sz="1000" dirty="0"/>
            </a:br>
            <a:r>
              <a:rPr lang="de-DE" sz="1000" dirty="0"/>
              <a:t>Im Jahresabschluss sind sämtliche Vermögensgegenstände, Schulden, Rechnungsabgrenzungs-posten, Aufwendungen und Erträge enthalten, soweit gesetzlich nichts anderes bestimmt ist. Die Posten der Aktivseite sind nicht mit Posten der Passivseite, Aufwendungen nicht mit Erträgen, Grundstücksrechte nicht mit Grundstückslasten verrechnet worden. Das Anlage- und Umlaufvermögen, das Eigenkapital, die Schulden sowie die Rechnungsabgrenzungsposten wurden </a:t>
            </a:r>
            <a:br>
              <a:rPr lang="de-DE" sz="1000" dirty="0"/>
            </a:br>
            <a:r>
              <a:rPr lang="de-DE" sz="1000" dirty="0"/>
              <a:t>in der Bilanz gesondert ausgewiesen und hinreichend aufgegliedert. Das Anlagevermögen weist nur Gegenstände aus, die bestimmt sind, dem Geschäftsbetrieb dauernd zu dienen. Aufwendungen für die Gründung des Unternehmens und für die Beschaffung des Eigenkapitals, sowie für immaterielle Vermögensgegenstände, die nicht entgeltlich erworben wurden, wurden nicht bilanziert. Rückstellungen wurden nur im Rahmen des § 249 HGB und Rechnungsabgrenzungsposten wurden nach den Vorschriften des § 250 HGB gebildet. Haftungsverhältnisse i. S. von § 251 HGB sind ggf. nachfolgend gesondert angegeben. </a:t>
            </a:r>
          </a:p>
          <a:p>
            <a:pPr marL="355600" lvl="1">
              <a:lnSpc>
                <a:spcPts val="1500"/>
              </a:lnSpc>
              <a:spcBef>
                <a:spcPct val="50000"/>
              </a:spcBef>
              <a:buFontTx/>
              <a:buAutoNum type="romanUcPeriod"/>
            </a:pPr>
            <a:r>
              <a:rPr lang="de-DE" sz="1000" b="1" dirty="0"/>
              <a:t> Bewertungsmethoden</a:t>
            </a:r>
            <a:r>
              <a:rPr lang="de-DE" sz="1000" dirty="0"/>
              <a:t> </a:t>
            </a:r>
            <a:r>
              <a:rPr lang="de-DE" sz="1000" dirty="0">
                <a:cs typeface="Times New Roman" pitchFamily="18" charset="0"/>
              </a:rPr>
              <a:t/>
            </a:r>
            <a:br>
              <a:rPr lang="de-DE" sz="1000" dirty="0">
                <a:cs typeface="Times New Roman" pitchFamily="18" charset="0"/>
              </a:rPr>
            </a:br>
            <a:r>
              <a:rPr lang="de-DE" sz="1000" dirty="0"/>
              <a:t>Die Wertansätze der Eröffnungsbilanz des Geschäftsjahres stimmen mit denen der Schlussbilanz des vorangegangenen Geschäftsjahres überein. </a:t>
            </a:r>
            <a:r>
              <a:rPr lang="de-DE" sz="1000" dirty="0">
                <a:solidFill>
                  <a:srgbClr val="FF0000"/>
                </a:solidFill>
              </a:rPr>
              <a:t>Bei der Bewertung wurde von der Fortführung des Unternehmens ausgegangen. </a:t>
            </a:r>
            <a:r>
              <a:rPr lang="de-DE" sz="1000" dirty="0"/>
              <a:t>Die Vermögensgegenstände und Schulden wurden einzeln bewertet. Es ist vorsichtig bewertet worden, namentlich sind alle vorhersehbaren Risiken und Verluste, die bis zum Abschlussstichtag entstanden sind, berücksichtigt worden, selbst wenn diese erst zwischen dem Abschlussstichtag und der Aufstellung des Jahresabschlusses bekannt geworden sind. Gewinne sind nur berücksichtigt worden, wenn sie bis zum Abschlussstichtag realisiert wurden. </a:t>
            </a:r>
            <a:r>
              <a:rPr lang="de-DE" sz="1000" dirty="0">
                <a:solidFill>
                  <a:srgbClr val="FF0000"/>
                </a:solidFill>
              </a:rPr>
              <a:t>Aufwendungen und Erträge des Geschäftsjahres sind unabhängig vom Zeitpunkt der Zahlung berücksichtigt worden. </a:t>
            </a:r>
            <a:r>
              <a:rPr lang="de-DE" sz="1000" dirty="0"/>
              <a:t/>
            </a:r>
            <a:br>
              <a:rPr lang="de-DE" sz="1000" dirty="0"/>
            </a:br>
            <a:r>
              <a:rPr lang="de-DE" sz="1000" dirty="0"/>
              <a:t/>
            </a:r>
            <a:br>
              <a:rPr lang="de-DE" sz="1000" dirty="0"/>
            </a:br>
            <a:r>
              <a:rPr lang="de-DE" sz="1000" dirty="0"/>
              <a:t>Einzelne Positionen wurden wie folgt bewertet:</a:t>
            </a:r>
          </a:p>
        </p:txBody>
      </p:sp>
      <p:sp>
        <p:nvSpPr>
          <p:cNvPr id="24582" name="Rectangle 12"/>
          <p:cNvSpPr>
            <a:spLocks noChangeArrowheads="1"/>
          </p:cNvSpPr>
          <p:nvPr/>
        </p:nvSpPr>
        <p:spPr bwMode="auto">
          <a:xfrm>
            <a:off x="520700" y="71438"/>
            <a:ext cx="6337300" cy="230832"/>
          </a:xfrm>
          <a:prstGeom prst="rect">
            <a:avLst/>
          </a:prstGeom>
          <a:noFill/>
          <a:ln w="9525">
            <a:noFill/>
            <a:miter lim="800000"/>
            <a:headEnd/>
            <a:tailEnd/>
          </a:ln>
        </p:spPr>
        <p:txBody>
          <a:bodyPr>
            <a:spAutoFit/>
          </a:bodyPr>
          <a:lstStyle/>
          <a:p>
            <a:pPr>
              <a:spcBef>
                <a:spcPct val="50000"/>
              </a:spcBef>
            </a:pPr>
            <a:r>
              <a:rPr lang="de-DE" sz="900" dirty="0">
                <a:solidFill>
                  <a:srgbClr val="000000"/>
                </a:solidFill>
                <a:cs typeface="Times New Roman" pitchFamily="18" charset="0"/>
              </a:rPr>
              <a:t>Anhang	</a:t>
            </a:r>
            <a:r>
              <a:rPr lang="de-DE" sz="900" dirty="0">
                <a:solidFill>
                  <a:srgbClr val="000000"/>
                </a:solidFill>
              </a:rPr>
              <a:t>			                 	              </a:t>
            </a:r>
            <a:r>
              <a:rPr lang="de-DE" sz="900" dirty="0" smtClean="0">
                <a:solidFill>
                  <a:srgbClr val="FF0000"/>
                </a:solidFill>
              </a:rPr>
              <a:t>Mustermann GmbH</a:t>
            </a:r>
            <a:endParaRPr lang="de-DE" sz="900" dirty="0">
              <a:solidFill>
                <a:srgbClr val="FF0000"/>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Line 5"/>
          <p:cNvSpPr>
            <a:spLocks noChangeShapeType="1"/>
          </p:cNvSpPr>
          <p:nvPr/>
        </p:nvSpPr>
        <p:spPr bwMode="auto">
          <a:xfrm>
            <a:off x="476250" y="285750"/>
            <a:ext cx="6192838" cy="0"/>
          </a:xfrm>
          <a:prstGeom prst="line">
            <a:avLst/>
          </a:prstGeom>
          <a:noFill/>
          <a:ln w="1270">
            <a:solidFill>
              <a:schemeClr val="bg1">
                <a:lumMod val="75000"/>
              </a:schemeClr>
            </a:solidFill>
            <a:round/>
            <a:headEnd/>
            <a:tailEnd/>
          </a:ln>
        </p:spPr>
        <p:txBody>
          <a:bodyPr/>
          <a:lstStyle/>
          <a:p>
            <a:pPr>
              <a:defRPr/>
            </a:pPr>
            <a:endParaRPr lang="de-DE"/>
          </a:p>
        </p:txBody>
      </p:sp>
      <p:sp>
        <p:nvSpPr>
          <p:cNvPr id="25603" name="Rectangle 12"/>
          <p:cNvSpPr>
            <a:spLocks noChangeArrowheads="1"/>
          </p:cNvSpPr>
          <p:nvPr/>
        </p:nvSpPr>
        <p:spPr bwMode="auto">
          <a:xfrm>
            <a:off x="404813" y="8899525"/>
            <a:ext cx="6337300" cy="246063"/>
          </a:xfrm>
          <a:prstGeom prst="rect">
            <a:avLst/>
          </a:prstGeom>
          <a:noFill/>
          <a:ln w="9525">
            <a:noFill/>
            <a:miter lim="800000"/>
            <a:headEnd/>
            <a:tailEnd/>
          </a:ln>
        </p:spPr>
        <p:txBody>
          <a:bodyPr>
            <a:spAutoFit/>
          </a:bodyPr>
          <a:lstStyle/>
          <a:p>
            <a:pPr>
              <a:spcBef>
                <a:spcPct val="50000"/>
              </a:spcBef>
            </a:pPr>
            <a:r>
              <a:rPr lang="de-DE" sz="1000">
                <a:solidFill>
                  <a:srgbClr val="000000"/>
                </a:solidFill>
              </a:rPr>
              <a:t>						        </a:t>
            </a:r>
            <a:r>
              <a:rPr lang="de-DE" sz="800">
                <a:solidFill>
                  <a:srgbClr val="000000"/>
                </a:solidFill>
              </a:rPr>
              <a:t>Seite 23</a:t>
            </a:r>
          </a:p>
        </p:txBody>
      </p:sp>
      <p:sp>
        <p:nvSpPr>
          <p:cNvPr id="7" name="Line 5"/>
          <p:cNvSpPr>
            <a:spLocks noChangeShapeType="1"/>
          </p:cNvSpPr>
          <p:nvPr/>
        </p:nvSpPr>
        <p:spPr bwMode="auto">
          <a:xfrm>
            <a:off x="476250" y="8942388"/>
            <a:ext cx="6192838" cy="0"/>
          </a:xfrm>
          <a:prstGeom prst="line">
            <a:avLst/>
          </a:prstGeom>
          <a:noFill/>
          <a:ln w="1270">
            <a:solidFill>
              <a:schemeClr val="bg1">
                <a:lumMod val="75000"/>
              </a:schemeClr>
            </a:solidFill>
            <a:round/>
            <a:headEnd/>
            <a:tailEnd/>
          </a:ln>
        </p:spPr>
        <p:txBody>
          <a:bodyPr/>
          <a:lstStyle/>
          <a:p>
            <a:pPr>
              <a:defRPr/>
            </a:pPr>
            <a:endParaRPr lang="de-DE">
              <a:ln w="3175">
                <a:solidFill>
                  <a:schemeClr val="tx1"/>
                </a:solidFill>
              </a:ln>
            </a:endParaRPr>
          </a:p>
        </p:txBody>
      </p:sp>
      <p:sp>
        <p:nvSpPr>
          <p:cNvPr id="25605" name="Rectangle 7"/>
          <p:cNvSpPr>
            <a:spLocks noChangeArrowheads="1"/>
          </p:cNvSpPr>
          <p:nvPr/>
        </p:nvSpPr>
        <p:spPr bwMode="auto">
          <a:xfrm>
            <a:off x="428625" y="930275"/>
            <a:ext cx="6286500" cy="7369175"/>
          </a:xfrm>
          <a:prstGeom prst="rect">
            <a:avLst/>
          </a:prstGeom>
          <a:noFill/>
          <a:ln w="9525">
            <a:noFill/>
            <a:miter lim="800000"/>
            <a:headEnd/>
            <a:tailEnd/>
          </a:ln>
        </p:spPr>
        <p:txBody>
          <a:bodyPr>
            <a:spAutoFit/>
          </a:bodyPr>
          <a:lstStyle/>
          <a:p>
            <a:pPr marL="800100" lvl="1" indent="-438150">
              <a:lnSpc>
                <a:spcPts val="1500"/>
              </a:lnSpc>
              <a:spcBef>
                <a:spcPct val="50000"/>
              </a:spcBef>
              <a:buFontTx/>
              <a:buAutoNum type="arabicPeriod"/>
            </a:pPr>
            <a:r>
              <a:rPr lang="de-DE" sz="1000" b="1" dirty="0"/>
              <a:t>Immaterielle Vermögensgegenstände</a:t>
            </a:r>
          </a:p>
          <a:p>
            <a:pPr marL="1257300" lvl="2" indent="-438150">
              <a:lnSpc>
                <a:spcPts val="1500"/>
              </a:lnSpc>
              <a:spcBef>
                <a:spcPct val="50000"/>
              </a:spcBef>
              <a:buFont typeface="Wingdings" pitchFamily="2" charset="2"/>
              <a:buChar char="Ø"/>
            </a:pPr>
            <a:r>
              <a:rPr lang="de-DE" sz="1000" dirty="0">
                <a:cs typeface="Times New Roman" pitchFamily="18" charset="0"/>
              </a:rPr>
              <a:t>Erworbene immaterielle Anlagewerte wurden zu Anschaffungskosten angesetzt und, sofern sie der Abnutzung unterlagen, um planmäßige Abschreibungen vermindert.</a:t>
            </a:r>
            <a:br>
              <a:rPr lang="de-DE" sz="1000" dirty="0">
                <a:cs typeface="Times New Roman" pitchFamily="18" charset="0"/>
              </a:rPr>
            </a:br>
            <a:endParaRPr lang="de-DE" sz="1000" dirty="0">
              <a:cs typeface="Times New Roman" pitchFamily="18" charset="0"/>
            </a:endParaRPr>
          </a:p>
          <a:p>
            <a:pPr marL="800100" lvl="1" indent="-438150">
              <a:lnSpc>
                <a:spcPts val="1500"/>
              </a:lnSpc>
              <a:spcBef>
                <a:spcPct val="50000"/>
              </a:spcBef>
              <a:buFont typeface="Arial" charset="0"/>
              <a:buAutoNum type="arabicPeriod"/>
            </a:pPr>
            <a:r>
              <a:rPr lang="de-DE" sz="1000" b="1" dirty="0"/>
              <a:t>Sachanlagen</a:t>
            </a:r>
          </a:p>
          <a:p>
            <a:pPr marL="1257300" lvl="2" indent="-438150">
              <a:lnSpc>
                <a:spcPts val="1500"/>
              </a:lnSpc>
              <a:spcBef>
                <a:spcPct val="50000"/>
              </a:spcBef>
              <a:buFont typeface="Wingdings" pitchFamily="2" charset="2"/>
              <a:buChar char="Ø"/>
            </a:pPr>
            <a:r>
              <a:rPr lang="de-DE" sz="1000" dirty="0"/>
              <a:t>Die Vermögensgegenstände des Sachanlagevermögens wurden zu Anschaffungs- oder Herstellungskosten abzüglich planmäßiger Abschreibungen bewertet.</a:t>
            </a:r>
          </a:p>
          <a:p>
            <a:pPr marL="1257300" lvl="2" indent="-438150">
              <a:lnSpc>
                <a:spcPts val="1500"/>
              </a:lnSpc>
              <a:spcBef>
                <a:spcPct val="50000"/>
              </a:spcBef>
              <a:buFont typeface="Wingdings" pitchFamily="2" charset="2"/>
              <a:buChar char="Ø"/>
            </a:pPr>
            <a:r>
              <a:rPr lang="de-DE" sz="1000" dirty="0"/>
              <a:t>Grundlage der planmäßigen Abschreibung war die </a:t>
            </a:r>
            <a:r>
              <a:rPr lang="de-DE" sz="1000" dirty="0">
                <a:solidFill>
                  <a:srgbClr val="0070C0"/>
                </a:solidFill>
              </a:rPr>
              <a:t>voraussichtliche</a:t>
            </a:r>
            <a:r>
              <a:rPr lang="de-DE" sz="1000" dirty="0"/>
              <a:t> </a:t>
            </a:r>
            <a:r>
              <a:rPr lang="de-DE" sz="1000" dirty="0">
                <a:solidFill>
                  <a:srgbClr val="0070C0"/>
                </a:solidFill>
              </a:rPr>
              <a:t>Nutzungsdauer</a:t>
            </a:r>
            <a:r>
              <a:rPr lang="de-DE" sz="1000" dirty="0"/>
              <a:t> des jeweiligen Vermögensgegenstandes.</a:t>
            </a:r>
          </a:p>
          <a:p>
            <a:pPr marL="1257300" lvl="2" indent="-438150">
              <a:lnSpc>
                <a:spcPts val="1500"/>
              </a:lnSpc>
              <a:spcBef>
                <a:spcPct val="50000"/>
              </a:spcBef>
              <a:buFont typeface="Wingdings" pitchFamily="2" charset="2"/>
              <a:buChar char="Ø"/>
            </a:pPr>
            <a:r>
              <a:rPr lang="de-DE" sz="1000" dirty="0"/>
              <a:t>Die Abschreibungen wurden beim beweglichen Anlagevermögen linear vorgenommen.</a:t>
            </a:r>
          </a:p>
          <a:p>
            <a:pPr marL="1257300" lvl="2" indent="-438150">
              <a:lnSpc>
                <a:spcPts val="1500"/>
              </a:lnSpc>
              <a:spcBef>
                <a:spcPct val="50000"/>
              </a:spcBef>
              <a:buFont typeface="Wingdings" pitchFamily="2" charset="2"/>
              <a:buChar char="Ø"/>
            </a:pPr>
            <a:r>
              <a:rPr lang="de-DE" sz="1000" dirty="0">
                <a:solidFill>
                  <a:srgbClr val="0070C0"/>
                </a:solidFill>
              </a:rPr>
              <a:t>Geringwertige Wirtschaftsgüter </a:t>
            </a:r>
            <a:r>
              <a:rPr lang="de-DE" sz="1000" dirty="0"/>
              <a:t>(Anschaffungs- oder Herstellungskosten bis EUR 1.000,00) wurden gemäß § 6 Abs. 2 EStG bis 150,- Euro im Erwerbsjahr </a:t>
            </a:r>
            <a:r>
              <a:rPr lang="de-DE" sz="1000" dirty="0">
                <a:solidFill>
                  <a:srgbClr val="0070C0"/>
                </a:solidFill>
              </a:rPr>
              <a:t>voll</a:t>
            </a:r>
            <a:r>
              <a:rPr lang="de-DE" sz="1000" dirty="0"/>
              <a:t> abgeschrieben, wobei aus Vereinfachungsgründen im Anlagenspiegel im Jahr des Zugangs ein Abgang unterstellt wurde. Für Geringwertige Wirtschaftsgüter </a:t>
            </a:r>
            <a:r>
              <a:rPr lang="de-DE" sz="1000" dirty="0">
                <a:solidFill>
                  <a:srgbClr val="0070C0"/>
                </a:solidFill>
              </a:rPr>
              <a:t>ab 150,- Euro - 1.000,- Euro </a:t>
            </a:r>
            <a:r>
              <a:rPr lang="de-DE" sz="1000" dirty="0"/>
              <a:t>wurde gemäß § 6 Abs. 2 a EStG ein </a:t>
            </a:r>
            <a:r>
              <a:rPr lang="de-DE" sz="1000" dirty="0">
                <a:solidFill>
                  <a:srgbClr val="0070C0"/>
                </a:solidFill>
              </a:rPr>
              <a:t>Sammelposten</a:t>
            </a:r>
            <a:r>
              <a:rPr lang="de-DE" sz="1000" dirty="0"/>
              <a:t> gebildet, der über </a:t>
            </a:r>
            <a:r>
              <a:rPr lang="de-DE" sz="1000" dirty="0">
                <a:solidFill>
                  <a:srgbClr val="0070C0"/>
                </a:solidFill>
              </a:rPr>
              <a:t>5</a:t>
            </a:r>
            <a:r>
              <a:rPr lang="de-DE" sz="1000" dirty="0"/>
              <a:t> Jahre abgeschrieben wird.</a:t>
            </a:r>
            <a:br>
              <a:rPr lang="de-DE" sz="1000" dirty="0"/>
            </a:br>
            <a:endParaRPr lang="de-DE" sz="1000" dirty="0"/>
          </a:p>
          <a:p>
            <a:pPr marL="800100" lvl="1" indent="-438150">
              <a:lnSpc>
                <a:spcPts val="1500"/>
              </a:lnSpc>
              <a:spcBef>
                <a:spcPct val="50000"/>
              </a:spcBef>
              <a:buFont typeface="Arial" charset="0"/>
              <a:buAutoNum type="arabicPeriod"/>
            </a:pPr>
            <a:r>
              <a:rPr lang="de-DE" sz="1000" b="1" dirty="0"/>
              <a:t>Ford. aus Lieferungen u. Leistungen u. sonst. Vermögensgegenstände </a:t>
            </a:r>
          </a:p>
          <a:p>
            <a:pPr marL="1257300" lvl="2" indent="-438150">
              <a:lnSpc>
                <a:spcPts val="1500"/>
              </a:lnSpc>
              <a:spcBef>
                <a:spcPct val="50000"/>
              </a:spcBef>
              <a:buFont typeface="Wingdings" pitchFamily="2" charset="2"/>
              <a:buChar char="Ø"/>
            </a:pPr>
            <a:r>
              <a:rPr lang="de-DE" sz="1000" dirty="0"/>
              <a:t>Die Forderungen, sonstige Vermögensgegenstände und Wertpapiere wurden grundsätzlich mit dem Nennbetrag angesetzt. Erkennbare Einzelrisiken oder niedrigere beizulegende Werte wurden durch Einzelwertberichtigungen berücksichtigt. </a:t>
            </a:r>
            <a:br>
              <a:rPr lang="de-DE" sz="1000" dirty="0"/>
            </a:br>
            <a:endParaRPr lang="de-DE" sz="1000" dirty="0"/>
          </a:p>
          <a:p>
            <a:pPr marL="800100" lvl="1" indent="-438150">
              <a:lnSpc>
                <a:spcPts val="1500"/>
              </a:lnSpc>
              <a:spcBef>
                <a:spcPct val="50000"/>
              </a:spcBef>
              <a:buFont typeface="Arial" charset="0"/>
              <a:buAutoNum type="arabicPeriod"/>
            </a:pPr>
            <a:r>
              <a:rPr lang="de-DE" sz="1000" b="1" dirty="0"/>
              <a:t>Verbindlichkeiten  </a:t>
            </a:r>
          </a:p>
          <a:p>
            <a:pPr marL="1257300" lvl="2" indent="-438150">
              <a:lnSpc>
                <a:spcPts val="1500"/>
              </a:lnSpc>
              <a:spcBef>
                <a:spcPct val="50000"/>
              </a:spcBef>
              <a:buFont typeface="Wingdings" pitchFamily="2" charset="2"/>
              <a:buChar char="Ø"/>
            </a:pPr>
            <a:r>
              <a:rPr lang="de-DE" sz="1000" dirty="0"/>
              <a:t>Die Verbindlichkeiten wurden mit dem Rückzahlungsbetrag ausgewiesen. Sofern die Tageswerte über den Rückzahlungsbeträgen lagen, wurden die Verbindlichkeiten zum höheren Tageswert angesetzt.</a:t>
            </a:r>
            <a:r>
              <a:rPr lang="de-DE" sz="1000" b="1" dirty="0"/>
              <a:t> </a:t>
            </a:r>
            <a:br>
              <a:rPr lang="de-DE" sz="1000" b="1" dirty="0"/>
            </a:br>
            <a:endParaRPr lang="de-DE" sz="1000" b="1" dirty="0"/>
          </a:p>
          <a:p>
            <a:pPr marL="800100" lvl="1" indent="-438150">
              <a:lnSpc>
                <a:spcPts val="1500"/>
              </a:lnSpc>
              <a:spcBef>
                <a:spcPct val="50000"/>
              </a:spcBef>
              <a:buFont typeface="Arial" charset="0"/>
              <a:buAutoNum type="arabicPeriod"/>
            </a:pPr>
            <a:r>
              <a:rPr lang="de-DE" sz="1000" b="1" dirty="0"/>
              <a:t>Rückstellungen</a:t>
            </a:r>
          </a:p>
          <a:p>
            <a:pPr marL="1257300" lvl="2" indent="-438150">
              <a:lnSpc>
                <a:spcPts val="1500"/>
              </a:lnSpc>
              <a:spcBef>
                <a:spcPct val="50000"/>
              </a:spcBef>
              <a:buFont typeface="Wingdings" pitchFamily="2" charset="2"/>
              <a:buChar char="Ø"/>
            </a:pPr>
            <a:r>
              <a:rPr lang="de-DE" sz="1000" dirty="0"/>
              <a:t>Die Rückstellungen wurden nach vernünftiger kaufmännischer Schätzung ermittelt. Die sonstigen Rückstellungen berücksichtigen alle erkennbaren Risiken und ungewissen Verpflichtungen.</a:t>
            </a:r>
          </a:p>
          <a:p>
            <a:pPr marL="1257300" lvl="2" indent="-438150">
              <a:lnSpc>
                <a:spcPts val="1500"/>
              </a:lnSpc>
              <a:spcBef>
                <a:spcPct val="50000"/>
              </a:spcBef>
              <a:buFont typeface="Wingdings" pitchFamily="2" charset="2"/>
              <a:buChar char="Ø"/>
            </a:pPr>
            <a:r>
              <a:rPr lang="de-DE" sz="1000" dirty="0"/>
              <a:t>Die Steuerrückstellungen beinhalten die bis zum Bilanzstichtag noch nicht veranlagten Steuern.  </a:t>
            </a:r>
          </a:p>
        </p:txBody>
      </p:sp>
      <p:sp>
        <p:nvSpPr>
          <p:cNvPr id="9" name="Rectangle 12"/>
          <p:cNvSpPr>
            <a:spLocks noChangeArrowheads="1"/>
          </p:cNvSpPr>
          <p:nvPr/>
        </p:nvSpPr>
        <p:spPr bwMode="auto">
          <a:xfrm>
            <a:off x="520700" y="71438"/>
            <a:ext cx="6337300" cy="230832"/>
          </a:xfrm>
          <a:prstGeom prst="rect">
            <a:avLst/>
          </a:prstGeom>
          <a:noFill/>
          <a:ln w="9525">
            <a:noFill/>
            <a:miter lim="800000"/>
            <a:headEnd/>
            <a:tailEnd/>
          </a:ln>
        </p:spPr>
        <p:txBody>
          <a:bodyPr>
            <a:spAutoFit/>
          </a:bodyPr>
          <a:lstStyle/>
          <a:p>
            <a:pPr>
              <a:spcBef>
                <a:spcPct val="50000"/>
              </a:spcBef>
            </a:pPr>
            <a:r>
              <a:rPr lang="de-DE" sz="900" dirty="0">
                <a:solidFill>
                  <a:srgbClr val="000000"/>
                </a:solidFill>
                <a:cs typeface="Times New Roman" pitchFamily="18" charset="0"/>
              </a:rPr>
              <a:t>Anhang	</a:t>
            </a:r>
            <a:r>
              <a:rPr lang="de-DE" sz="900" dirty="0">
                <a:solidFill>
                  <a:srgbClr val="000000"/>
                </a:solidFill>
              </a:rPr>
              <a:t>			                 	              </a:t>
            </a:r>
            <a:r>
              <a:rPr lang="de-DE" sz="900" dirty="0" smtClean="0">
                <a:solidFill>
                  <a:srgbClr val="FF0000"/>
                </a:solidFill>
              </a:rPr>
              <a:t>Mustermann GmbH</a:t>
            </a:r>
            <a:endParaRPr lang="de-DE" sz="900" dirty="0">
              <a:solidFill>
                <a:srgbClr val="FF0000"/>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Line 5"/>
          <p:cNvSpPr>
            <a:spLocks noChangeShapeType="1"/>
          </p:cNvSpPr>
          <p:nvPr/>
        </p:nvSpPr>
        <p:spPr bwMode="auto">
          <a:xfrm>
            <a:off x="476250" y="285750"/>
            <a:ext cx="6192838" cy="0"/>
          </a:xfrm>
          <a:prstGeom prst="line">
            <a:avLst/>
          </a:prstGeom>
          <a:noFill/>
          <a:ln w="1270">
            <a:solidFill>
              <a:schemeClr val="bg1">
                <a:lumMod val="75000"/>
              </a:schemeClr>
            </a:solidFill>
            <a:round/>
            <a:headEnd/>
            <a:tailEnd/>
          </a:ln>
        </p:spPr>
        <p:txBody>
          <a:bodyPr/>
          <a:lstStyle/>
          <a:p>
            <a:pPr>
              <a:defRPr/>
            </a:pPr>
            <a:endParaRPr lang="de-DE"/>
          </a:p>
        </p:txBody>
      </p:sp>
      <p:sp>
        <p:nvSpPr>
          <p:cNvPr id="26627" name="Rectangle 12"/>
          <p:cNvSpPr>
            <a:spLocks noChangeArrowheads="1"/>
          </p:cNvSpPr>
          <p:nvPr/>
        </p:nvSpPr>
        <p:spPr bwMode="auto">
          <a:xfrm>
            <a:off x="404813" y="8899525"/>
            <a:ext cx="6337300" cy="246063"/>
          </a:xfrm>
          <a:prstGeom prst="rect">
            <a:avLst/>
          </a:prstGeom>
          <a:noFill/>
          <a:ln w="9525">
            <a:noFill/>
            <a:miter lim="800000"/>
            <a:headEnd/>
            <a:tailEnd/>
          </a:ln>
        </p:spPr>
        <p:txBody>
          <a:bodyPr>
            <a:spAutoFit/>
          </a:bodyPr>
          <a:lstStyle/>
          <a:p>
            <a:pPr>
              <a:spcBef>
                <a:spcPct val="50000"/>
              </a:spcBef>
            </a:pPr>
            <a:r>
              <a:rPr lang="de-DE" sz="1000">
                <a:solidFill>
                  <a:srgbClr val="000000"/>
                </a:solidFill>
              </a:rPr>
              <a:t>						        </a:t>
            </a:r>
            <a:r>
              <a:rPr lang="de-DE" sz="800">
                <a:solidFill>
                  <a:srgbClr val="000000"/>
                </a:solidFill>
              </a:rPr>
              <a:t>Seite 24</a:t>
            </a:r>
          </a:p>
        </p:txBody>
      </p:sp>
      <p:sp>
        <p:nvSpPr>
          <p:cNvPr id="7" name="Line 5"/>
          <p:cNvSpPr>
            <a:spLocks noChangeShapeType="1"/>
          </p:cNvSpPr>
          <p:nvPr/>
        </p:nvSpPr>
        <p:spPr bwMode="auto">
          <a:xfrm>
            <a:off x="476250" y="8942388"/>
            <a:ext cx="6192838" cy="0"/>
          </a:xfrm>
          <a:prstGeom prst="line">
            <a:avLst/>
          </a:prstGeom>
          <a:noFill/>
          <a:ln w="1270">
            <a:solidFill>
              <a:schemeClr val="bg1">
                <a:lumMod val="75000"/>
              </a:schemeClr>
            </a:solidFill>
            <a:round/>
            <a:headEnd/>
            <a:tailEnd/>
          </a:ln>
        </p:spPr>
        <p:txBody>
          <a:bodyPr/>
          <a:lstStyle/>
          <a:p>
            <a:pPr>
              <a:defRPr/>
            </a:pPr>
            <a:endParaRPr lang="de-DE">
              <a:ln w="3175">
                <a:solidFill>
                  <a:schemeClr val="tx1"/>
                </a:solidFill>
              </a:ln>
            </a:endParaRPr>
          </a:p>
        </p:txBody>
      </p:sp>
      <p:sp>
        <p:nvSpPr>
          <p:cNvPr id="26629" name="Rectangle 7"/>
          <p:cNvSpPr>
            <a:spLocks noChangeArrowheads="1"/>
          </p:cNvSpPr>
          <p:nvPr/>
        </p:nvSpPr>
        <p:spPr bwMode="auto">
          <a:xfrm>
            <a:off x="428625" y="930275"/>
            <a:ext cx="6286500" cy="6577013"/>
          </a:xfrm>
          <a:prstGeom prst="rect">
            <a:avLst/>
          </a:prstGeom>
          <a:noFill/>
          <a:ln w="9525">
            <a:noFill/>
            <a:miter lim="800000"/>
            <a:headEnd/>
            <a:tailEnd/>
          </a:ln>
        </p:spPr>
        <p:txBody>
          <a:bodyPr>
            <a:spAutoFit/>
          </a:bodyPr>
          <a:lstStyle/>
          <a:p>
            <a:pPr marL="342900" indent="-342900">
              <a:lnSpc>
                <a:spcPct val="80000"/>
              </a:lnSpc>
              <a:spcBef>
                <a:spcPct val="50000"/>
              </a:spcBef>
            </a:pPr>
            <a:r>
              <a:rPr lang="de-DE" sz="1100" b="1" dirty="0">
                <a:solidFill>
                  <a:srgbClr val="000000"/>
                </a:solidFill>
                <a:cs typeface="Times New Roman" pitchFamily="18" charset="0"/>
              </a:rPr>
              <a:t>B.	</a:t>
            </a:r>
            <a:r>
              <a:rPr lang="de-DE" sz="1100" dirty="0"/>
              <a:t> </a:t>
            </a:r>
            <a:r>
              <a:rPr lang="de-DE" sz="1100" b="1" dirty="0"/>
              <a:t>Erläuterungen zu einzelnen Posten der Bilanz </a:t>
            </a:r>
            <a:r>
              <a:rPr lang="de-DE" sz="1100" b="1" dirty="0">
                <a:solidFill>
                  <a:srgbClr val="000000"/>
                </a:solidFill>
                <a:cs typeface="Times New Roman" pitchFamily="18" charset="0"/>
              </a:rPr>
              <a:t/>
            </a:r>
            <a:br>
              <a:rPr lang="de-DE" sz="1100" b="1" dirty="0">
                <a:solidFill>
                  <a:srgbClr val="000000"/>
                </a:solidFill>
                <a:cs typeface="Times New Roman" pitchFamily="18" charset="0"/>
              </a:rPr>
            </a:br>
            <a:r>
              <a:rPr lang="de-DE" sz="1100" b="1" dirty="0">
                <a:solidFill>
                  <a:srgbClr val="000000"/>
                </a:solidFill>
                <a:cs typeface="Times New Roman" pitchFamily="18" charset="0"/>
              </a:rPr>
              <a:t/>
            </a:r>
            <a:br>
              <a:rPr lang="de-DE" sz="1100" b="1" dirty="0">
                <a:solidFill>
                  <a:srgbClr val="000000"/>
                </a:solidFill>
                <a:cs typeface="Times New Roman" pitchFamily="18" charset="0"/>
              </a:rPr>
            </a:br>
            <a:endParaRPr lang="de-DE" sz="1100" b="1" dirty="0">
              <a:solidFill>
                <a:srgbClr val="000000"/>
              </a:solidFill>
              <a:cs typeface="Times New Roman" pitchFamily="18" charset="0"/>
            </a:endParaRPr>
          </a:p>
          <a:p>
            <a:pPr marL="355600" lvl="1">
              <a:lnSpc>
                <a:spcPts val="1500"/>
              </a:lnSpc>
              <a:spcBef>
                <a:spcPct val="50000"/>
              </a:spcBef>
            </a:pPr>
            <a:r>
              <a:rPr lang="de-DE" sz="1000" dirty="0">
                <a:solidFill>
                  <a:srgbClr val="000000"/>
                </a:solidFill>
                <a:cs typeface="Times New Roman" pitchFamily="18" charset="0"/>
              </a:rPr>
              <a:t>Die Entwicklung und Gliederung der einzelnen Posten des Anlagevermögens sind aus dem </a:t>
            </a:r>
            <a:r>
              <a:rPr lang="de-DE" sz="1000" dirty="0">
                <a:solidFill>
                  <a:srgbClr val="0070C0"/>
                </a:solidFill>
                <a:cs typeface="Times New Roman" pitchFamily="18" charset="0"/>
              </a:rPr>
              <a:t>Anlagenspiegel</a:t>
            </a:r>
            <a:r>
              <a:rPr lang="de-DE" sz="1000" dirty="0">
                <a:solidFill>
                  <a:srgbClr val="000000"/>
                </a:solidFill>
                <a:cs typeface="Times New Roman" pitchFamily="18" charset="0"/>
              </a:rPr>
              <a:t> ersichtlich, ebenso die </a:t>
            </a:r>
            <a:r>
              <a:rPr lang="de-DE" sz="1000" dirty="0">
                <a:solidFill>
                  <a:srgbClr val="0070C0"/>
                </a:solidFill>
                <a:cs typeface="Times New Roman" pitchFamily="18" charset="0"/>
              </a:rPr>
              <a:t>Abschreibungen</a:t>
            </a:r>
            <a:r>
              <a:rPr lang="de-DE" sz="1000" dirty="0">
                <a:solidFill>
                  <a:srgbClr val="000000"/>
                </a:solidFill>
                <a:cs typeface="Times New Roman" pitchFamily="18" charset="0"/>
              </a:rPr>
              <a:t> des Geschäftsjahres.</a:t>
            </a:r>
          </a:p>
          <a:p>
            <a:pPr marL="355600" lvl="1">
              <a:lnSpc>
                <a:spcPts val="1500"/>
              </a:lnSpc>
              <a:spcBef>
                <a:spcPct val="50000"/>
              </a:spcBef>
            </a:pPr>
            <a:r>
              <a:rPr lang="de-DE" sz="1000" dirty="0">
                <a:solidFill>
                  <a:srgbClr val="000000"/>
                </a:solidFill>
                <a:cs typeface="Times New Roman" pitchFamily="18" charset="0"/>
              </a:rPr>
              <a:t>Die sonstigen Verbindlichkeiten betragen		EUR </a:t>
            </a:r>
            <a:r>
              <a:rPr lang="de-DE" sz="1000" dirty="0">
                <a:solidFill>
                  <a:srgbClr val="FF0000"/>
                </a:solidFill>
                <a:cs typeface="Times New Roman" pitchFamily="18" charset="0"/>
              </a:rPr>
              <a:t> 9.334,83</a:t>
            </a:r>
          </a:p>
          <a:p>
            <a:pPr marL="355600" lvl="1">
              <a:lnSpc>
                <a:spcPts val="1500"/>
              </a:lnSpc>
              <a:spcBef>
                <a:spcPct val="50000"/>
              </a:spcBef>
            </a:pPr>
            <a:r>
              <a:rPr lang="de-DE" sz="1000" dirty="0">
                <a:cs typeface="Times New Roman" pitchFamily="18" charset="0"/>
              </a:rPr>
              <a:t>davon entfallen auf:</a:t>
            </a:r>
          </a:p>
          <a:p>
            <a:pPr marL="355600" lvl="1">
              <a:lnSpc>
                <a:spcPts val="1500"/>
              </a:lnSpc>
              <a:spcBef>
                <a:spcPct val="50000"/>
              </a:spcBef>
            </a:pPr>
            <a:r>
              <a:rPr lang="de-DE" sz="1000" dirty="0">
                <a:solidFill>
                  <a:srgbClr val="000000"/>
                </a:solidFill>
                <a:cs typeface="Times New Roman" pitchFamily="18" charset="0"/>
              </a:rPr>
              <a:t>a)	Steuern			EUR  </a:t>
            </a:r>
            <a:r>
              <a:rPr lang="de-DE" sz="1000" dirty="0">
                <a:solidFill>
                  <a:srgbClr val="FF0000"/>
                </a:solidFill>
                <a:cs typeface="Times New Roman" pitchFamily="18" charset="0"/>
              </a:rPr>
              <a:t>1.184,73</a:t>
            </a:r>
          </a:p>
          <a:p>
            <a:pPr marL="355600" lvl="1">
              <a:lnSpc>
                <a:spcPts val="1500"/>
              </a:lnSpc>
              <a:spcBef>
                <a:spcPct val="50000"/>
              </a:spcBef>
            </a:pPr>
            <a:r>
              <a:rPr lang="de-DE" sz="1000" dirty="0">
                <a:solidFill>
                  <a:srgbClr val="000000"/>
                </a:solidFill>
                <a:cs typeface="Times New Roman" pitchFamily="18" charset="0"/>
              </a:rPr>
              <a:t>b)	im Rahmen der sozialen Sicherheit	EUR </a:t>
            </a:r>
            <a:r>
              <a:rPr lang="de-DE" sz="1000" dirty="0">
                <a:solidFill>
                  <a:srgbClr val="FF0000"/>
                </a:solidFill>
                <a:cs typeface="Times New Roman" pitchFamily="18" charset="0"/>
              </a:rPr>
              <a:t>0,00</a:t>
            </a:r>
          </a:p>
          <a:p>
            <a:pPr marL="355600" lvl="1">
              <a:lnSpc>
                <a:spcPts val="1500"/>
              </a:lnSpc>
              <a:spcBef>
                <a:spcPct val="50000"/>
              </a:spcBef>
            </a:pPr>
            <a:r>
              <a:rPr lang="de-DE" sz="1000" dirty="0">
                <a:cs typeface="Times New Roman" pitchFamily="18" charset="0"/>
              </a:rPr>
              <a:t>Sonstige finanzielle Verpflichtungen, die nicht in der Bilanz auszuweisen und auch keine Haftungsverhältnisse i. S. von § 251 HGB sind, </a:t>
            </a:r>
            <a:r>
              <a:rPr lang="de-DE" sz="1000" dirty="0">
                <a:solidFill>
                  <a:srgbClr val="FF0000"/>
                </a:solidFill>
                <a:cs typeface="Times New Roman" pitchFamily="18" charset="0"/>
              </a:rPr>
              <a:t>bestanden</a:t>
            </a:r>
            <a:r>
              <a:rPr lang="de-DE" sz="1000" dirty="0">
                <a:cs typeface="Times New Roman" pitchFamily="18" charset="0"/>
              </a:rPr>
              <a:t> am Abschlussstichtag </a:t>
            </a:r>
            <a:r>
              <a:rPr lang="de-DE" sz="1000" dirty="0">
                <a:solidFill>
                  <a:srgbClr val="FF0000"/>
                </a:solidFill>
                <a:cs typeface="Times New Roman" pitchFamily="18" charset="0"/>
              </a:rPr>
              <a:t>nicht</a:t>
            </a:r>
            <a:r>
              <a:rPr lang="de-DE" sz="1000" dirty="0">
                <a:cs typeface="Times New Roman" pitchFamily="18" charset="0"/>
              </a:rPr>
              <a:t>.</a:t>
            </a:r>
          </a:p>
          <a:p>
            <a:pPr marL="355600" lvl="1">
              <a:lnSpc>
                <a:spcPts val="1500"/>
              </a:lnSpc>
              <a:spcBef>
                <a:spcPct val="50000"/>
              </a:spcBef>
            </a:pPr>
            <a:endParaRPr lang="de-DE" sz="1000" dirty="0">
              <a:solidFill>
                <a:srgbClr val="000000"/>
              </a:solidFill>
              <a:cs typeface="Times New Roman" pitchFamily="18" charset="0"/>
            </a:endParaRPr>
          </a:p>
          <a:p>
            <a:pPr marL="355600" lvl="1">
              <a:lnSpc>
                <a:spcPts val="1500"/>
              </a:lnSpc>
              <a:spcBef>
                <a:spcPct val="50000"/>
              </a:spcBef>
            </a:pPr>
            <a:endParaRPr lang="de-DE" sz="1000" dirty="0">
              <a:solidFill>
                <a:srgbClr val="000000"/>
              </a:solidFill>
              <a:cs typeface="Times New Roman" pitchFamily="18" charset="0"/>
            </a:endParaRPr>
          </a:p>
          <a:p>
            <a:pPr marL="342900" indent="-342900">
              <a:lnSpc>
                <a:spcPct val="80000"/>
              </a:lnSpc>
              <a:spcBef>
                <a:spcPct val="50000"/>
              </a:spcBef>
            </a:pPr>
            <a:r>
              <a:rPr lang="de-DE" sz="1100" b="1" dirty="0">
                <a:solidFill>
                  <a:srgbClr val="000000"/>
                </a:solidFill>
                <a:cs typeface="Times New Roman" pitchFamily="18" charset="0"/>
              </a:rPr>
              <a:t>C.	</a:t>
            </a:r>
            <a:r>
              <a:rPr lang="de-DE" sz="1100" b="1" dirty="0"/>
              <a:t> Erläuterungen zu den einzelnen Posten der Gewinn- und Verlustrechnung </a:t>
            </a:r>
            <a:r>
              <a:rPr lang="de-DE" sz="1100" b="1" dirty="0">
                <a:solidFill>
                  <a:srgbClr val="000000"/>
                </a:solidFill>
                <a:cs typeface="Times New Roman" pitchFamily="18" charset="0"/>
              </a:rPr>
              <a:t/>
            </a:r>
            <a:br>
              <a:rPr lang="de-DE" sz="1100" b="1" dirty="0">
                <a:solidFill>
                  <a:srgbClr val="000000"/>
                </a:solidFill>
                <a:cs typeface="Times New Roman" pitchFamily="18" charset="0"/>
              </a:rPr>
            </a:br>
            <a:endParaRPr lang="de-DE" sz="1100" b="1" dirty="0">
              <a:solidFill>
                <a:srgbClr val="000000"/>
              </a:solidFill>
              <a:cs typeface="Times New Roman" pitchFamily="18" charset="0"/>
            </a:endParaRPr>
          </a:p>
          <a:p>
            <a:pPr marL="355600" lvl="1">
              <a:lnSpc>
                <a:spcPts val="1500"/>
              </a:lnSpc>
              <a:spcBef>
                <a:spcPct val="50000"/>
              </a:spcBef>
            </a:pPr>
            <a:r>
              <a:rPr lang="de-DE" sz="1000" dirty="0">
                <a:solidFill>
                  <a:srgbClr val="000000"/>
                </a:solidFill>
                <a:cs typeface="Times New Roman" pitchFamily="18" charset="0"/>
              </a:rPr>
              <a:t>Außerordentliche Erträge und außerordentliche Aufwendungen sind nicht angefallen.</a:t>
            </a:r>
          </a:p>
          <a:p>
            <a:pPr marL="355600" lvl="1">
              <a:lnSpc>
                <a:spcPts val="1500"/>
              </a:lnSpc>
              <a:spcBef>
                <a:spcPct val="50000"/>
              </a:spcBef>
            </a:pPr>
            <a:r>
              <a:rPr lang="de-DE" sz="1000" dirty="0">
                <a:solidFill>
                  <a:srgbClr val="000000"/>
                </a:solidFill>
                <a:cs typeface="Times New Roman" pitchFamily="18" charset="0"/>
              </a:rPr>
              <a:t>In der Position „Soziale Abgaben und Aufwendungen für Altersversorgung und für Unterstützung" </a:t>
            </a:r>
            <a:br>
              <a:rPr lang="de-DE" sz="1000" dirty="0">
                <a:solidFill>
                  <a:srgbClr val="000000"/>
                </a:solidFill>
                <a:cs typeface="Times New Roman" pitchFamily="18" charset="0"/>
              </a:rPr>
            </a:br>
            <a:r>
              <a:rPr lang="de-DE" sz="1000" dirty="0">
                <a:solidFill>
                  <a:srgbClr val="000000"/>
                </a:solidFill>
                <a:cs typeface="Times New Roman" pitchFamily="18" charset="0"/>
              </a:rPr>
              <a:t>sind für Altersversorgung </a:t>
            </a:r>
            <a:r>
              <a:rPr lang="de-DE" sz="1000" dirty="0">
                <a:cs typeface="Times New Roman" pitchFamily="18" charset="0"/>
              </a:rPr>
              <a:t>EUR 0,00</a:t>
            </a:r>
            <a:r>
              <a:rPr lang="de-DE" sz="1000" dirty="0">
                <a:solidFill>
                  <a:srgbClr val="FF0000"/>
                </a:solidFill>
                <a:cs typeface="Times New Roman" pitchFamily="18" charset="0"/>
              </a:rPr>
              <a:t> </a:t>
            </a:r>
            <a:r>
              <a:rPr lang="de-DE" sz="1000" dirty="0">
                <a:solidFill>
                  <a:srgbClr val="000000"/>
                </a:solidFill>
                <a:cs typeface="Times New Roman" pitchFamily="18" charset="0"/>
              </a:rPr>
              <a:t>enthalten. </a:t>
            </a:r>
          </a:p>
          <a:p>
            <a:pPr marL="355600" lvl="1">
              <a:lnSpc>
                <a:spcPts val="1500"/>
              </a:lnSpc>
              <a:spcBef>
                <a:spcPct val="50000"/>
              </a:spcBef>
            </a:pPr>
            <a:endParaRPr lang="de-DE" sz="1000" dirty="0">
              <a:solidFill>
                <a:srgbClr val="000000"/>
              </a:solidFill>
              <a:cs typeface="Times New Roman" pitchFamily="18" charset="0"/>
            </a:endParaRPr>
          </a:p>
          <a:p>
            <a:pPr marL="342900" indent="-342900">
              <a:lnSpc>
                <a:spcPct val="80000"/>
              </a:lnSpc>
              <a:spcBef>
                <a:spcPct val="50000"/>
              </a:spcBef>
            </a:pPr>
            <a:r>
              <a:rPr lang="de-DE" sz="1100" b="1" dirty="0">
                <a:solidFill>
                  <a:srgbClr val="000000"/>
                </a:solidFill>
                <a:cs typeface="Times New Roman" pitchFamily="18" charset="0"/>
              </a:rPr>
              <a:t>D.	</a:t>
            </a:r>
            <a:r>
              <a:rPr lang="de-DE" sz="1100" b="1" dirty="0"/>
              <a:t> Ergänzende Angaben </a:t>
            </a:r>
            <a:r>
              <a:rPr lang="de-DE" sz="1100" b="1" dirty="0">
                <a:solidFill>
                  <a:srgbClr val="000000"/>
                </a:solidFill>
                <a:cs typeface="Times New Roman" pitchFamily="18" charset="0"/>
              </a:rPr>
              <a:t/>
            </a:r>
            <a:br>
              <a:rPr lang="de-DE" sz="1100" b="1" dirty="0">
                <a:solidFill>
                  <a:srgbClr val="000000"/>
                </a:solidFill>
                <a:cs typeface="Times New Roman" pitchFamily="18" charset="0"/>
              </a:rPr>
            </a:br>
            <a:endParaRPr lang="de-DE" sz="1100" b="1" dirty="0">
              <a:solidFill>
                <a:srgbClr val="000000"/>
              </a:solidFill>
              <a:cs typeface="Times New Roman" pitchFamily="18" charset="0"/>
            </a:endParaRPr>
          </a:p>
          <a:p>
            <a:pPr marL="355600" lvl="1">
              <a:lnSpc>
                <a:spcPts val="1500"/>
              </a:lnSpc>
              <a:spcBef>
                <a:spcPct val="50000"/>
              </a:spcBef>
              <a:buFontTx/>
              <a:buAutoNum type="arabicParenBoth"/>
            </a:pPr>
            <a:r>
              <a:rPr lang="de-DE" sz="1000" dirty="0">
                <a:solidFill>
                  <a:srgbClr val="000000"/>
                </a:solidFill>
                <a:cs typeface="Times New Roman" pitchFamily="18" charset="0"/>
              </a:rPr>
              <a:t>Geschäftsführer</a:t>
            </a:r>
          </a:p>
          <a:p>
            <a:pPr marL="355600" lvl="1">
              <a:lnSpc>
                <a:spcPts val="1500"/>
              </a:lnSpc>
              <a:spcBef>
                <a:spcPct val="50000"/>
              </a:spcBef>
              <a:buFontTx/>
              <a:buAutoNum type="arabicParenBoth"/>
            </a:pPr>
            <a:endParaRPr lang="de-DE" sz="1000" dirty="0">
              <a:solidFill>
                <a:srgbClr val="000000"/>
              </a:solidFill>
              <a:cs typeface="Times New Roman" pitchFamily="18" charset="0"/>
            </a:endParaRPr>
          </a:p>
          <a:p>
            <a:pPr marL="355600" lvl="1">
              <a:lnSpc>
                <a:spcPts val="1500"/>
              </a:lnSpc>
              <a:spcBef>
                <a:spcPct val="50000"/>
              </a:spcBef>
            </a:pPr>
            <a:endParaRPr lang="de-DE" sz="1000" dirty="0">
              <a:solidFill>
                <a:srgbClr val="000000"/>
              </a:solidFill>
              <a:cs typeface="Times New Roman" pitchFamily="18" charset="0"/>
            </a:endParaRPr>
          </a:p>
          <a:p>
            <a:pPr marL="355600" lvl="1">
              <a:lnSpc>
                <a:spcPts val="1500"/>
              </a:lnSpc>
              <a:spcBef>
                <a:spcPct val="50000"/>
              </a:spcBef>
              <a:buFontTx/>
              <a:buAutoNum type="arabicParenBoth"/>
            </a:pPr>
            <a:endParaRPr lang="de-DE" sz="1000" dirty="0">
              <a:solidFill>
                <a:srgbClr val="000000"/>
              </a:solidFill>
              <a:cs typeface="Times New Roman" pitchFamily="18" charset="0"/>
            </a:endParaRPr>
          </a:p>
          <a:p>
            <a:pPr marL="355600" lvl="1">
              <a:lnSpc>
                <a:spcPts val="1500"/>
              </a:lnSpc>
              <a:spcBef>
                <a:spcPct val="50000"/>
              </a:spcBef>
              <a:buFontTx/>
              <a:buAutoNum type="arabicParenBoth"/>
            </a:pPr>
            <a:endParaRPr lang="de-DE" sz="1000" dirty="0">
              <a:solidFill>
                <a:srgbClr val="000000"/>
              </a:solidFill>
              <a:cs typeface="Times New Roman" pitchFamily="18" charset="0"/>
            </a:endParaRPr>
          </a:p>
          <a:p>
            <a:pPr marL="355600" lvl="1">
              <a:lnSpc>
                <a:spcPts val="1500"/>
              </a:lnSpc>
              <a:spcBef>
                <a:spcPct val="50000"/>
              </a:spcBef>
            </a:pPr>
            <a:endParaRPr lang="de-DE" sz="1000" dirty="0">
              <a:solidFill>
                <a:srgbClr val="000000"/>
              </a:solidFill>
            </a:endParaRPr>
          </a:p>
          <a:p>
            <a:pPr marL="355600" lvl="1">
              <a:lnSpc>
                <a:spcPts val="1500"/>
              </a:lnSpc>
              <a:spcBef>
                <a:spcPct val="50000"/>
              </a:spcBef>
            </a:pPr>
            <a:r>
              <a:rPr lang="de-DE" sz="1000" dirty="0">
                <a:solidFill>
                  <a:srgbClr val="000000"/>
                </a:solidFill>
                <a:cs typeface="Times New Roman" pitchFamily="18" charset="0"/>
              </a:rPr>
              <a:t> </a:t>
            </a:r>
            <a:endParaRPr lang="de-DE" sz="1000" dirty="0">
              <a:solidFill>
                <a:srgbClr val="000000"/>
              </a:solidFill>
            </a:endParaRPr>
          </a:p>
        </p:txBody>
      </p:sp>
      <p:graphicFrame>
        <p:nvGraphicFramePr>
          <p:cNvPr id="9" name="Tabelle 8"/>
          <p:cNvGraphicFramePr>
            <a:graphicFrameLocks noGrp="1"/>
          </p:cNvGraphicFramePr>
          <p:nvPr/>
        </p:nvGraphicFramePr>
        <p:xfrm>
          <a:off x="1000125" y="6072188"/>
          <a:ext cx="5286396" cy="874694"/>
        </p:xfrm>
        <a:graphic>
          <a:graphicData uri="http://schemas.openxmlformats.org/drawingml/2006/table">
            <a:tbl>
              <a:tblPr firstRow="1" bandRow="1">
                <a:tableStyleId>{7DF18680-E054-41AD-8BC1-D1AEF772440D}</a:tableStyleId>
              </a:tblPr>
              <a:tblGrid>
                <a:gridCol w="1321599"/>
                <a:gridCol w="1321599"/>
                <a:gridCol w="1321599"/>
                <a:gridCol w="1321599"/>
              </a:tblGrid>
              <a:tr h="437347">
                <a:tc>
                  <a:txBody>
                    <a:bodyPr/>
                    <a:lstStyle/>
                    <a:p>
                      <a:r>
                        <a:rPr lang="de-DE" sz="900" dirty="0" smtClean="0">
                          <a:solidFill>
                            <a:schemeClr val="tx1"/>
                          </a:solidFill>
                        </a:rPr>
                        <a:t>Familienname</a:t>
                      </a:r>
                      <a:endParaRPr lang="de-DE" sz="900" dirty="0">
                        <a:solidFill>
                          <a:schemeClr val="tx1"/>
                        </a:solidFill>
                      </a:endParaRPr>
                    </a:p>
                  </a:txBody>
                  <a:tcPr/>
                </a:tc>
                <a:tc>
                  <a:txBody>
                    <a:bodyPr/>
                    <a:lstStyle/>
                    <a:p>
                      <a:r>
                        <a:rPr lang="de-DE" sz="900" dirty="0" smtClean="0">
                          <a:solidFill>
                            <a:schemeClr val="tx1"/>
                          </a:solidFill>
                        </a:rPr>
                        <a:t>Vorname</a:t>
                      </a:r>
                      <a:endParaRPr lang="de-DE" sz="900" dirty="0">
                        <a:solidFill>
                          <a:schemeClr val="tx1"/>
                        </a:solidFill>
                      </a:endParaRPr>
                    </a:p>
                  </a:txBody>
                  <a:tcPr/>
                </a:tc>
                <a:tc>
                  <a:txBody>
                    <a:bodyPr/>
                    <a:lstStyle/>
                    <a:p>
                      <a:r>
                        <a:rPr lang="de-DE" sz="900" dirty="0" smtClean="0">
                          <a:solidFill>
                            <a:schemeClr val="tx1"/>
                          </a:solidFill>
                        </a:rPr>
                        <a:t>Berufsbezeichnung</a:t>
                      </a:r>
                      <a:endParaRPr lang="de-DE" sz="900" dirty="0">
                        <a:solidFill>
                          <a:schemeClr val="tx1"/>
                        </a:solidFill>
                      </a:endParaRPr>
                    </a:p>
                  </a:txBody>
                  <a:tcPr/>
                </a:tc>
                <a:tc>
                  <a:txBody>
                    <a:bodyPr/>
                    <a:lstStyle/>
                    <a:p>
                      <a:r>
                        <a:rPr lang="de-DE" sz="900" dirty="0" smtClean="0">
                          <a:solidFill>
                            <a:schemeClr val="tx1"/>
                          </a:solidFill>
                        </a:rPr>
                        <a:t>Vertretungsbefugnis</a:t>
                      </a:r>
                      <a:endParaRPr lang="de-DE" sz="900" dirty="0">
                        <a:solidFill>
                          <a:schemeClr val="tx1"/>
                        </a:solidFill>
                      </a:endParaRPr>
                    </a:p>
                  </a:txBody>
                  <a:tcPr/>
                </a:tc>
              </a:tr>
              <a:tr h="437347">
                <a:tc>
                  <a:txBody>
                    <a:bodyPr/>
                    <a:lstStyle/>
                    <a:p>
                      <a:pPr algn="l"/>
                      <a:r>
                        <a:rPr lang="de-DE" sz="900" dirty="0" smtClean="0">
                          <a:solidFill>
                            <a:schemeClr val="tx1"/>
                          </a:solidFill>
                        </a:rPr>
                        <a:t>Mustermann </a:t>
                      </a:r>
                      <a:endParaRPr lang="de-DE" sz="900" dirty="0">
                        <a:solidFill>
                          <a:schemeClr val="tx1"/>
                        </a:solidFill>
                      </a:endParaRPr>
                    </a:p>
                  </a:txBody>
                  <a:tcPr/>
                </a:tc>
                <a:tc>
                  <a:txBody>
                    <a:bodyPr/>
                    <a:lstStyle/>
                    <a:p>
                      <a:pPr algn="l"/>
                      <a:r>
                        <a:rPr lang="de-DE" sz="900" dirty="0" smtClean="0">
                          <a:solidFill>
                            <a:schemeClr val="tx1"/>
                          </a:solidFill>
                        </a:rPr>
                        <a:t>Vorname </a:t>
                      </a:r>
                      <a:endParaRPr lang="de-DE" sz="900" dirty="0">
                        <a:solidFill>
                          <a:schemeClr val="tx1"/>
                        </a:solidFill>
                      </a:endParaRPr>
                    </a:p>
                  </a:txBody>
                  <a:tcPr/>
                </a:tc>
                <a:tc>
                  <a:txBody>
                    <a:bodyPr/>
                    <a:lstStyle/>
                    <a:p>
                      <a:pPr algn="l"/>
                      <a:r>
                        <a:rPr lang="de-DE" sz="900" dirty="0" smtClean="0">
                          <a:solidFill>
                            <a:schemeClr val="tx1"/>
                          </a:solidFill>
                        </a:rPr>
                        <a:t>Kaufmann</a:t>
                      </a:r>
                      <a:endParaRPr lang="de-DE" sz="900" dirty="0">
                        <a:solidFill>
                          <a:schemeClr val="tx1"/>
                        </a:solidFill>
                      </a:endParaRPr>
                    </a:p>
                  </a:txBody>
                  <a:tcPr/>
                </a:tc>
                <a:tc>
                  <a:txBody>
                    <a:bodyPr/>
                    <a:lstStyle/>
                    <a:p>
                      <a:pPr algn="l"/>
                      <a:r>
                        <a:rPr lang="de-DE" sz="900" dirty="0" smtClean="0">
                          <a:solidFill>
                            <a:schemeClr val="tx1"/>
                          </a:solidFill>
                        </a:rPr>
                        <a:t>Allein</a:t>
                      </a:r>
                      <a:endParaRPr lang="de-DE" sz="900" dirty="0">
                        <a:solidFill>
                          <a:schemeClr val="tx1"/>
                        </a:solidFill>
                      </a:endParaRPr>
                    </a:p>
                  </a:txBody>
                  <a:tcPr/>
                </a:tc>
              </a:tr>
            </a:tbl>
          </a:graphicData>
        </a:graphic>
      </p:graphicFrame>
      <p:sp>
        <p:nvSpPr>
          <p:cNvPr id="8" name="Rectangle 12"/>
          <p:cNvSpPr>
            <a:spLocks noChangeArrowheads="1"/>
          </p:cNvSpPr>
          <p:nvPr/>
        </p:nvSpPr>
        <p:spPr bwMode="auto">
          <a:xfrm>
            <a:off x="520700" y="71438"/>
            <a:ext cx="6337300" cy="230832"/>
          </a:xfrm>
          <a:prstGeom prst="rect">
            <a:avLst/>
          </a:prstGeom>
          <a:noFill/>
          <a:ln w="9525">
            <a:noFill/>
            <a:miter lim="800000"/>
            <a:headEnd/>
            <a:tailEnd/>
          </a:ln>
        </p:spPr>
        <p:txBody>
          <a:bodyPr>
            <a:spAutoFit/>
          </a:bodyPr>
          <a:lstStyle/>
          <a:p>
            <a:pPr>
              <a:spcBef>
                <a:spcPct val="50000"/>
              </a:spcBef>
            </a:pPr>
            <a:r>
              <a:rPr lang="de-DE" sz="900" dirty="0">
                <a:solidFill>
                  <a:srgbClr val="000000"/>
                </a:solidFill>
                <a:cs typeface="Times New Roman" pitchFamily="18" charset="0"/>
              </a:rPr>
              <a:t>Anhang	</a:t>
            </a:r>
            <a:r>
              <a:rPr lang="de-DE" sz="900" dirty="0">
                <a:solidFill>
                  <a:srgbClr val="000000"/>
                </a:solidFill>
              </a:rPr>
              <a:t>			                 	              </a:t>
            </a:r>
            <a:r>
              <a:rPr lang="de-DE" sz="900" dirty="0" smtClean="0">
                <a:solidFill>
                  <a:srgbClr val="FF0000"/>
                </a:solidFill>
              </a:rPr>
              <a:t>Mustermann GmbH</a:t>
            </a:r>
            <a:endParaRPr lang="de-DE" sz="900" dirty="0">
              <a:solidFill>
                <a:srgbClr val="FF0000"/>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Line 5"/>
          <p:cNvSpPr>
            <a:spLocks noChangeShapeType="1"/>
          </p:cNvSpPr>
          <p:nvPr/>
        </p:nvSpPr>
        <p:spPr bwMode="auto">
          <a:xfrm>
            <a:off x="476250" y="285750"/>
            <a:ext cx="6192838" cy="0"/>
          </a:xfrm>
          <a:prstGeom prst="line">
            <a:avLst/>
          </a:prstGeom>
          <a:noFill/>
          <a:ln w="1270">
            <a:solidFill>
              <a:schemeClr val="bg1">
                <a:lumMod val="75000"/>
              </a:schemeClr>
            </a:solidFill>
            <a:round/>
            <a:headEnd/>
            <a:tailEnd/>
          </a:ln>
        </p:spPr>
        <p:txBody>
          <a:bodyPr/>
          <a:lstStyle/>
          <a:p>
            <a:pPr>
              <a:defRPr/>
            </a:pPr>
            <a:endParaRPr lang="de-DE"/>
          </a:p>
        </p:txBody>
      </p:sp>
      <p:sp>
        <p:nvSpPr>
          <p:cNvPr id="27651" name="Rectangle 12"/>
          <p:cNvSpPr>
            <a:spLocks noChangeArrowheads="1"/>
          </p:cNvSpPr>
          <p:nvPr/>
        </p:nvSpPr>
        <p:spPr bwMode="auto">
          <a:xfrm>
            <a:off x="404813" y="8899525"/>
            <a:ext cx="6337300" cy="246063"/>
          </a:xfrm>
          <a:prstGeom prst="rect">
            <a:avLst/>
          </a:prstGeom>
          <a:noFill/>
          <a:ln w="9525">
            <a:noFill/>
            <a:miter lim="800000"/>
            <a:headEnd/>
            <a:tailEnd/>
          </a:ln>
        </p:spPr>
        <p:txBody>
          <a:bodyPr>
            <a:spAutoFit/>
          </a:bodyPr>
          <a:lstStyle/>
          <a:p>
            <a:pPr>
              <a:spcBef>
                <a:spcPct val="50000"/>
              </a:spcBef>
            </a:pPr>
            <a:r>
              <a:rPr lang="de-DE" sz="1000">
                <a:solidFill>
                  <a:srgbClr val="000000"/>
                </a:solidFill>
              </a:rPr>
              <a:t>						        </a:t>
            </a:r>
            <a:r>
              <a:rPr lang="de-DE" sz="800">
                <a:solidFill>
                  <a:srgbClr val="000000"/>
                </a:solidFill>
              </a:rPr>
              <a:t>Seite 25</a:t>
            </a:r>
          </a:p>
        </p:txBody>
      </p:sp>
      <p:sp>
        <p:nvSpPr>
          <p:cNvPr id="7" name="Line 5"/>
          <p:cNvSpPr>
            <a:spLocks noChangeShapeType="1"/>
          </p:cNvSpPr>
          <p:nvPr/>
        </p:nvSpPr>
        <p:spPr bwMode="auto">
          <a:xfrm>
            <a:off x="476250" y="8942388"/>
            <a:ext cx="6192838" cy="0"/>
          </a:xfrm>
          <a:prstGeom prst="line">
            <a:avLst/>
          </a:prstGeom>
          <a:noFill/>
          <a:ln w="1270">
            <a:solidFill>
              <a:schemeClr val="bg1">
                <a:lumMod val="75000"/>
              </a:schemeClr>
            </a:solidFill>
            <a:round/>
            <a:headEnd/>
            <a:tailEnd/>
          </a:ln>
        </p:spPr>
        <p:txBody>
          <a:bodyPr/>
          <a:lstStyle/>
          <a:p>
            <a:pPr>
              <a:defRPr/>
            </a:pPr>
            <a:endParaRPr lang="de-DE">
              <a:ln w="3175">
                <a:solidFill>
                  <a:schemeClr val="tx1"/>
                </a:solidFill>
              </a:ln>
            </a:endParaRPr>
          </a:p>
        </p:txBody>
      </p:sp>
      <p:sp>
        <p:nvSpPr>
          <p:cNvPr id="27653" name="Rectangle 7"/>
          <p:cNvSpPr>
            <a:spLocks noChangeArrowheads="1"/>
          </p:cNvSpPr>
          <p:nvPr/>
        </p:nvSpPr>
        <p:spPr bwMode="auto">
          <a:xfrm>
            <a:off x="428625" y="930275"/>
            <a:ext cx="6286500" cy="7412038"/>
          </a:xfrm>
          <a:prstGeom prst="rect">
            <a:avLst/>
          </a:prstGeom>
          <a:noFill/>
          <a:ln w="9525">
            <a:noFill/>
            <a:miter lim="800000"/>
            <a:headEnd/>
            <a:tailEnd/>
          </a:ln>
        </p:spPr>
        <p:txBody>
          <a:bodyPr>
            <a:spAutoFit/>
          </a:bodyPr>
          <a:lstStyle/>
          <a:p>
            <a:pPr marL="342900" indent="-342900">
              <a:lnSpc>
                <a:spcPct val="80000"/>
              </a:lnSpc>
              <a:spcBef>
                <a:spcPct val="50000"/>
              </a:spcBef>
            </a:pPr>
            <a:r>
              <a:rPr lang="de-DE" sz="1100" b="1" dirty="0">
                <a:solidFill>
                  <a:srgbClr val="000000"/>
                </a:solidFill>
                <a:cs typeface="Times New Roman" pitchFamily="18" charset="0"/>
              </a:rPr>
              <a:t>E.	</a:t>
            </a:r>
            <a:r>
              <a:rPr lang="de-DE" sz="1100" dirty="0"/>
              <a:t> </a:t>
            </a:r>
            <a:r>
              <a:rPr lang="de-DE" sz="1100" b="1" dirty="0"/>
              <a:t>Ergebnisverwendung  </a:t>
            </a:r>
            <a:r>
              <a:rPr lang="de-DE" sz="1100" b="1" dirty="0">
                <a:solidFill>
                  <a:srgbClr val="000000"/>
                </a:solidFill>
                <a:cs typeface="Times New Roman" pitchFamily="18" charset="0"/>
              </a:rPr>
              <a:t/>
            </a:r>
            <a:br>
              <a:rPr lang="de-DE" sz="1100" b="1" dirty="0">
                <a:solidFill>
                  <a:srgbClr val="000000"/>
                </a:solidFill>
                <a:cs typeface="Times New Roman" pitchFamily="18" charset="0"/>
              </a:rPr>
            </a:br>
            <a:endParaRPr lang="de-DE" sz="1100" b="1" dirty="0">
              <a:solidFill>
                <a:srgbClr val="000000"/>
              </a:solidFill>
              <a:cs typeface="Times New Roman" pitchFamily="18" charset="0"/>
            </a:endParaRPr>
          </a:p>
          <a:p>
            <a:pPr marL="355600" lvl="1">
              <a:lnSpc>
                <a:spcPts val="1500"/>
              </a:lnSpc>
              <a:spcBef>
                <a:spcPct val="50000"/>
              </a:spcBef>
            </a:pPr>
            <a:r>
              <a:rPr lang="de-DE" sz="1000" dirty="0">
                <a:solidFill>
                  <a:srgbClr val="000000"/>
                </a:solidFill>
                <a:cs typeface="Times New Roman" pitchFamily="18" charset="0"/>
              </a:rPr>
              <a:t>Die Geschäftsleitung schlägt in Übereinstimmung mit den Gesellschaftern vor, das Ergebnis</a:t>
            </a:r>
          </a:p>
          <a:p>
            <a:pPr marL="355600" lvl="1">
              <a:lnSpc>
                <a:spcPts val="1500"/>
              </a:lnSpc>
              <a:spcBef>
                <a:spcPct val="50000"/>
              </a:spcBef>
            </a:pPr>
            <a:endParaRPr lang="de-DE" sz="1000" dirty="0">
              <a:solidFill>
                <a:srgbClr val="000000"/>
              </a:solidFill>
              <a:cs typeface="Times New Roman" pitchFamily="18" charset="0"/>
            </a:endParaRPr>
          </a:p>
          <a:p>
            <a:pPr marL="355600" lvl="1">
              <a:lnSpc>
                <a:spcPts val="1500"/>
              </a:lnSpc>
              <a:spcBef>
                <a:spcPct val="50000"/>
              </a:spcBef>
            </a:pPr>
            <a:endParaRPr lang="de-DE" sz="1000" dirty="0">
              <a:solidFill>
                <a:srgbClr val="000000"/>
              </a:solidFill>
              <a:cs typeface="Times New Roman" pitchFamily="18" charset="0"/>
            </a:endParaRPr>
          </a:p>
          <a:p>
            <a:pPr marL="355600" lvl="1">
              <a:lnSpc>
                <a:spcPts val="1500"/>
              </a:lnSpc>
              <a:spcBef>
                <a:spcPct val="50000"/>
              </a:spcBef>
            </a:pPr>
            <a:endParaRPr lang="de-DE" sz="1000" dirty="0">
              <a:solidFill>
                <a:srgbClr val="000000"/>
              </a:solidFill>
              <a:cs typeface="Times New Roman" pitchFamily="18" charset="0"/>
            </a:endParaRPr>
          </a:p>
          <a:p>
            <a:pPr marL="355600" lvl="1">
              <a:lnSpc>
                <a:spcPts val="1500"/>
              </a:lnSpc>
              <a:spcBef>
                <a:spcPct val="50000"/>
              </a:spcBef>
            </a:pPr>
            <a:endParaRPr lang="de-DE" sz="1000" dirty="0">
              <a:solidFill>
                <a:srgbClr val="000000"/>
              </a:solidFill>
              <a:cs typeface="Times New Roman" pitchFamily="18" charset="0"/>
            </a:endParaRPr>
          </a:p>
          <a:p>
            <a:pPr marL="355600" lvl="1">
              <a:lnSpc>
                <a:spcPts val="1500"/>
              </a:lnSpc>
              <a:spcBef>
                <a:spcPct val="50000"/>
              </a:spcBef>
            </a:pPr>
            <a:endParaRPr lang="de-DE" sz="1000" dirty="0">
              <a:solidFill>
                <a:srgbClr val="000000"/>
              </a:solidFill>
              <a:cs typeface="Times New Roman" pitchFamily="18" charset="0"/>
            </a:endParaRPr>
          </a:p>
          <a:p>
            <a:pPr marL="355600" lvl="1">
              <a:lnSpc>
                <a:spcPts val="1500"/>
              </a:lnSpc>
              <a:spcBef>
                <a:spcPct val="50000"/>
              </a:spcBef>
            </a:pPr>
            <a:endParaRPr lang="de-DE" sz="1000" dirty="0">
              <a:solidFill>
                <a:srgbClr val="000000"/>
              </a:solidFill>
              <a:cs typeface="Times New Roman" pitchFamily="18" charset="0"/>
            </a:endParaRPr>
          </a:p>
          <a:p>
            <a:pPr marL="355600" lvl="1">
              <a:lnSpc>
                <a:spcPts val="1500"/>
              </a:lnSpc>
              <a:spcBef>
                <a:spcPct val="50000"/>
              </a:spcBef>
            </a:pPr>
            <a:endParaRPr lang="de-DE" sz="1000" dirty="0">
              <a:solidFill>
                <a:srgbClr val="000000"/>
              </a:solidFill>
              <a:cs typeface="Times New Roman" pitchFamily="18" charset="0"/>
            </a:endParaRPr>
          </a:p>
          <a:p>
            <a:pPr marL="355600" lvl="1">
              <a:lnSpc>
                <a:spcPts val="1500"/>
              </a:lnSpc>
              <a:spcBef>
                <a:spcPct val="50000"/>
              </a:spcBef>
            </a:pPr>
            <a:endParaRPr lang="de-DE" sz="1000" dirty="0"/>
          </a:p>
          <a:p>
            <a:pPr marL="355600" lvl="1">
              <a:lnSpc>
                <a:spcPts val="1500"/>
              </a:lnSpc>
              <a:spcBef>
                <a:spcPct val="50000"/>
              </a:spcBef>
            </a:pPr>
            <a:endParaRPr lang="de-DE" sz="1000" dirty="0"/>
          </a:p>
          <a:p>
            <a:pPr marL="355600" lvl="1">
              <a:lnSpc>
                <a:spcPts val="1500"/>
              </a:lnSpc>
              <a:spcBef>
                <a:spcPct val="50000"/>
              </a:spcBef>
            </a:pPr>
            <a:r>
              <a:rPr lang="de-DE" sz="1000" dirty="0"/>
              <a:t>wie folgt zu verwenden:</a:t>
            </a:r>
          </a:p>
          <a:p>
            <a:pPr marL="355600" lvl="1">
              <a:lnSpc>
                <a:spcPts val="1500"/>
              </a:lnSpc>
              <a:spcBef>
                <a:spcPct val="50000"/>
              </a:spcBef>
            </a:pPr>
            <a:endParaRPr lang="de-DE" sz="1000" dirty="0">
              <a:solidFill>
                <a:srgbClr val="000000"/>
              </a:solidFill>
            </a:endParaRPr>
          </a:p>
          <a:p>
            <a:pPr marL="355600" lvl="1">
              <a:lnSpc>
                <a:spcPts val="1500"/>
              </a:lnSpc>
              <a:spcBef>
                <a:spcPct val="50000"/>
              </a:spcBef>
            </a:pPr>
            <a:endParaRPr lang="de-DE" sz="1000" dirty="0">
              <a:solidFill>
                <a:srgbClr val="000000"/>
              </a:solidFill>
            </a:endParaRPr>
          </a:p>
          <a:p>
            <a:pPr marL="355600" lvl="1">
              <a:lnSpc>
                <a:spcPts val="1500"/>
              </a:lnSpc>
              <a:spcBef>
                <a:spcPct val="50000"/>
              </a:spcBef>
            </a:pPr>
            <a:endParaRPr lang="de-DE" sz="1000" dirty="0">
              <a:solidFill>
                <a:srgbClr val="000000"/>
              </a:solidFill>
            </a:endParaRPr>
          </a:p>
          <a:p>
            <a:pPr marL="355600" lvl="1">
              <a:lnSpc>
                <a:spcPts val="1500"/>
              </a:lnSpc>
              <a:spcBef>
                <a:spcPct val="50000"/>
              </a:spcBef>
            </a:pPr>
            <a:endParaRPr lang="de-DE" sz="1000" dirty="0">
              <a:solidFill>
                <a:srgbClr val="000000"/>
              </a:solidFill>
            </a:endParaRPr>
          </a:p>
          <a:p>
            <a:pPr marL="355600" lvl="1">
              <a:lnSpc>
                <a:spcPts val="1500"/>
              </a:lnSpc>
              <a:spcBef>
                <a:spcPct val="50000"/>
              </a:spcBef>
            </a:pPr>
            <a:endParaRPr lang="de-DE" sz="1000" dirty="0">
              <a:solidFill>
                <a:srgbClr val="000000"/>
              </a:solidFill>
            </a:endParaRPr>
          </a:p>
          <a:p>
            <a:pPr marL="355600" lvl="1">
              <a:lnSpc>
                <a:spcPts val="1500"/>
              </a:lnSpc>
              <a:spcBef>
                <a:spcPct val="50000"/>
              </a:spcBef>
            </a:pPr>
            <a:endParaRPr lang="de-DE" sz="1000" dirty="0">
              <a:solidFill>
                <a:srgbClr val="000000"/>
              </a:solidFill>
            </a:endParaRPr>
          </a:p>
          <a:p>
            <a:pPr marL="355600" lvl="1">
              <a:lnSpc>
                <a:spcPts val="1500"/>
              </a:lnSpc>
              <a:spcBef>
                <a:spcPct val="50000"/>
              </a:spcBef>
            </a:pPr>
            <a:endParaRPr lang="de-DE" sz="1000" dirty="0">
              <a:solidFill>
                <a:srgbClr val="000000"/>
              </a:solidFill>
            </a:endParaRPr>
          </a:p>
          <a:p>
            <a:pPr marL="355600" lvl="1">
              <a:lnSpc>
                <a:spcPts val="1500"/>
              </a:lnSpc>
              <a:spcBef>
                <a:spcPct val="50000"/>
              </a:spcBef>
            </a:pPr>
            <a:endParaRPr lang="de-DE" sz="1000" dirty="0">
              <a:solidFill>
                <a:srgbClr val="000000"/>
              </a:solidFill>
            </a:endParaRPr>
          </a:p>
          <a:p>
            <a:pPr marL="355600" lvl="1">
              <a:lnSpc>
                <a:spcPts val="1500"/>
              </a:lnSpc>
              <a:spcBef>
                <a:spcPct val="50000"/>
              </a:spcBef>
            </a:pPr>
            <a:r>
              <a:rPr lang="de-DE" sz="1000" dirty="0"/>
              <a:t>Der Jahresabschluss wurde unter Berücksichtigung der von der Geschäftsführung vorgeschlagenen </a:t>
            </a:r>
            <a:r>
              <a:rPr lang="de-DE" sz="1000" dirty="0" smtClean="0"/>
              <a:t>Gewinnverwendung </a:t>
            </a:r>
            <a:r>
              <a:rPr lang="de-DE" sz="1000" dirty="0"/>
              <a:t>aufgestellt.</a:t>
            </a:r>
          </a:p>
          <a:p>
            <a:pPr marL="355600" lvl="1">
              <a:lnSpc>
                <a:spcPts val="1500"/>
              </a:lnSpc>
              <a:spcBef>
                <a:spcPct val="50000"/>
              </a:spcBef>
            </a:pPr>
            <a:r>
              <a:rPr lang="de-DE" sz="1000" dirty="0">
                <a:solidFill>
                  <a:srgbClr val="FF0000"/>
                </a:solidFill>
              </a:rPr>
              <a:t/>
            </a:r>
            <a:br>
              <a:rPr lang="de-DE" sz="1000" dirty="0">
                <a:solidFill>
                  <a:srgbClr val="FF0000"/>
                </a:solidFill>
              </a:rPr>
            </a:br>
            <a:r>
              <a:rPr lang="de-DE" sz="1000" dirty="0">
                <a:solidFill>
                  <a:srgbClr val="FF0000"/>
                </a:solidFill>
              </a:rPr>
              <a:t/>
            </a:r>
            <a:br>
              <a:rPr lang="de-DE" sz="1000" dirty="0">
                <a:solidFill>
                  <a:srgbClr val="FF0000"/>
                </a:solidFill>
              </a:rPr>
            </a:br>
            <a:r>
              <a:rPr lang="de-DE" sz="1000" dirty="0">
                <a:solidFill>
                  <a:srgbClr val="FF0000"/>
                </a:solidFill>
              </a:rPr>
              <a:t/>
            </a:r>
            <a:br>
              <a:rPr lang="de-DE" sz="1000" dirty="0">
                <a:solidFill>
                  <a:srgbClr val="FF0000"/>
                </a:solidFill>
              </a:rPr>
            </a:br>
            <a:endParaRPr lang="de-DE" sz="1000" dirty="0">
              <a:solidFill>
                <a:srgbClr val="FF0000"/>
              </a:solidFill>
            </a:endParaRPr>
          </a:p>
          <a:p>
            <a:pPr marL="342900" indent="-342900">
              <a:lnSpc>
                <a:spcPct val="80000"/>
              </a:lnSpc>
              <a:spcBef>
                <a:spcPct val="50000"/>
              </a:spcBef>
            </a:pPr>
            <a:r>
              <a:rPr lang="de-DE" sz="1100" b="1" dirty="0">
                <a:solidFill>
                  <a:srgbClr val="000000"/>
                </a:solidFill>
                <a:cs typeface="Times New Roman" pitchFamily="18" charset="0"/>
              </a:rPr>
              <a:t>F.	</a:t>
            </a:r>
            <a:r>
              <a:rPr lang="de-DE" sz="1100" dirty="0"/>
              <a:t> </a:t>
            </a:r>
            <a:r>
              <a:rPr lang="de-DE" sz="1100" b="1" dirty="0"/>
              <a:t>Haftungsverhältnisse</a:t>
            </a:r>
            <a:r>
              <a:rPr lang="de-DE" sz="1100" b="1" dirty="0">
                <a:solidFill>
                  <a:srgbClr val="000000"/>
                </a:solidFill>
                <a:cs typeface="Times New Roman" pitchFamily="18" charset="0"/>
              </a:rPr>
              <a:t/>
            </a:r>
            <a:br>
              <a:rPr lang="de-DE" sz="1100" b="1" dirty="0">
                <a:solidFill>
                  <a:srgbClr val="000000"/>
                </a:solidFill>
                <a:cs typeface="Times New Roman" pitchFamily="18" charset="0"/>
              </a:rPr>
            </a:br>
            <a:endParaRPr lang="de-DE" sz="1100" b="1" dirty="0">
              <a:solidFill>
                <a:srgbClr val="000000"/>
              </a:solidFill>
              <a:cs typeface="Times New Roman" pitchFamily="18" charset="0"/>
            </a:endParaRPr>
          </a:p>
          <a:p>
            <a:pPr marL="355600" lvl="1">
              <a:lnSpc>
                <a:spcPts val="1500"/>
              </a:lnSpc>
              <a:spcBef>
                <a:spcPct val="50000"/>
              </a:spcBef>
            </a:pPr>
            <a:r>
              <a:rPr lang="de-DE" sz="1000" dirty="0">
                <a:solidFill>
                  <a:srgbClr val="000000"/>
                </a:solidFill>
                <a:cs typeface="Times New Roman" pitchFamily="18" charset="0"/>
              </a:rPr>
              <a:t>Am Abschlussstichtag bestanden </a:t>
            </a:r>
            <a:r>
              <a:rPr lang="de-DE" sz="1000" dirty="0">
                <a:solidFill>
                  <a:srgbClr val="FF0000"/>
                </a:solidFill>
                <a:cs typeface="Times New Roman" pitchFamily="18" charset="0"/>
              </a:rPr>
              <a:t>keine</a:t>
            </a:r>
            <a:r>
              <a:rPr lang="de-DE" sz="1000" dirty="0">
                <a:solidFill>
                  <a:srgbClr val="000000"/>
                </a:solidFill>
                <a:cs typeface="Times New Roman" pitchFamily="18" charset="0"/>
              </a:rPr>
              <a:t> Haftungsverhältnisse.</a:t>
            </a:r>
            <a:endParaRPr lang="de-DE" sz="1000" dirty="0">
              <a:solidFill>
                <a:srgbClr val="FF0000"/>
              </a:solidFill>
            </a:endParaRPr>
          </a:p>
        </p:txBody>
      </p:sp>
      <p:graphicFrame>
        <p:nvGraphicFramePr>
          <p:cNvPr id="9" name="Tabelle 8"/>
          <p:cNvGraphicFramePr>
            <a:graphicFrameLocks noGrp="1"/>
          </p:cNvGraphicFramePr>
          <p:nvPr/>
        </p:nvGraphicFramePr>
        <p:xfrm>
          <a:off x="1320800" y="1928813"/>
          <a:ext cx="3964797" cy="1312041"/>
        </p:xfrm>
        <a:graphic>
          <a:graphicData uri="http://schemas.openxmlformats.org/drawingml/2006/table">
            <a:tbl>
              <a:tblPr firstRow="1" bandRow="1">
                <a:tableStyleId>{7DF18680-E054-41AD-8BC1-D1AEF772440D}</a:tableStyleId>
              </a:tblPr>
              <a:tblGrid>
                <a:gridCol w="1321599"/>
                <a:gridCol w="1321599"/>
                <a:gridCol w="1321599"/>
              </a:tblGrid>
              <a:tr h="43734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900" b="0" dirty="0" err="1" smtClean="0">
                          <a:solidFill>
                            <a:schemeClr val="tx1"/>
                          </a:solidFill>
                          <a:latin typeface="+mn-lt"/>
                          <a:ea typeface="Times New Roman"/>
                          <a:cs typeface="+mn-cs"/>
                        </a:rPr>
                        <a:t>Gewinnvortrag</a:t>
                      </a:r>
                      <a:r>
                        <a:rPr lang="en-US" sz="900" b="0" dirty="0" smtClean="0">
                          <a:solidFill>
                            <a:schemeClr val="tx1"/>
                          </a:solidFill>
                          <a:latin typeface="+mn-lt"/>
                          <a:ea typeface="Times New Roman"/>
                          <a:cs typeface="+mn-cs"/>
                        </a:rPr>
                        <a:t> / </a:t>
                      </a:r>
                      <a:r>
                        <a:rPr lang="en-US" sz="900" b="0" dirty="0" err="1" smtClean="0">
                          <a:solidFill>
                            <a:schemeClr val="tx1"/>
                          </a:solidFill>
                          <a:latin typeface="+mn-lt"/>
                          <a:ea typeface="Times New Roman"/>
                          <a:cs typeface="+mn-cs"/>
                        </a:rPr>
                        <a:t>Verlustvortrag</a:t>
                      </a:r>
                      <a:endParaRPr lang="de-DE" sz="900" b="0" dirty="0">
                        <a:solidFill>
                          <a:schemeClr val="tx1"/>
                        </a:solidFill>
                      </a:endParaRPr>
                    </a:p>
                  </a:txBody>
                  <a:tcPr/>
                </a:tc>
                <a:tc>
                  <a:txBody>
                    <a:bodyPr/>
                    <a:lstStyle/>
                    <a:p>
                      <a:r>
                        <a:rPr lang="de-DE" sz="900" b="0" dirty="0" smtClean="0">
                          <a:solidFill>
                            <a:schemeClr val="tx1"/>
                          </a:solidFill>
                        </a:rPr>
                        <a:t>EUR</a:t>
                      </a:r>
                      <a:endParaRPr lang="de-DE" sz="900" b="0" dirty="0">
                        <a:solidFill>
                          <a:schemeClr val="tx1"/>
                        </a:solidFill>
                      </a:endParaRPr>
                    </a:p>
                  </a:txBody>
                  <a:tcPr/>
                </a:tc>
                <a:tc>
                  <a:txBody>
                    <a:bodyPr/>
                    <a:lstStyle/>
                    <a:p>
                      <a:pPr algn="r"/>
                      <a:r>
                        <a:rPr lang="de-DE" sz="900" b="0" dirty="0" smtClean="0">
                          <a:solidFill>
                            <a:srgbClr val="FF0000"/>
                          </a:solidFill>
                        </a:rPr>
                        <a:t>-1.140,00</a:t>
                      </a:r>
                      <a:endParaRPr lang="de-DE" sz="900" b="0" dirty="0">
                        <a:solidFill>
                          <a:srgbClr val="FF0000"/>
                        </a:solidFill>
                      </a:endParaRPr>
                    </a:p>
                  </a:txBody>
                  <a:tcPr/>
                </a:tc>
              </a:tr>
              <a:tr h="437347">
                <a:tc>
                  <a:txBody>
                    <a:bodyPr/>
                    <a:lstStyle/>
                    <a:p>
                      <a:pPr algn="l"/>
                      <a:r>
                        <a:rPr lang="de-DE" sz="900" b="0" dirty="0" smtClean="0">
                          <a:solidFill>
                            <a:schemeClr val="tx1"/>
                          </a:solidFill>
                        </a:rPr>
                        <a:t>Jahresüberschuss / Jahresfehlbetrag</a:t>
                      </a:r>
                      <a:endParaRPr lang="de-DE" sz="900" b="0" dirty="0">
                        <a:solidFill>
                          <a:schemeClr val="tx1"/>
                        </a:solidFill>
                      </a:endParaRPr>
                    </a:p>
                  </a:txBody>
                  <a:tcPr/>
                </a:tc>
                <a:tc>
                  <a:txBody>
                    <a:bodyPr/>
                    <a:lstStyle/>
                    <a:p>
                      <a:pPr algn="l"/>
                      <a:r>
                        <a:rPr lang="de-DE" sz="900" b="0" dirty="0" smtClean="0">
                          <a:solidFill>
                            <a:schemeClr val="tx1"/>
                          </a:solidFill>
                        </a:rPr>
                        <a:t>EUR</a:t>
                      </a:r>
                      <a:endParaRPr lang="de-DE" sz="900" b="0" dirty="0">
                        <a:solidFill>
                          <a:schemeClr val="tx1"/>
                        </a:solidFill>
                      </a:endParaRPr>
                    </a:p>
                  </a:txBody>
                  <a:tcPr/>
                </a:tc>
                <a:tc>
                  <a:txBody>
                    <a:bodyPr/>
                    <a:lstStyle/>
                    <a:p>
                      <a:pPr algn="r"/>
                      <a:r>
                        <a:rPr lang="de-DE" sz="900" b="0" dirty="0" smtClean="0">
                          <a:solidFill>
                            <a:srgbClr val="FF0000"/>
                          </a:solidFill>
                        </a:rPr>
                        <a:t>-2.118,43</a:t>
                      </a:r>
                      <a:endParaRPr lang="de-DE" sz="900" b="0" dirty="0">
                        <a:solidFill>
                          <a:srgbClr val="FF0000"/>
                        </a:solidFill>
                      </a:endParaRPr>
                    </a:p>
                  </a:txBody>
                  <a:tcPr/>
                </a:tc>
              </a:tr>
              <a:tr h="437347">
                <a:tc>
                  <a:txBody>
                    <a:bodyPr/>
                    <a:lstStyle/>
                    <a:p>
                      <a:pPr algn="l"/>
                      <a:r>
                        <a:rPr lang="de-DE" sz="900" dirty="0" smtClean="0">
                          <a:latin typeface="+mn-lt"/>
                          <a:ea typeface="Times New Roman"/>
                          <a:cs typeface="+mn-cs"/>
                        </a:rPr>
                        <a:t>Bilanzgewinn / Bilanzverlust</a:t>
                      </a:r>
                      <a:endParaRPr lang="de-DE" sz="900" b="0" dirty="0">
                        <a:solidFill>
                          <a:schemeClr val="tx1"/>
                        </a:solidFill>
                      </a:endParaRPr>
                    </a:p>
                  </a:txBody>
                  <a:tcPr/>
                </a:tc>
                <a:tc>
                  <a:txBody>
                    <a:bodyPr/>
                    <a:lstStyle/>
                    <a:p>
                      <a:pPr algn="l"/>
                      <a:r>
                        <a:rPr lang="de-DE" sz="900" b="0" dirty="0" smtClean="0">
                          <a:solidFill>
                            <a:schemeClr val="tx1"/>
                          </a:solidFill>
                        </a:rPr>
                        <a:t>EUR</a:t>
                      </a:r>
                      <a:endParaRPr lang="de-DE" sz="900" b="0" dirty="0">
                        <a:solidFill>
                          <a:schemeClr val="tx1"/>
                        </a:solidFill>
                      </a:endParaRPr>
                    </a:p>
                  </a:txBody>
                  <a:tcPr/>
                </a:tc>
                <a:tc>
                  <a:txBody>
                    <a:bodyPr/>
                    <a:lstStyle/>
                    <a:p>
                      <a:pPr algn="r"/>
                      <a:endParaRPr lang="de-DE" sz="900" b="0" dirty="0">
                        <a:solidFill>
                          <a:srgbClr val="FF0000"/>
                        </a:solidFill>
                      </a:endParaRPr>
                    </a:p>
                  </a:txBody>
                  <a:tcPr/>
                </a:tc>
              </a:tr>
            </a:tbl>
          </a:graphicData>
        </a:graphic>
      </p:graphicFrame>
      <p:graphicFrame>
        <p:nvGraphicFramePr>
          <p:cNvPr id="10" name="Tabelle 9"/>
          <p:cNvGraphicFramePr>
            <a:graphicFrameLocks noGrp="1"/>
          </p:cNvGraphicFramePr>
          <p:nvPr/>
        </p:nvGraphicFramePr>
        <p:xfrm>
          <a:off x="1392238" y="4394200"/>
          <a:ext cx="3964797" cy="1749388"/>
        </p:xfrm>
        <a:graphic>
          <a:graphicData uri="http://schemas.openxmlformats.org/drawingml/2006/table">
            <a:tbl>
              <a:tblPr firstRow="1" bandRow="1">
                <a:tableStyleId>{7DF18680-E054-41AD-8BC1-D1AEF772440D}</a:tableStyleId>
              </a:tblPr>
              <a:tblGrid>
                <a:gridCol w="1321599"/>
                <a:gridCol w="1321599"/>
                <a:gridCol w="1321599"/>
              </a:tblGrid>
              <a:tr h="43734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900" b="0" dirty="0" smtClean="0">
                          <a:solidFill>
                            <a:schemeClr val="tx1"/>
                          </a:solidFill>
                          <a:latin typeface="+mn-lt"/>
                          <a:ea typeface="Times New Roman"/>
                          <a:cs typeface="+mn-cs"/>
                        </a:rPr>
                        <a:t>Ausschüttung an die Gesellschafter</a:t>
                      </a:r>
                      <a:endParaRPr lang="de-DE" sz="900" b="0" dirty="0">
                        <a:solidFill>
                          <a:schemeClr val="tx1"/>
                        </a:solidFill>
                      </a:endParaRPr>
                    </a:p>
                  </a:txBody>
                  <a:tcPr/>
                </a:tc>
                <a:tc>
                  <a:txBody>
                    <a:bodyPr/>
                    <a:lstStyle/>
                    <a:p>
                      <a:r>
                        <a:rPr lang="de-DE" sz="900" b="0" dirty="0" smtClean="0">
                          <a:solidFill>
                            <a:schemeClr val="tx1"/>
                          </a:solidFill>
                        </a:rPr>
                        <a:t>EUR</a:t>
                      </a:r>
                      <a:endParaRPr lang="de-DE" sz="900" b="0" dirty="0">
                        <a:solidFill>
                          <a:schemeClr val="tx1"/>
                        </a:solidFill>
                      </a:endParaRPr>
                    </a:p>
                  </a:txBody>
                  <a:tcPr/>
                </a:tc>
                <a:tc>
                  <a:txBody>
                    <a:bodyPr/>
                    <a:lstStyle/>
                    <a:p>
                      <a:pPr algn="r"/>
                      <a:endParaRPr lang="de-DE" sz="900" b="0" dirty="0">
                        <a:solidFill>
                          <a:schemeClr val="tx1"/>
                        </a:solidFill>
                      </a:endParaRPr>
                    </a:p>
                  </a:txBody>
                  <a:tcPr/>
                </a:tc>
              </a:tr>
              <a:tr h="43734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900" b="0" dirty="0" smtClean="0">
                          <a:solidFill>
                            <a:schemeClr val="tx1"/>
                          </a:solidFill>
                          <a:latin typeface="+mn-lt"/>
                          <a:ea typeface="Times New Roman"/>
                          <a:cs typeface="+mn-cs"/>
                        </a:rPr>
                        <a:t>Vortrag auf neue Rechnungen</a:t>
                      </a:r>
                      <a:endParaRPr lang="de-DE" sz="900" b="0" dirty="0">
                        <a:solidFill>
                          <a:schemeClr val="tx1"/>
                        </a:solidFill>
                      </a:endParaRPr>
                    </a:p>
                  </a:txBody>
                  <a:tcPr/>
                </a:tc>
                <a:tc>
                  <a:txBody>
                    <a:bodyPr/>
                    <a:lstStyle/>
                    <a:p>
                      <a:pPr algn="l"/>
                      <a:r>
                        <a:rPr lang="de-DE" sz="900" b="0" dirty="0" smtClean="0">
                          <a:solidFill>
                            <a:schemeClr val="tx1"/>
                          </a:solidFill>
                        </a:rPr>
                        <a:t>EUR</a:t>
                      </a:r>
                      <a:endParaRPr lang="de-DE" sz="900" b="0" dirty="0">
                        <a:solidFill>
                          <a:schemeClr val="tx1"/>
                        </a:solidFill>
                      </a:endParaRPr>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de-DE" sz="900" b="0" dirty="0" smtClean="0">
                          <a:solidFill>
                            <a:srgbClr val="FF0000"/>
                          </a:solidFill>
                        </a:rPr>
                        <a:t>-2.118,43</a:t>
                      </a:r>
                    </a:p>
                  </a:txBody>
                  <a:tcPr/>
                </a:tc>
              </a:tr>
              <a:tr h="43734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900" b="0" dirty="0" smtClean="0">
                          <a:solidFill>
                            <a:schemeClr val="tx1"/>
                          </a:solidFill>
                          <a:latin typeface="+mn-lt"/>
                          <a:ea typeface="Times New Roman"/>
                          <a:cs typeface="+mn-cs"/>
                        </a:rPr>
                        <a:t>Einstellung in die Gewinnrücklagen</a:t>
                      </a:r>
                      <a:endParaRPr lang="de-DE" sz="900" b="0" dirty="0">
                        <a:solidFill>
                          <a:schemeClr val="tx1"/>
                        </a:solidFill>
                      </a:endParaRPr>
                    </a:p>
                  </a:txBody>
                  <a:tcPr/>
                </a:tc>
                <a:tc>
                  <a:txBody>
                    <a:bodyPr/>
                    <a:lstStyle/>
                    <a:p>
                      <a:pPr algn="l"/>
                      <a:r>
                        <a:rPr lang="de-DE" sz="900" b="0" dirty="0" smtClean="0">
                          <a:solidFill>
                            <a:schemeClr val="tx1"/>
                          </a:solidFill>
                        </a:rPr>
                        <a:t>EUR</a:t>
                      </a:r>
                      <a:endParaRPr lang="de-DE" sz="900" b="0" dirty="0">
                        <a:solidFill>
                          <a:schemeClr val="tx1"/>
                        </a:solidFill>
                      </a:endParaRPr>
                    </a:p>
                  </a:txBody>
                  <a:tcPr/>
                </a:tc>
                <a:tc>
                  <a:txBody>
                    <a:bodyPr/>
                    <a:lstStyle/>
                    <a:p>
                      <a:pPr algn="r"/>
                      <a:endParaRPr lang="de-DE" sz="900" b="0" dirty="0">
                        <a:solidFill>
                          <a:schemeClr val="tx1"/>
                        </a:solidFill>
                      </a:endParaRPr>
                    </a:p>
                  </a:txBody>
                  <a:tcPr/>
                </a:tc>
              </a:tr>
              <a:tr h="43734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900" b="0" dirty="0" smtClean="0">
                          <a:solidFill>
                            <a:schemeClr val="tx1"/>
                          </a:solidFill>
                          <a:latin typeface="+mn-lt"/>
                          <a:ea typeface="Times New Roman"/>
                          <a:cs typeface="+mn-cs"/>
                        </a:rPr>
                        <a:t>Verrechnung mit Verlustvortrag</a:t>
                      </a:r>
                      <a:endParaRPr lang="de-DE" sz="900" b="0" dirty="0">
                        <a:solidFill>
                          <a:schemeClr val="tx1"/>
                        </a:solidFill>
                      </a:endParaRPr>
                    </a:p>
                  </a:txBody>
                  <a:tcPr/>
                </a:tc>
                <a:tc>
                  <a:txBody>
                    <a:bodyPr/>
                    <a:lstStyle/>
                    <a:p>
                      <a:pPr algn="l"/>
                      <a:r>
                        <a:rPr lang="de-DE" sz="900" b="0" dirty="0" smtClean="0">
                          <a:solidFill>
                            <a:schemeClr val="tx1"/>
                          </a:solidFill>
                        </a:rPr>
                        <a:t>EUR</a:t>
                      </a:r>
                      <a:endParaRPr lang="de-DE" sz="900" b="0" dirty="0">
                        <a:solidFill>
                          <a:schemeClr val="tx1"/>
                        </a:solidFill>
                      </a:endParaRPr>
                    </a:p>
                  </a:txBody>
                  <a:tcPr/>
                </a:tc>
                <a:tc>
                  <a:txBody>
                    <a:bodyPr/>
                    <a:lstStyle/>
                    <a:p>
                      <a:pPr algn="r"/>
                      <a:endParaRPr lang="de-DE" sz="900" b="0" dirty="0">
                        <a:solidFill>
                          <a:schemeClr val="tx1"/>
                        </a:solidFill>
                      </a:endParaRPr>
                    </a:p>
                  </a:txBody>
                  <a:tcPr/>
                </a:tc>
              </a:tr>
            </a:tbl>
          </a:graphicData>
        </a:graphic>
      </p:graphicFrame>
      <p:sp>
        <p:nvSpPr>
          <p:cNvPr id="11" name="Rectangle 12"/>
          <p:cNvSpPr>
            <a:spLocks noChangeArrowheads="1"/>
          </p:cNvSpPr>
          <p:nvPr/>
        </p:nvSpPr>
        <p:spPr bwMode="auto">
          <a:xfrm>
            <a:off x="520700" y="71438"/>
            <a:ext cx="6337300" cy="230832"/>
          </a:xfrm>
          <a:prstGeom prst="rect">
            <a:avLst/>
          </a:prstGeom>
          <a:noFill/>
          <a:ln w="9525">
            <a:noFill/>
            <a:miter lim="800000"/>
            <a:headEnd/>
            <a:tailEnd/>
          </a:ln>
        </p:spPr>
        <p:txBody>
          <a:bodyPr>
            <a:spAutoFit/>
          </a:bodyPr>
          <a:lstStyle/>
          <a:p>
            <a:pPr>
              <a:spcBef>
                <a:spcPct val="50000"/>
              </a:spcBef>
            </a:pPr>
            <a:r>
              <a:rPr lang="de-DE" sz="900" dirty="0">
                <a:solidFill>
                  <a:srgbClr val="000000"/>
                </a:solidFill>
                <a:cs typeface="Times New Roman" pitchFamily="18" charset="0"/>
              </a:rPr>
              <a:t>Anhang	</a:t>
            </a:r>
            <a:r>
              <a:rPr lang="de-DE" sz="900" dirty="0">
                <a:solidFill>
                  <a:srgbClr val="000000"/>
                </a:solidFill>
              </a:rPr>
              <a:t>			                 	              </a:t>
            </a:r>
            <a:r>
              <a:rPr lang="de-DE" sz="900" dirty="0" smtClean="0">
                <a:solidFill>
                  <a:srgbClr val="FF0000"/>
                </a:solidFill>
              </a:rPr>
              <a:t>Mustermann GmbH</a:t>
            </a:r>
            <a:endParaRPr lang="de-DE" sz="900" dirty="0">
              <a:solidFill>
                <a:srgbClr val="FF0000"/>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Line 5"/>
          <p:cNvSpPr>
            <a:spLocks noChangeShapeType="1"/>
          </p:cNvSpPr>
          <p:nvPr/>
        </p:nvSpPr>
        <p:spPr bwMode="auto">
          <a:xfrm>
            <a:off x="476250" y="285750"/>
            <a:ext cx="6192838" cy="0"/>
          </a:xfrm>
          <a:prstGeom prst="line">
            <a:avLst/>
          </a:prstGeom>
          <a:noFill/>
          <a:ln w="1270">
            <a:solidFill>
              <a:schemeClr val="bg1">
                <a:lumMod val="75000"/>
              </a:schemeClr>
            </a:solidFill>
            <a:round/>
            <a:headEnd/>
            <a:tailEnd/>
          </a:ln>
        </p:spPr>
        <p:txBody>
          <a:bodyPr/>
          <a:lstStyle/>
          <a:p>
            <a:pPr>
              <a:defRPr/>
            </a:pPr>
            <a:endParaRPr lang="de-DE"/>
          </a:p>
        </p:txBody>
      </p:sp>
      <p:sp>
        <p:nvSpPr>
          <p:cNvPr id="28675" name="Rectangle 12"/>
          <p:cNvSpPr>
            <a:spLocks noChangeArrowheads="1"/>
          </p:cNvSpPr>
          <p:nvPr/>
        </p:nvSpPr>
        <p:spPr bwMode="auto">
          <a:xfrm>
            <a:off x="520700" y="71438"/>
            <a:ext cx="6337300" cy="230832"/>
          </a:xfrm>
          <a:prstGeom prst="rect">
            <a:avLst/>
          </a:prstGeom>
          <a:noFill/>
          <a:ln w="9525">
            <a:noFill/>
            <a:miter lim="800000"/>
            <a:headEnd/>
            <a:tailEnd/>
          </a:ln>
        </p:spPr>
        <p:txBody>
          <a:bodyPr>
            <a:spAutoFit/>
          </a:bodyPr>
          <a:lstStyle/>
          <a:p>
            <a:pPr>
              <a:spcBef>
                <a:spcPct val="50000"/>
              </a:spcBef>
            </a:pPr>
            <a:r>
              <a:rPr lang="de-DE" sz="900" dirty="0">
                <a:solidFill>
                  <a:srgbClr val="000000"/>
                </a:solidFill>
                <a:cs typeface="Times New Roman" pitchFamily="18" charset="0"/>
              </a:rPr>
              <a:t>Anlagen	</a:t>
            </a:r>
            <a:r>
              <a:rPr lang="de-DE" sz="900" dirty="0">
                <a:solidFill>
                  <a:srgbClr val="000000"/>
                </a:solidFill>
              </a:rPr>
              <a:t>			                 	              </a:t>
            </a:r>
            <a:r>
              <a:rPr lang="de-DE" sz="900" dirty="0" smtClean="0">
                <a:solidFill>
                  <a:srgbClr val="FF0000"/>
                </a:solidFill>
              </a:rPr>
              <a:t>Mustermann GmbH</a:t>
            </a:r>
            <a:endParaRPr lang="de-DE" sz="900" dirty="0">
              <a:solidFill>
                <a:srgbClr val="FF0000"/>
              </a:solidFill>
            </a:endParaRPr>
          </a:p>
        </p:txBody>
      </p:sp>
      <p:sp>
        <p:nvSpPr>
          <p:cNvPr id="28676" name="Rectangle 12"/>
          <p:cNvSpPr>
            <a:spLocks noChangeArrowheads="1"/>
          </p:cNvSpPr>
          <p:nvPr/>
        </p:nvSpPr>
        <p:spPr bwMode="auto">
          <a:xfrm>
            <a:off x="404813" y="8899525"/>
            <a:ext cx="6337300" cy="246063"/>
          </a:xfrm>
          <a:prstGeom prst="rect">
            <a:avLst/>
          </a:prstGeom>
          <a:noFill/>
          <a:ln w="9525">
            <a:noFill/>
            <a:miter lim="800000"/>
            <a:headEnd/>
            <a:tailEnd/>
          </a:ln>
        </p:spPr>
        <p:txBody>
          <a:bodyPr>
            <a:spAutoFit/>
          </a:bodyPr>
          <a:lstStyle/>
          <a:p>
            <a:pPr>
              <a:spcBef>
                <a:spcPct val="50000"/>
              </a:spcBef>
            </a:pPr>
            <a:r>
              <a:rPr lang="de-DE" sz="1000">
                <a:solidFill>
                  <a:srgbClr val="000000"/>
                </a:solidFill>
              </a:rPr>
              <a:t>						        </a:t>
            </a:r>
            <a:r>
              <a:rPr lang="de-DE" sz="800">
                <a:solidFill>
                  <a:srgbClr val="000000"/>
                </a:solidFill>
              </a:rPr>
              <a:t>Seite 26</a:t>
            </a:r>
          </a:p>
        </p:txBody>
      </p:sp>
      <p:sp>
        <p:nvSpPr>
          <p:cNvPr id="7" name="Line 5"/>
          <p:cNvSpPr>
            <a:spLocks noChangeShapeType="1"/>
          </p:cNvSpPr>
          <p:nvPr/>
        </p:nvSpPr>
        <p:spPr bwMode="auto">
          <a:xfrm>
            <a:off x="476250" y="8942388"/>
            <a:ext cx="6192838" cy="0"/>
          </a:xfrm>
          <a:prstGeom prst="line">
            <a:avLst/>
          </a:prstGeom>
          <a:noFill/>
          <a:ln w="1270">
            <a:solidFill>
              <a:schemeClr val="bg1">
                <a:lumMod val="75000"/>
              </a:schemeClr>
            </a:solidFill>
            <a:round/>
            <a:headEnd/>
            <a:tailEnd/>
          </a:ln>
        </p:spPr>
        <p:txBody>
          <a:bodyPr/>
          <a:lstStyle/>
          <a:p>
            <a:pPr>
              <a:defRPr/>
            </a:pPr>
            <a:endParaRPr lang="de-DE">
              <a:ln w="3175">
                <a:solidFill>
                  <a:schemeClr val="tx1"/>
                </a:solidFill>
              </a:ln>
            </a:endParaRPr>
          </a:p>
        </p:txBody>
      </p:sp>
      <p:sp>
        <p:nvSpPr>
          <p:cNvPr id="28678" name="Rectangle 7"/>
          <p:cNvSpPr>
            <a:spLocks noChangeArrowheads="1"/>
          </p:cNvSpPr>
          <p:nvPr/>
        </p:nvSpPr>
        <p:spPr bwMode="auto">
          <a:xfrm>
            <a:off x="428625" y="930275"/>
            <a:ext cx="6286500" cy="628650"/>
          </a:xfrm>
          <a:prstGeom prst="rect">
            <a:avLst/>
          </a:prstGeom>
          <a:noFill/>
          <a:ln w="9525">
            <a:noFill/>
            <a:miter lim="800000"/>
            <a:headEnd/>
            <a:tailEnd/>
          </a:ln>
        </p:spPr>
        <p:txBody>
          <a:bodyPr>
            <a:spAutoFit/>
          </a:bodyPr>
          <a:lstStyle/>
          <a:p>
            <a:pPr marL="342900" indent="-342900">
              <a:lnSpc>
                <a:spcPct val="80000"/>
              </a:lnSpc>
              <a:spcBef>
                <a:spcPct val="50000"/>
              </a:spcBef>
            </a:pPr>
            <a:r>
              <a:rPr lang="de-DE" sz="1100" b="1">
                <a:solidFill>
                  <a:srgbClr val="000000"/>
                </a:solidFill>
                <a:cs typeface="Times New Roman" pitchFamily="18" charset="0"/>
              </a:rPr>
              <a:t>Anlage IV	 Anlagenspiegel</a:t>
            </a:r>
          </a:p>
          <a:p>
            <a:pPr marL="342900" indent="-342900">
              <a:lnSpc>
                <a:spcPct val="80000"/>
              </a:lnSpc>
              <a:spcBef>
                <a:spcPct val="50000"/>
              </a:spcBef>
            </a:pPr>
            <a:endParaRPr lang="de-DE" sz="1000">
              <a:solidFill>
                <a:srgbClr val="FF0000"/>
              </a:solidFill>
              <a:cs typeface="Times New Roman" pitchFamily="18" charset="0"/>
            </a:endParaRPr>
          </a:p>
          <a:p>
            <a:pPr marL="342900" indent="-342900">
              <a:lnSpc>
                <a:spcPct val="80000"/>
              </a:lnSpc>
              <a:spcBef>
                <a:spcPct val="50000"/>
              </a:spcBef>
              <a:buFontTx/>
              <a:buAutoNum type="romanUcPeriod"/>
            </a:pPr>
            <a:endParaRPr lang="de-DE" sz="1000">
              <a:solidFill>
                <a:srgbClr val="000000"/>
              </a:solidFill>
            </a:endParaRPr>
          </a:p>
        </p:txBody>
      </p:sp>
      <p:sp>
        <p:nvSpPr>
          <p:cNvPr id="29150" name="Rectangle 7"/>
          <p:cNvSpPr>
            <a:spLocks noChangeArrowheads="1"/>
          </p:cNvSpPr>
          <p:nvPr/>
        </p:nvSpPr>
        <p:spPr bwMode="auto">
          <a:xfrm>
            <a:off x="428625" y="2286000"/>
            <a:ext cx="6286500" cy="839788"/>
          </a:xfrm>
          <a:prstGeom prst="rect">
            <a:avLst/>
          </a:prstGeom>
          <a:noFill/>
          <a:ln w="9525">
            <a:noFill/>
            <a:miter lim="800000"/>
            <a:headEnd/>
            <a:tailEnd/>
          </a:ln>
        </p:spPr>
        <p:txBody>
          <a:bodyPr>
            <a:spAutoFit/>
          </a:bodyPr>
          <a:lstStyle/>
          <a:p>
            <a:pPr marL="342900" indent="-342900" algn="ctr">
              <a:lnSpc>
                <a:spcPct val="80000"/>
              </a:lnSpc>
              <a:spcBef>
                <a:spcPct val="50000"/>
              </a:spcBef>
            </a:pPr>
            <a:r>
              <a:rPr lang="de-DE" sz="1200" b="1" dirty="0">
                <a:solidFill>
                  <a:srgbClr val="000000"/>
                </a:solidFill>
                <a:cs typeface="Times New Roman" pitchFamily="18" charset="0"/>
              </a:rPr>
              <a:t>Anlagenspiegel zum 31. Dezember </a:t>
            </a:r>
            <a:r>
              <a:rPr lang="de-DE" sz="1200" b="1" dirty="0" smtClean="0">
                <a:solidFill>
                  <a:srgbClr val="FF0000"/>
                </a:solidFill>
                <a:cs typeface="Times New Roman" pitchFamily="18" charset="0"/>
              </a:rPr>
              <a:t>2013</a:t>
            </a:r>
            <a:endParaRPr lang="de-DE" sz="1200" b="1" dirty="0">
              <a:solidFill>
                <a:srgbClr val="FF0000"/>
              </a:solidFill>
              <a:cs typeface="Times New Roman" pitchFamily="18" charset="0"/>
            </a:endParaRPr>
          </a:p>
          <a:p>
            <a:pPr marL="342900" indent="-342900" algn="ctr">
              <a:lnSpc>
                <a:spcPct val="80000"/>
              </a:lnSpc>
              <a:spcBef>
                <a:spcPct val="50000"/>
              </a:spcBef>
            </a:pPr>
            <a:r>
              <a:rPr lang="de-DE" sz="1000" dirty="0" smtClean="0">
                <a:solidFill>
                  <a:srgbClr val="000000"/>
                </a:solidFill>
                <a:cs typeface="Times New Roman" pitchFamily="18" charset="0"/>
              </a:rPr>
              <a:t>Mustermann GmbH</a:t>
            </a:r>
            <a:r>
              <a:rPr lang="de-DE" sz="1000" dirty="0" smtClean="0">
                <a:solidFill>
                  <a:srgbClr val="000000"/>
                </a:solidFill>
                <a:cs typeface="Times New Roman" pitchFamily="18" charset="0"/>
              </a:rPr>
              <a:t>, </a:t>
            </a:r>
            <a:r>
              <a:rPr lang="de-DE" sz="1000" dirty="0" err="1" smtClean="0">
                <a:solidFill>
                  <a:srgbClr val="000000"/>
                </a:solidFill>
                <a:cs typeface="Times New Roman" pitchFamily="18" charset="0"/>
              </a:rPr>
              <a:t>Dorfstr</a:t>
            </a:r>
            <a:r>
              <a:rPr lang="de-DE" sz="1000" dirty="0" smtClean="0">
                <a:solidFill>
                  <a:srgbClr val="000000"/>
                </a:solidFill>
                <a:cs typeface="Times New Roman" pitchFamily="18" charset="0"/>
              </a:rPr>
              <a:t>. 10</a:t>
            </a:r>
            <a:r>
              <a:rPr lang="de-DE" sz="1000" dirty="0" smtClean="0">
                <a:solidFill>
                  <a:srgbClr val="000000"/>
                </a:solidFill>
                <a:cs typeface="Times New Roman" pitchFamily="18" charset="0"/>
              </a:rPr>
              <a:t>, </a:t>
            </a:r>
            <a:r>
              <a:rPr lang="de-DE" sz="1000" dirty="0" err="1" smtClean="0">
                <a:solidFill>
                  <a:srgbClr val="000000"/>
                </a:solidFill>
                <a:cs typeface="Times New Roman" pitchFamily="18" charset="0"/>
              </a:rPr>
              <a:t>Plz</a:t>
            </a:r>
            <a:r>
              <a:rPr lang="de-DE" sz="1000" dirty="0" smtClean="0">
                <a:solidFill>
                  <a:srgbClr val="000000"/>
                </a:solidFill>
                <a:cs typeface="Times New Roman" pitchFamily="18" charset="0"/>
              </a:rPr>
              <a:t> Ort</a:t>
            </a:r>
            <a:endParaRPr lang="de-DE" sz="1000" dirty="0">
              <a:solidFill>
                <a:srgbClr val="000000"/>
              </a:solidFill>
              <a:cs typeface="Times New Roman" pitchFamily="18" charset="0"/>
            </a:endParaRPr>
          </a:p>
          <a:p>
            <a:pPr marL="342900" indent="-342900">
              <a:lnSpc>
                <a:spcPct val="80000"/>
              </a:lnSpc>
              <a:spcBef>
                <a:spcPct val="50000"/>
              </a:spcBef>
            </a:pPr>
            <a:endParaRPr lang="de-DE" sz="1000" dirty="0">
              <a:solidFill>
                <a:srgbClr val="FF0000"/>
              </a:solidFill>
              <a:cs typeface="Times New Roman" pitchFamily="18" charset="0"/>
            </a:endParaRPr>
          </a:p>
          <a:p>
            <a:pPr marL="342900" indent="-342900">
              <a:lnSpc>
                <a:spcPct val="80000"/>
              </a:lnSpc>
              <a:spcBef>
                <a:spcPct val="50000"/>
              </a:spcBef>
              <a:buFontTx/>
              <a:buAutoNum type="romanUcPeriod"/>
            </a:pPr>
            <a:endParaRPr lang="de-DE" sz="1000" dirty="0">
              <a:solidFill>
                <a:srgbClr val="000000"/>
              </a:solidFill>
            </a:endParaRPr>
          </a:p>
        </p:txBody>
      </p:sp>
      <p:graphicFrame>
        <p:nvGraphicFramePr>
          <p:cNvPr id="9" name="Tabelle 8"/>
          <p:cNvGraphicFramePr>
            <a:graphicFrameLocks noGrp="1"/>
          </p:cNvGraphicFramePr>
          <p:nvPr/>
        </p:nvGraphicFramePr>
        <p:xfrm>
          <a:off x="642917" y="2987681"/>
          <a:ext cx="6091247" cy="3975104"/>
        </p:xfrm>
        <a:graphic>
          <a:graphicData uri="http://schemas.openxmlformats.org/drawingml/2006/table">
            <a:tbl>
              <a:tblPr/>
              <a:tblGrid>
                <a:gridCol w="810025"/>
                <a:gridCol w="538129"/>
                <a:gridCol w="453161"/>
                <a:gridCol w="37765"/>
                <a:gridCol w="453161"/>
                <a:gridCol w="37765"/>
                <a:gridCol w="483371"/>
                <a:gridCol w="37765"/>
                <a:gridCol w="453161"/>
                <a:gridCol w="37765"/>
                <a:gridCol w="513582"/>
                <a:gridCol w="37765"/>
                <a:gridCol w="475817"/>
                <a:gridCol w="37765"/>
                <a:gridCol w="513582"/>
                <a:gridCol w="37765"/>
                <a:gridCol w="574003"/>
                <a:gridCol w="37765"/>
                <a:gridCol w="521135"/>
              </a:tblGrid>
              <a:tr h="136093">
                <a:tc>
                  <a:txBody>
                    <a:bodyPr/>
                    <a:lstStyle/>
                    <a:p>
                      <a:pPr algn="l" fontAlgn="b"/>
                      <a:r>
                        <a:rPr lang="de-DE" sz="700" b="0" i="0" u="none" strike="noStrike" dirty="0">
                          <a:latin typeface="+mj-lt"/>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de-DE" sz="700" b="0" i="0" u="none" strike="noStrike">
                          <a:latin typeface="+mj-lt"/>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de-DE" sz="700" b="0" i="0" u="none" strike="noStrike">
                          <a:latin typeface="+mj-lt"/>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de-DE" sz="700" b="0" i="0" u="none" strike="noStrike">
                          <a:latin typeface="+mj-lt"/>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de-DE" sz="700" b="0" i="0" u="none" strike="noStrike">
                          <a:latin typeface="+mj-lt"/>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de-DE" sz="700" b="0" i="0" u="none" strike="noStrike">
                          <a:latin typeface="+mj-lt"/>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de-DE" sz="700" b="0" i="0" u="none" strike="noStrike">
                          <a:latin typeface="+mj-lt"/>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de-DE" sz="700" b="0" i="0" u="none" strike="noStrike">
                          <a:latin typeface="+mj-lt"/>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de-DE" sz="700" b="0" i="0" u="none" strike="noStrike">
                          <a:latin typeface="+mj-lt"/>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de-DE" sz="700" b="0" i="0" u="none" strike="noStrike">
                          <a:latin typeface="+mj-lt"/>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de-DE" sz="700" b="0" i="0" u="none" strike="noStrike">
                          <a:latin typeface="+mj-lt"/>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de-DE" sz="700" b="0" i="0" u="none" strike="noStrike">
                          <a:latin typeface="+mj-lt"/>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de-DE" sz="700" b="0" i="0" u="none" strike="noStrike">
                          <a:latin typeface="+mj-lt"/>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de-DE" sz="700" b="0" i="0" u="none" strike="noStrike">
                          <a:latin typeface="+mj-lt"/>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de-DE" sz="700" b="0" i="0" u="none" strike="noStrike">
                          <a:latin typeface="+mj-lt"/>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de-DE" sz="700" b="0" i="0" u="none" strike="noStrike">
                          <a:latin typeface="+mj-lt"/>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de-DE" sz="700" b="0" i="0" u="none" strike="noStrike">
                          <a:latin typeface="+mj-lt"/>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de-DE" sz="700" b="0" i="0" u="none" strike="noStrike">
                          <a:latin typeface="+mj-lt"/>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de-DE" sz="700" b="0" i="0" u="none" strike="noStrike">
                          <a:latin typeface="+mj-lt"/>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r>
              <a:tr h="370479">
                <a:tc>
                  <a:txBody>
                    <a:bodyPr/>
                    <a:lstStyle/>
                    <a:p>
                      <a:pPr algn="l" fontAlgn="b"/>
                      <a:r>
                        <a:rPr lang="de-DE" sz="700" b="1" i="0" u="none" strike="noStrike" dirty="0">
                          <a:latin typeface="+mj-lt"/>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de-DE" sz="700" b="0" i="0" u="none" strike="noStrike">
                        <a:latin typeface="+mj-lt"/>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de-DE" sz="700" b="0" i="0" u="none" strike="noStrike">
                          <a:latin typeface="+mj-lt"/>
                        </a:rPr>
                        <a:t>AHK historisch</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de-DE" sz="700" b="0" i="0" u="none" strike="noStrike">
                        <a:latin typeface="+mj-lt"/>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de-DE" sz="700" b="0" i="0" u="none" strike="noStrike" dirty="0">
                          <a:latin typeface="+mj-lt"/>
                        </a:rPr>
                        <a:t>Zugänge </a:t>
                      </a:r>
                      <a:r>
                        <a:rPr lang="de-DE" sz="700" b="0" i="0" u="none" strike="noStrike" dirty="0" smtClean="0">
                          <a:latin typeface="+mj-lt"/>
                        </a:rPr>
                        <a:t>Geschäfts-</a:t>
                      </a:r>
                      <a:r>
                        <a:rPr lang="de-DE" sz="700" b="0" i="0" u="none" strike="noStrike" dirty="0" err="1" smtClean="0">
                          <a:latin typeface="+mj-lt"/>
                        </a:rPr>
                        <a:t>jahr</a:t>
                      </a:r>
                      <a:endParaRPr lang="de-DE" sz="700" b="0" i="0" u="none" strike="noStrike" dirty="0">
                        <a:latin typeface="+mj-lt"/>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de-DE" sz="700" b="0" i="0" u="none" strike="noStrike">
                        <a:latin typeface="+mj-lt"/>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de-DE" sz="700" b="0" i="0" u="none" strike="noStrike" dirty="0">
                          <a:latin typeface="+mj-lt"/>
                        </a:rPr>
                        <a:t>Abgänge </a:t>
                      </a:r>
                      <a:r>
                        <a:rPr lang="de-DE" sz="700" b="0" i="0" u="none" strike="noStrike" dirty="0" smtClean="0">
                          <a:latin typeface="+mj-lt"/>
                        </a:rPr>
                        <a:t>Geschäfts-</a:t>
                      </a:r>
                      <a:r>
                        <a:rPr lang="de-DE" sz="700" b="0" i="0" u="none" strike="noStrike" dirty="0" err="1" smtClean="0">
                          <a:latin typeface="+mj-lt"/>
                        </a:rPr>
                        <a:t>jahr</a:t>
                      </a:r>
                      <a:endParaRPr lang="de-DE" sz="700" b="0" i="0" u="none" strike="noStrike" dirty="0">
                        <a:latin typeface="+mj-lt"/>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de-DE" sz="700" b="0" i="0" u="none" strike="noStrike">
                        <a:latin typeface="+mj-lt"/>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de-DE" sz="700" b="0" i="0" u="none" strike="noStrike" dirty="0" smtClean="0">
                          <a:latin typeface="+mj-lt"/>
                        </a:rPr>
                        <a:t>Umbuch-</a:t>
                      </a:r>
                      <a:r>
                        <a:rPr lang="de-DE" sz="700" b="0" i="0" u="none" strike="noStrike" dirty="0" err="1" smtClean="0">
                          <a:latin typeface="+mj-lt"/>
                        </a:rPr>
                        <a:t>ungen</a:t>
                      </a:r>
                      <a:r>
                        <a:rPr lang="de-DE" sz="700" b="0" i="0" u="none" strike="noStrike" dirty="0" smtClean="0">
                          <a:latin typeface="+mj-lt"/>
                        </a:rPr>
                        <a:t> Geschäfts-</a:t>
                      </a:r>
                      <a:r>
                        <a:rPr lang="de-DE" sz="700" b="0" i="0" u="none" strike="noStrike" dirty="0" err="1" smtClean="0">
                          <a:latin typeface="+mj-lt"/>
                        </a:rPr>
                        <a:t>jahr</a:t>
                      </a:r>
                      <a:endParaRPr lang="de-DE" sz="700" b="0" i="0" u="none" strike="noStrike" dirty="0">
                        <a:latin typeface="+mj-lt"/>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de-DE" sz="700" b="0" i="0" u="none" strike="noStrike">
                        <a:latin typeface="+mj-lt"/>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de-DE" sz="700" b="0" i="0" u="none" strike="noStrike" dirty="0" smtClean="0">
                          <a:latin typeface="+mj-lt"/>
                        </a:rPr>
                        <a:t>Zuschrei-</a:t>
                      </a:r>
                      <a:r>
                        <a:rPr lang="de-DE" sz="700" b="0" i="0" u="none" strike="noStrike" dirty="0" err="1" smtClean="0">
                          <a:latin typeface="+mj-lt"/>
                        </a:rPr>
                        <a:t>bungen</a:t>
                      </a:r>
                      <a:r>
                        <a:rPr lang="de-DE" sz="700" b="0" i="0" u="none" strike="noStrike" dirty="0" smtClean="0">
                          <a:latin typeface="+mj-lt"/>
                        </a:rPr>
                        <a:t> Geschäfts-</a:t>
                      </a:r>
                      <a:r>
                        <a:rPr lang="de-DE" sz="700" b="0" i="0" u="none" strike="noStrike" dirty="0" err="1" smtClean="0">
                          <a:latin typeface="+mj-lt"/>
                        </a:rPr>
                        <a:t>jahr</a:t>
                      </a:r>
                      <a:endParaRPr lang="de-DE" sz="700" b="0" i="0" u="none" strike="noStrike" dirty="0">
                        <a:latin typeface="+mj-lt"/>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de-DE" sz="700" b="0" i="0" u="none" strike="noStrike">
                        <a:latin typeface="+mj-lt"/>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de-DE" sz="700" b="0" i="0" u="none" strike="noStrike" dirty="0" err="1" smtClean="0">
                          <a:latin typeface="+mj-lt"/>
                        </a:rPr>
                        <a:t>Abschrei-bungen</a:t>
                      </a:r>
                      <a:r>
                        <a:rPr lang="de-DE" sz="700" b="0" i="0" u="none" strike="noStrike" dirty="0" smtClean="0">
                          <a:latin typeface="+mj-lt"/>
                        </a:rPr>
                        <a:t> </a:t>
                      </a:r>
                      <a:r>
                        <a:rPr lang="de-DE" sz="700" b="0" i="0" u="none" strike="noStrike" dirty="0">
                          <a:latin typeface="+mj-lt"/>
                        </a:rPr>
                        <a:t>kumuliert</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de-DE" sz="700" b="0" i="0" u="none" strike="noStrike">
                        <a:latin typeface="+mj-lt"/>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de-DE" sz="700" b="0" i="0" u="none" strike="noStrike">
                          <a:latin typeface="+mj-lt"/>
                        </a:rPr>
                        <a:t>Buchwert 31.12.2013</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de-DE" sz="700" b="0" i="0" u="none" strike="noStrike">
                        <a:latin typeface="+mj-lt"/>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de-DE" sz="700" b="0" i="0" u="none" strike="noStrike">
                          <a:latin typeface="+mj-lt"/>
                        </a:rPr>
                        <a:t>Buchwert 01.01.2013</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de-DE" sz="700" b="0" i="0" u="none" strike="noStrike">
                        <a:latin typeface="+mj-lt"/>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de-DE" sz="700" b="0" i="0" u="none" strike="noStrike" dirty="0" smtClean="0">
                          <a:latin typeface="+mj-lt"/>
                        </a:rPr>
                        <a:t>Abschreib-</a:t>
                      </a:r>
                      <a:r>
                        <a:rPr lang="de-DE" sz="700" b="0" i="0" u="none" strike="noStrike" dirty="0" err="1" smtClean="0">
                          <a:latin typeface="+mj-lt"/>
                        </a:rPr>
                        <a:t>ungen</a:t>
                      </a:r>
                      <a:r>
                        <a:rPr lang="de-DE" sz="700" b="0" i="0" u="none" strike="noStrike" dirty="0" smtClean="0">
                          <a:latin typeface="+mj-lt"/>
                        </a:rPr>
                        <a:t> Geschäfts-</a:t>
                      </a:r>
                      <a:br>
                        <a:rPr lang="de-DE" sz="700" b="0" i="0" u="none" strike="noStrike" dirty="0" smtClean="0">
                          <a:latin typeface="+mj-lt"/>
                        </a:rPr>
                      </a:br>
                      <a:r>
                        <a:rPr lang="de-DE" sz="700" b="0" i="0" u="none" strike="noStrike" dirty="0" err="1" smtClean="0">
                          <a:latin typeface="+mj-lt"/>
                        </a:rPr>
                        <a:t>jahr</a:t>
                      </a:r>
                      <a:endParaRPr lang="de-DE" sz="700" b="0" i="0" u="none" strike="noStrike" dirty="0">
                        <a:latin typeface="+mj-lt"/>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r>
              <a:tr h="136093">
                <a:tc>
                  <a:txBody>
                    <a:bodyPr/>
                    <a:lstStyle/>
                    <a:p>
                      <a:pPr algn="l" fontAlgn="b"/>
                      <a:r>
                        <a:rPr lang="de-DE" sz="700" b="0" i="0" u="none" strike="noStrike">
                          <a:latin typeface="+mj-lt"/>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de-DE" sz="700" b="0" i="0" u="none" strike="noStrike">
                          <a:latin typeface="+mj-lt"/>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de-DE" sz="700" b="0" i="0" u="none" strike="noStrike">
                          <a:latin typeface="+mj-lt"/>
                        </a:rPr>
                        <a:t>EUR</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de-DE" sz="700" b="0" i="0" u="none" strike="noStrike">
                          <a:latin typeface="+mj-lt"/>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de-DE" sz="700" b="0" i="0" u="none" strike="noStrike">
                          <a:latin typeface="+mj-lt"/>
                        </a:rPr>
                        <a:t>EUR</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de-DE" sz="700" b="0" i="0" u="none" strike="noStrike">
                          <a:latin typeface="+mj-lt"/>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de-DE" sz="700" b="0" i="0" u="none" strike="noStrike">
                          <a:latin typeface="+mj-lt"/>
                        </a:rPr>
                        <a:t>EUR</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de-DE" sz="700" b="0" i="0" u="none" strike="noStrike">
                          <a:latin typeface="+mj-lt"/>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de-DE" sz="700" b="0" i="0" u="none" strike="noStrike">
                          <a:latin typeface="+mj-lt"/>
                        </a:rPr>
                        <a:t>EUR</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de-DE" sz="700" b="0" i="0" u="none" strike="noStrike">
                          <a:latin typeface="+mj-lt"/>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de-DE" sz="700" b="0" i="0" u="none" strike="noStrike">
                          <a:latin typeface="+mj-lt"/>
                        </a:rPr>
                        <a:t>EUR</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de-DE" sz="700" b="0" i="0" u="none" strike="noStrike">
                          <a:latin typeface="+mj-lt"/>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de-DE" sz="700" b="0" i="0" u="none" strike="noStrike">
                          <a:latin typeface="+mj-lt"/>
                        </a:rPr>
                        <a:t>EUR</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de-DE" sz="700" b="0" i="0" u="none" strike="noStrike">
                          <a:latin typeface="+mj-lt"/>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de-DE" sz="700" b="0" i="0" u="none" strike="noStrike">
                          <a:latin typeface="+mj-lt"/>
                        </a:rPr>
                        <a:t>EUR</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de-DE" sz="700" b="0" i="0" u="none" strike="noStrike">
                          <a:latin typeface="+mj-lt"/>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de-DE" sz="700" b="0" i="0" u="none" strike="noStrike">
                          <a:latin typeface="+mj-lt"/>
                        </a:rPr>
                        <a:t>EUR</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de-DE" sz="700" b="0" i="0" u="none" strike="noStrike">
                          <a:latin typeface="+mj-lt"/>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de-DE" sz="700" b="0" i="0" u="none" strike="noStrike">
                          <a:latin typeface="+mj-lt"/>
                        </a:rPr>
                        <a:t>EUR</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r>
              <a:tr h="136093">
                <a:tc>
                  <a:txBody>
                    <a:bodyPr/>
                    <a:lstStyle/>
                    <a:p>
                      <a:pPr algn="l" fontAlgn="b"/>
                      <a:r>
                        <a:rPr lang="de-DE" sz="700" b="0" i="0" u="none" strike="noStrike">
                          <a:latin typeface="+mj-lt"/>
                        </a:rPr>
                        <a:t>Anlagegüter</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de-DE" sz="700" b="0" i="0" u="none" strike="noStrike">
                        <a:latin typeface="+mj-lt"/>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de-DE" sz="700" b="0" i="0" u="none" strike="noStrike">
                        <a:latin typeface="+mj-lt"/>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de-DE" sz="700" b="0" i="0" u="none" strike="noStrike">
                        <a:latin typeface="+mj-lt"/>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de-DE" sz="700" b="0" i="0" u="none" strike="noStrike">
                        <a:latin typeface="+mj-lt"/>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de-DE" sz="700" b="0" i="0" u="none" strike="noStrike">
                        <a:latin typeface="+mj-lt"/>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de-DE" sz="700" b="0" i="0" u="none" strike="noStrike">
                        <a:latin typeface="+mj-lt"/>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de-DE" sz="700" b="0" i="0" u="none" strike="noStrike">
                        <a:latin typeface="+mj-lt"/>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de-DE" sz="700" b="0" i="0" u="none" strike="noStrike">
                        <a:latin typeface="+mj-lt"/>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de-DE" sz="700" b="0" i="0" u="none" strike="noStrike">
                        <a:latin typeface="+mj-lt"/>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de-DE" sz="700" b="0" i="0" u="none" strike="noStrike">
                        <a:latin typeface="+mj-lt"/>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de-DE" sz="700" b="0" i="0" u="none" strike="noStrike">
                        <a:latin typeface="+mj-lt"/>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de-DE" sz="700" b="0" i="0" u="none" strike="noStrike">
                        <a:latin typeface="+mj-lt"/>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de-DE" sz="700" b="0" i="0" u="none" strike="noStrike">
                        <a:latin typeface="+mj-lt"/>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de-DE" sz="700" b="0" i="0" u="none" strike="noStrike">
                        <a:latin typeface="+mj-lt"/>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de-DE" sz="700" b="0" i="0" u="none" strike="noStrike">
                        <a:latin typeface="+mj-lt"/>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de-DE" sz="700" b="0" i="0" u="none" strike="noStrike">
                        <a:latin typeface="+mj-lt"/>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de-DE" sz="700" b="0" i="0" u="none" strike="noStrike">
                        <a:latin typeface="+mj-lt"/>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de-DE" sz="700" b="0" i="0" u="none" strike="noStrike">
                        <a:latin typeface="+mj-lt"/>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r>
              <a:tr h="136093">
                <a:tc gridSpan="2">
                  <a:txBody>
                    <a:bodyPr/>
                    <a:lstStyle/>
                    <a:p>
                      <a:pPr algn="l" fontAlgn="b"/>
                      <a:r>
                        <a:rPr lang="de-DE" sz="700" b="0" i="0" u="none" strike="noStrike">
                          <a:latin typeface="+mj-lt"/>
                        </a:rPr>
                        <a:t>Immaterielle Vermögensgegenstände</a:t>
                      </a:r>
                    </a:p>
                  </a:txBody>
                  <a:tcPr marL="0" marR="0" marT="0" marB="0" anchor="b">
                    <a:lnL>
                      <a:noFill/>
                    </a:lnL>
                    <a:lnR>
                      <a:noFill/>
                    </a:lnR>
                    <a:lnT>
                      <a:noFill/>
                    </a:lnT>
                    <a:lnB>
                      <a:noFill/>
                    </a:lnB>
                  </a:tcPr>
                </a:tc>
                <a:tc hMerge="1">
                  <a:txBody>
                    <a:bodyPr/>
                    <a:lstStyle/>
                    <a:p>
                      <a:endParaRPr lang="de-DE"/>
                    </a:p>
                  </a:txBody>
                  <a:tcPr/>
                </a:tc>
                <a:tc>
                  <a:txBody>
                    <a:bodyPr/>
                    <a:lstStyle/>
                    <a:p>
                      <a:pPr algn="l" fontAlgn="b"/>
                      <a:endParaRPr lang="de-DE" sz="700" b="0" i="0" u="none" strike="noStrike" dirty="0">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r>
              <a:tr h="400722">
                <a:tc gridSpan="2">
                  <a:txBody>
                    <a:bodyPr/>
                    <a:lstStyle/>
                    <a:p>
                      <a:pPr algn="l" fontAlgn="b"/>
                      <a:r>
                        <a:rPr lang="de-DE" sz="700" b="0" i="0" u="none" strike="noStrike">
                          <a:latin typeface="+mj-lt"/>
                        </a:rPr>
                        <a:t>1. Konzessionen, gewerbliche Schutzrechte und ähnliche Rechte und Werte sowie Lizenzen an solchen Rechten und Werten</a:t>
                      </a:r>
                    </a:p>
                  </a:txBody>
                  <a:tcPr marL="0" marR="0" marT="0" marB="0" anchor="b">
                    <a:lnL>
                      <a:noFill/>
                    </a:lnL>
                    <a:lnR>
                      <a:noFill/>
                    </a:lnR>
                    <a:lnT>
                      <a:noFill/>
                    </a:lnT>
                    <a:lnB>
                      <a:noFill/>
                    </a:lnB>
                  </a:tcPr>
                </a:tc>
                <a:tc hMerge="1">
                  <a:txBody>
                    <a:bodyPr/>
                    <a:lstStyle/>
                    <a:p>
                      <a:endParaRPr lang="de-DE"/>
                    </a:p>
                  </a:txBody>
                  <a:tcPr/>
                </a:tc>
                <a:tc>
                  <a:txBody>
                    <a:bodyPr/>
                    <a:lstStyle/>
                    <a:p>
                      <a:pPr algn="r" fontAlgn="b"/>
                      <a:r>
                        <a:rPr lang="de-DE" sz="700" b="0" i="0" u="none" strike="noStrike" dirty="0">
                          <a:solidFill>
                            <a:srgbClr val="FF0000"/>
                          </a:solidFill>
                          <a:latin typeface="+mj-lt"/>
                        </a:rPr>
                        <a:t>4.135,00</a:t>
                      </a:r>
                    </a:p>
                  </a:txBody>
                  <a:tcPr marL="0" marR="0" marT="0" marB="0" anchor="b">
                    <a:lnL>
                      <a:noFill/>
                    </a:lnL>
                    <a:lnR>
                      <a:noFill/>
                    </a:lnR>
                    <a:lnT>
                      <a:noFill/>
                    </a:lnT>
                    <a:lnB>
                      <a:noFill/>
                    </a:lnB>
                  </a:tcPr>
                </a:tc>
                <a:tc>
                  <a:txBody>
                    <a:bodyPr/>
                    <a:lstStyle/>
                    <a:p>
                      <a:pPr algn="l" fontAlgn="b"/>
                      <a:endParaRPr lang="de-DE" sz="700" b="0" i="0" u="none" strike="noStrike" dirty="0">
                        <a:solidFill>
                          <a:srgbClr val="FF0000"/>
                        </a:solidFill>
                        <a:latin typeface="+mj-lt"/>
                      </a:endParaRPr>
                    </a:p>
                  </a:txBody>
                  <a:tcPr marL="0" marR="0" marT="0" marB="0" anchor="b">
                    <a:lnL>
                      <a:noFill/>
                    </a:lnL>
                    <a:lnR>
                      <a:noFill/>
                    </a:lnR>
                    <a:lnT>
                      <a:noFill/>
                    </a:lnT>
                    <a:lnB>
                      <a:noFill/>
                    </a:lnB>
                  </a:tcPr>
                </a:tc>
                <a:tc>
                  <a:txBody>
                    <a:bodyPr/>
                    <a:lstStyle/>
                    <a:p>
                      <a:pPr algn="r" fontAlgn="b"/>
                      <a:r>
                        <a:rPr lang="de-DE" sz="700" b="0" i="0" u="none" strike="noStrike" dirty="0">
                          <a:solidFill>
                            <a:srgbClr val="FF0000"/>
                          </a:solidFill>
                          <a:latin typeface="+mj-lt"/>
                        </a:rPr>
                        <a:t>0,00</a:t>
                      </a: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r" fontAlgn="b"/>
                      <a:r>
                        <a:rPr lang="de-DE" sz="700" b="0" i="0" u="none" strike="noStrike">
                          <a:solidFill>
                            <a:srgbClr val="FF0000"/>
                          </a:solidFill>
                          <a:latin typeface="+mj-lt"/>
                        </a:rPr>
                        <a:t>0,00</a:t>
                      </a: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r" fontAlgn="b"/>
                      <a:r>
                        <a:rPr lang="de-DE" sz="700" b="0" i="0" u="none" strike="noStrike">
                          <a:solidFill>
                            <a:srgbClr val="FF0000"/>
                          </a:solidFill>
                          <a:latin typeface="+mj-lt"/>
                        </a:rPr>
                        <a:t>0,00</a:t>
                      </a: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r" fontAlgn="b"/>
                      <a:r>
                        <a:rPr lang="de-DE" sz="700" b="0" i="0" u="none" strike="noStrike">
                          <a:solidFill>
                            <a:srgbClr val="FF0000"/>
                          </a:solidFill>
                          <a:latin typeface="+mj-lt"/>
                        </a:rPr>
                        <a:t>0,00</a:t>
                      </a: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r" fontAlgn="b"/>
                      <a:r>
                        <a:rPr lang="de-DE" sz="700" b="0" i="0" u="none" strike="noStrike">
                          <a:solidFill>
                            <a:srgbClr val="FF0000"/>
                          </a:solidFill>
                          <a:latin typeface="+mj-lt"/>
                        </a:rPr>
                        <a:t>2.980,00</a:t>
                      </a: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r" fontAlgn="b"/>
                      <a:r>
                        <a:rPr lang="de-DE" sz="700" b="0" i="0" u="none" strike="noStrike" dirty="0">
                          <a:solidFill>
                            <a:srgbClr val="FF0000"/>
                          </a:solidFill>
                          <a:latin typeface="+mj-lt"/>
                        </a:rPr>
                        <a:t>1.155,00</a:t>
                      </a: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r" fontAlgn="b"/>
                      <a:r>
                        <a:rPr lang="de-DE" sz="700" b="0" i="0" u="none" strike="noStrike">
                          <a:solidFill>
                            <a:srgbClr val="FF0000"/>
                          </a:solidFill>
                          <a:latin typeface="+mj-lt"/>
                        </a:rPr>
                        <a:t>2.574,00</a:t>
                      </a: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r" fontAlgn="b"/>
                      <a:r>
                        <a:rPr lang="de-DE" sz="700" b="0" i="0" u="none" strike="noStrike">
                          <a:solidFill>
                            <a:srgbClr val="FF0000"/>
                          </a:solidFill>
                          <a:latin typeface="+mj-lt"/>
                        </a:rPr>
                        <a:t>1.419,00</a:t>
                      </a:r>
                    </a:p>
                  </a:txBody>
                  <a:tcPr marL="0" marR="0" marT="0" marB="0" anchor="b">
                    <a:lnL>
                      <a:noFill/>
                    </a:lnL>
                    <a:lnR>
                      <a:noFill/>
                    </a:lnR>
                    <a:lnT>
                      <a:noFill/>
                    </a:lnT>
                    <a:lnB>
                      <a:noFill/>
                    </a:lnB>
                  </a:tcPr>
                </a:tc>
              </a:tr>
              <a:tr h="408281">
                <a:tc>
                  <a:txBody>
                    <a:bodyPr/>
                    <a:lstStyle/>
                    <a:p>
                      <a:pPr algn="l" fontAlgn="b"/>
                      <a:endParaRPr lang="de-DE" sz="700" b="0" i="0" u="none" strike="noStrike">
                        <a:latin typeface="+mj-lt"/>
                      </a:endParaRPr>
                    </a:p>
                  </a:txBody>
                  <a:tcPr marL="0" marR="0" marT="0" marB="0" anchor="b">
                    <a:lnL>
                      <a:noFill/>
                    </a:lnL>
                    <a:lnR>
                      <a:noFill/>
                    </a:lnR>
                    <a:lnT>
                      <a:noFill/>
                    </a:lnT>
                    <a:lnB>
                      <a:noFill/>
                    </a:lnB>
                  </a:tcPr>
                </a:tc>
                <a:tc>
                  <a:txBody>
                    <a:bodyPr/>
                    <a:lstStyle/>
                    <a:p>
                      <a:pPr algn="l" fontAlgn="b"/>
                      <a:endParaRPr lang="de-DE" sz="700" b="0" i="0" u="none" strike="noStrike">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dirty="0">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dirty="0">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r>
              <a:tr h="136093">
                <a:tc gridSpan="2">
                  <a:txBody>
                    <a:bodyPr/>
                    <a:lstStyle/>
                    <a:p>
                      <a:pPr algn="l" fontAlgn="b"/>
                      <a:r>
                        <a:rPr lang="de-DE" sz="700" b="1" i="0" u="none" strike="noStrike">
                          <a:latin typeface="+mj-lt"/>
                        </a:rPr>
                        <a:t>Summe Immaterielle VermG</a:t>
                      </a:r>
                    </a:p>
                  </a:txBody>
                  <a:tcPr marL="0" marR="0" marT="0" marB="0" anchor="b">
                    <a:lnL>
                      <a:noFill/>
                    </a:lnL>
                    <a:lnR>
                      <a:noFill/>
                    </a:lnR>
                    <a:lnT>
                      <a:noFill/>
                    </a:lnT>
                    <a:lnB>
                      <a:noFill/>
                    </a:lnB>
                  </a:tcPr>
                </a:tc>
                <a:tc hMerge="1">
                  <a:txBody>
                    <a:bodyPr/>
                    <a:lstStyle/>
                    <a:p>
                      <a:endParaRPr lang="de-DE"/>
                    </a:p>
                  </a:txBody>
                  <a:tcPr/>
                </a:tc>
                <a:tc>
                  <a:txBody>
                    <a:bodyPr/>
                    <a:lstStyle/>
                    <a:p>
                      <a:pPr algn="r" fontAlgn="b"/>
                      <a:r>
                        <a:rPr lang="de-DE" sz="700" b="1" i="0" u="none" strike="noStrike">
                          <a:solidFill>
                            <a:srgbClr val="FF0000"/>
                          </a:solidFill>
                          <a:latin typeface="+mj-lt"/>
                        </a:rPr>
                        <a:t>4.135,00</a:t>
                      </a:r>
                    </a:p>
                  </a:txBody>
                  <a:tcPr marL="0" marR="0" marT="0" marB="0" anchor="b">
                    <a:lnL>
                      <a:noFill/>
                    </a:lnL>
                    <a:lnR>
                      <a:noFill/>
                    </a:lnR>
                    <a:lnT>
                      <a:noFill/>
                    </a:lnT>
                    <a:lnB>
                      <a:noFill/>
                    </a:lnB>
                  </a:tcPr>
                </a:tc>
                <a:tc>
                  <a:txBody>
                    <a:bodyPr/>
                    <a:lstStyle/>
                    <a:p>
                      <a:pPr algn="l" fontAlgn="b"/>
                      <a:endParaRPr lang="de-DE" sz="700" b="1" i="0" u="none" strike="noStrike">
                        <a:solidFill>
                          <a:srgbClr val="FF0000"/>
                        </a:solidFill>
                        <a:latin typeface="+mj-lt"/>
                      </a:endParaRPr>
                    </a:p>
                  </a:txBody>
                  <a:tcPr marL="0" marR="0" marT="0" marB="0" anchor="b">
                    <a:lnL>
                      <a:noFill/>
                    </a:lnL>
                    <a:lnR>
                      <a:noFill/>
                    </a:lnR>
                    <a:lnT>
                      <a:noFill/>
                    </a:lnT>
                    <a:lnB>
                      <a:noFill/>
                    </a:lnB>
                  </a:tcPr>
                </a:tc>
                <a:tc>
                  <a:txBody>
                    <a:bodyPr/>
                    <a:lstStyle/>
                    <a:p>
                      <a:pPr algn="r" fontAlgn="b"/>
                      <a:r>
                        <a:rPr lang="de-DE" sz="700" b="1" i="0" u="none" strike="noStrike">
                          <a:solidFill>
                            <a:srgbClr val="FF0000"/>
                          </a:solidFill>
                          <a:latin typeface="+mj-lt"/>
                        </a:rPr>
                        <a:t>0,00</a:t>
                      </a:r>
                    </a:p>
                  </a:txBody>
                  <a:tcPr marL="0" marR="0" marT="0" marB="0" anchor="b">
                    <a:lnL>
                      <a:noFill/>
                    </a:lnL>
                    <a:lnR>
                      <a:noFill/>
                    </a:lnR>
                    <a:lnT>
                      <a:noFill/>
                    </a:lnT>
                    <a:lnB>
                      <a:noFill/>
                    </a:lnB>
                  </a:tcPr>
                </a:tc>
                <a:tc>
                  <a:txBody>
                    <a:bodyPr/>
                    <a:lstStyle/>
                    <a:p>
                      <a:pPr algn="l" fontAlgn="b"/>
                      <a:endParaRPr lang="de-DE" sz="700" b="1" i="0" u="none" strike="noStrike">
                        <a:solidFill>
                          <a:srgbClr val="FF0000"/>
                        </a:solidFill>
                        <a:latin typeface="+mj-lt"/>
                      </a:endParaRPr>
                    </a:p>
                  </a:txBody>
                  <a:tcPr marL="0" marR="0" marT="0" marB="0" anchor="b">
                    <a:lnL>
                      <a:noFill/>
                    </a:lnL>
                    <a:lnR>
                      <a:noFill/>
                    </a:lnR>
                    <a:lnT>
                      <a:noFill/>
                    </a:lnT>
                    <a:lnB>
                      <a:noFill/>
                    </a:lnB>
                  </a:tcPr>
                </a:tc>
                <a:tc>
                  <a:txBody>
                    <a:bodyPr/>
                    <a:lstStyle/>
                    <a:p>
                      <a:pPr algn="r" fontAlgn="b"/>
                      <a:r>
                        <a:rPr lang="de-DE" sz="700" b="1" i="0" u="none" strike="noStrike" dirty="0">
                          <a:solidFill>
                            <a:srgbClr val="FF0000"/>
                          </a:solidFill>
                          <a:latin typeface="+mj-lt"/>
                        </a:rPr>
                        <a:t>0,00</a:t>
                      </a:r>
                    </a:p>
                  </a:txBody>
                  <a:tcPr marL="0" marR="0" marT="0" marB="0" anchor="b">
                    <a:lnL>
                      <a:noFill/>
                    </a:lnL>
                    <a:lnR>
                      <a:noFill/>
                    </a:lnR>
                    <a:lnT>
                      <a:noFill/>
                    </a:lnT>
                    <a:lnB>
                      <a:noFill/>
                    </a:lnB>
                  </a:tcPr>
                </a:tc>
                <a:tc>
                  <a:txBody>
                    <a:bodyPr/>
                    <a:lstStyle/>
                    <a:p>
                      <a:pPr algn="l" fontAlgn="b"/>
                      <a:endParaRPr lang="de-DE" sz="700" b="1" i="0" u="none" strike="noStrike">
                        <a:solidFill>
                          <a:srgbClr val="FF0000"/>
                        </a:solidFill>
                        <a:latin typeface="+mj-lt"/>
                      </a:endParaRPr>
                    </a:p>
                  </a:txBody>
                  <a:tcPr marL="0" marR="0" marT="0" marB="0" anchor="b">
                    <a:lnL>
                      <a:noFill/>
                    </a:lnL>
                    <a:lnR>
                      <a:noFill/>
                    </a:lnR>
                    <a:lnT>
                      <a:noFill/>
                    </a:lnT>
                    <a:lnB>
                      <a:noFill/>
                    </a:lnB>
                  </a:tcPr>
                </a:tc>
                <a:tc>
                  <a:txBody>
                    <a:bodyPr/>
                    <a:lstStyle/>
                    <a:p>
                      <a:pPr algn="r" fontAlgn="b"/>
                      <a:r>
                        <a:rPr lang="de-DE" sz="700" b="1" i="0" u="none" strike="noStrike">
                          <a:solidFill>
                            <a:srgbClr val="FF0000"/>
                          </a:solidFill>
                          <a:latin typeface="+mj-lt"/>
                        </a:rPr>
                        <a:t>0,00</a:t>
                      </a:r>
                    </a:p>
                  </a:txBody>
                  <a:tcPr marL="0" marR="0" marT="0" marB="0" anchor="b">
                    <a:lnL>
                      <a:noFill/>
                    </a:lnL>
                    <a:lnR>
                      <a:noFill/>
                    </a:lnR>
                    <a:lnT>
                      <a:noFill/>
                    </a:lnT>
                    <a:lnB>
                      <a:noFill/>
                    </a:lnB>
                  </a:tcPr>
                </a:tc>
                <a:tc>
                  <a:txBody>
                    <a:bodyPr/>
                    <a:lstStyle/>
                    <a:p>
                      <a:pPr algn="l" fontAlgn="b"/>
                      <a:endParaRPr lang="de-DE" sz="700" b="1" i="0" u="none" strike="noStrike">
                        <a:solidFill>
                          <a:srgbClr val="FF0000"/>
                        </a:solidFill>
                        <a:latin typeface="+mj-lt"/>
                      </a:endParaRPr>
                    </a:p>
                  </a:txBody>
                  <a:tcPr marL="0" marR="0" marT="0" marB="0" anchor="b">
                    <a:lnL>
                      <a:noFill/>
                    </a:lnL>
                    <a:lnR>
                      <a:noFill/>
                    </a:lnR>
                    <a:lnT>
                      <a:noFill/>
                    </a:lnT>
                    <a:lnB>
                      <a:noFill/>
                    </a:lnB>
                  </a:tcPr>
                </a:tc>
                <a:tc>
                  <a:txBody>
                    <a:bodyPr/>
                    <a:lstStyle/>
                    <a:p>
                      <a:pPr algn="r" fontAlgn="b"/>
                      <a:r>
                        <a:rPr lang="de-DE" sz="700" b="1" i="0" u="none" strike="noStrike">
                          <a:solidFill>
                            <a:srgbClr val="FF0000"/>
                          </a:solidFill>
                          <a:latin typeface="+mj-lt"/>
                        </a:rPr>
                        <a:t>0,00</a:t>
                      </a:r>
                    </a:p>
                  </a:txBody>
                  <a:tcPr marL="0" marR="0" marT="0" marB="0" anchor="b">
                    <a:lnL>
                      <a:noFill/>
                    </a:lnL>
                    <a:lnR>
                      <a:noFill/>
                    </a:lnR>
                    <a:lnT>
                      <a:noFill/>
                    </a:lnT>
                    <a:lnB>
                      <a:noFill/>
                    </a:lnB>
                  </a:tcPr>
                </a:tc>
                <a:tc>
                  <a:txBody>
                    <a:bodyPr/>
                    <a:lstStyle/>
                    <a:p>
                      <a:pPr algn="l" fontAlgn="b"/>
                      <a:endParaRPr lang="de-DE" sz="700" b="1" i="0" u="none" strike="noStrike">
                        <a:solidFill>
                          <a:srgbClr val="FF0000"/>
                        </a:solidFill>
                        <a:latin typeface="+mj-lt"/>
                      </a:endParaRPr>
                    </a:p>
                  </a:txBody>
                  <a:tcPr marL="0" marR="0" marT="0" marB="0" anchor="b">
                    <a:lnL>
                      <a:noFill/>
                    </a:lnL>
                    <a:lnR>
                      <a:noFill/>
                    </a:lnR>
                    <a:lnT>
                      <a:noFill/>
                    </a:lnT>
                    <a:lnB>
                      <a:noFill/>
                    </a:lnB>
                  </a:tcPr>
                </a:tc>
                <a:tc>
                  <a:txBody>
                    <a:bodyPr/>
                    <a:lstStyle/>
                    <a:p>
                      <a:pPr algn="r" fontAlgn="b"/>
                      <a:r>
                        <a:rPr lang="de-DE" sz="700" b="1" i="0" u="none" strike="noStrike">
                          <a:solidFill>
                            <a:srgbClr val="FF0000"/>
                          </a:solidFill>
                          <a:latin typeface="+mj-lt"/>
                        </a:rPr>
                        <a:t>2.980,00</a:t>
                      </a:r>
                    </a:p>
                  </a:txBody>
                  <a:tcPr marL="0" marR="0" marT="0" marB="0" anchor="b">
                    <a:lnL>
                      <a:noFill/>
                    </a:lnL>
                    <a:lnR>
                      <a:noFill/>
                    </a:lnR>
                    <a:lnT>
                      <a:noFill/>
                    </a:lnT>
                    <a:lnB>
                      <a:noFill/>
                    </a:lnB>
                  </a:tcPr>
                </a:tc>
                <a:tc>
                  <a:txBody>
                    <a:bodyPr/>
                    <a:lstStyle/>
                    <a:p>
                      <a:pPr algn="l" fontAlgn="b"/>
                      <a:endParaRPr lang="de-DE" sz="700" b="1" i="0" u="none" strike="noStrike">
                        <a:solidFill>
                          <a:srgbClr val="FF0000"/>
                        </a:solidFill>
                        <a:latin typeface="+mj-lt"/>
                      </a:endParaRPr>
                    </a:p>
                  </a:txBody>
                  <a:tcPr marL="0" marR="0" marT="0" marB="0" anchor="b">
                    <a:lnL>
                      <a:noFill/>
                    </a:lnL>
                    <a:lnR>
                      <a:noFill/>
                    </a:lnR>
                    <a:lnT>
                      <a:noFill/>
                    </a:lnT>
                    <a:lnB>
                      <a:noFill/>
                    </a:lnB>
                  </a:tcPr>
                </a:tc>
                <a:tc>
                  <a:txBody>
                    <a:bodyPr/>
                    <a:lstStyle/>
                    <a:p>
                      <a:pPr algn="r" fontAlgn="b"/>
                      <a:r>
                        <a:rPr lang="de-DE" sz="700" b="1" i="0" u="none" strike="noStrike">
                          <a:solidFill>
                            <a:srgbClr val="FF0000"/>
                          </a:solidFill>
                          <a:latin typeface="+mj-lt"/>
                        </a:rPr>
                        <a:t>1.155,00</a:t>
                      </a:r>
                    </a:p>
                  </a:txBody>
                  <a:tcPr marL="0" marR="0" marT="0" marB="0" anchor="b">
                    <a:lnL>
                      <a:noFill/>
                    </a:lnL>
                    <a:lnR>
                      <a:noFill/>
                    </a:lnR>
                    <a:lnT>
                      <a:noFill/>
                    </a:lnT>
                    <a:lnB>
                      <a:noFill/>
                    </a:lnB>
                  </a:tcPr>
                </a:tc>
                <a:tc>
                  <a:txBody>
                    <a:bodyPr/>
                    <a:lstStyle/>
                    <a:p>
                      <a:pPr algn="l" fontAlgn="b"/>
                      <a:endParaRPr lang="de-DE" sz="700" b="1" i="0" u="none" strike="noStrike">
                        <a:solidFill>
                          <a:srgbClr val="FF0000"/>
                        </a:solidFill>
                        <a:latin typeface="+mj-lt"/>
                      </a:endParaRPr>
                    </a:p>
                  </a:txBody>
                  <a:tcPr marL="0" marR="0" marT="0" marB="0" anchor="b">
                    <a:lnL>
                      <a:noFill/>
                    </a:lnL>
                    <a:lnR>
                      <a:noFill/>
                    </a:lnR>
                    <a:lnT>
                      <a:noFill/>
                    </a:lnT>
                    <a:lnB>
                      <a:noFill/>
                    </a:lnB>
                  </a:tcPr>
                </a:tc>
                <a:tc>
                  <a:txBody>
                    <a:bodyPr/>
                    <a:lstStyle/>
                    <a:p>
                      <a:pPr algn="r" fontAlgn="b"/>
                      <a:r>
                        <a:rPr lang="de-DE" sz="700" b="1" i="0" u="none" strike="noStrike">
                          <a:solidFill>
                            <a:srgbClr val="FF0000"/>
                          </a:solidFill>
                          <a:latin typeface="+mj-lt"/>
                        </a:rPr>
                        <a:t>2.574,00</a:t>
                      </a:r>
                    </a:p>
                  </a:txBody>
                  <a:tcPr marL="0" marR="0" marT="0" marB="0" anchor="b">
                    <a:lnL>
                      <a:noFill/>
                    </a:lnL>
                    <a:lnR>
                      <a:noFill/>
                    </a:lnR>
                    <a:lnT>
                      <a:noFill/>
                    </a:lnT>
                    <a:lnB>
                      <a:noFill/>
                    </a:lnB>
                  </a:tcPr>
                </a:tc>
                <a:tc>
                  <a:txBody>
                    <a:bodyPr/>
                    <a:lstStyle/>
                    <a:p>
                      <a:pPr algn="l" fontAlgn="b"/>
                      <a:endParaRPr lang="de-DE" sz="700" b="1" i="0" u="none" strike="noStrike">
                        <a:solidFill>
                          <a:srgbClr val="FF0000"/>
                        </a:solidFill>
                        <a:latin typeface="+mj-lt"/>
                      </a:endParaRPr>
                    </a:p>
                  </a:txBody>
                  <a:tcPr marL="0" marR="0" marT="0" marB="0" anchor="b">
                    <a:lnL>
                      <a:noFill/>
                    </a:lnL>
                    <a:lnR>
                      <a:noFill/>
                    </a:lnR>
                    <a:lnT>
                      <a:noFill/>
                    </a:lnT>
                    <a:lnB>
                      <a:noFill/>
                    </a:lnB>
                  </a:tcPr>
                </a:tc>
                <a:tc>
                  <a:txBody>
                    <a:bodyPr/>
                    <a:lstStyle/>
                    <a:p>
                      <a:pPr algn="r" fontAlgn="b"/>
                      <a:r>
                        <a:rPr lang="de-DE" sz="700" b="1" i="0" u="none" strike="noStrike">
                          <a:solidFill>
                            <a:srgbClr val="FF0000"/>
                          </a:solidFill>
                          <a:latin typeface="+mj-lt"/>
                        </a:rPr>
                        <a:t>1.419,00</a:t>
                      </a:r>
                    </a:p>
                  </a:txBody>
                  <a:tcPr marL="0" marR="0" marT="0" marB="0" anchor="b">
                    <a:lnL>
                      <a:noFill/>
                    </a:lnL>
                    <a:lnR>
                      <a:noFill/>
                    </a:lnR>
                    <a:lnT>
                      <a:noFill/>
                    </a:lnT>
                    <a:lnB>
                      <a:noFill/>
                    </a:lnB>
                  </a:tcPr>
                </a:tc>
              </a:tr>
              <a:tr h="136093">
                <a:tc>
                  <a:txBody>
                    <a:bodyPr/>
                    <a:lstStyle/>
                    <a:p>
                      <a:pPr algn="l" fontAlgn="b"/>
                      <a:endParaRPr lang="de-DE" sz="700" b="0" i="0" u="none" strike="noStrike">
                        <a:latin typeface="+mj-lt"/>
                      </a:endParaRPr>
                    </a:p>
                  </a:txBody>
                  <a:tcPr marL="0" marR="0" marT="0" marB="0" anchor="b">
                    <a:lnL>
                      <a:noFill/>
                    </a:lnL>
                    <a:lnR>
                      <a:noFill/>
                    </a:lnR>
                    <a:lnT>
                      <a:noFill/>
                    </a:lnT>
                    <a:lnB>
                      <a:noFill/>
                    </a:lnB>
                  </a:tcPr>
                </a:tc>
                <a:tc>
                  <a:txBody>
                    <a:bodyPr/>
                    <a:lstStyle/>
                    <a:p>
                      <a:pPr algn="l" fontAlgn="b"/>
                      <a:endParaRPr lang="de-DE" sz="700" b="0" i="0" u="none" strike="noStrike">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dirty="0">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r>
              <a:tr h="136093">
                <a:tc>
                  <a:txBody>
                    <a:bodyPr/>
                    <a:lstStyle/>
                    <a:p>
                      <a:pPr algn="l" fontAlgn="b"/>
                      <a:endParaRPr lang="de-DE" sz="700" b="0" i="0" u="none" strike="noStrike">
                        <a:latin typeface="+mj-lt"/>
                      </a:endParaRPr>
                    </a:p>
                  </a:txBody>
                  <a:tcPr marL="0" marR="0" marT="0" marB="0" anchor="b">
                    <a:lnL>
                      <a:noFill/>
                    </a:lnL>
                    <a:lnR>
                      <a:noFill/>
                    </a:lnR>
                    <a:lnT>
                      <a:noFill/>
                    </a:lnT>
                    <a:lnB>
                      <a:noFill/>
                    </a:lnB>
                  </a:tcPr>
                </a:tc>
                <a:tc>
                  <a:txBody>
                    <a:bodyPr/>
                    <a:lstStyle/>
                    <a:p>
                      <a:pPr algn="l" fontAlgn="b"/>
                      <a:endParaRPr lang="de-DE" sz="700" b="0" i="0" u="none" strike="noStrike">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dirty="0">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r>
              <a:tr h="136093">
                <a:tc>
                  <a:txBody>
                    <a:bodyPr/>
                    <a:lstStyle/>
                    <a:p>
                      <a:pPr algn="l" fontAlgn="b"/>
                      <a:r>
                        <a:rPr lang="de-DE" sz="700" b="0" i="0" u="none" strike="noStrike">
                          <a:latin typeface="+mj-lt"/>
                        </a:rPr>
                        <a:t>Sachanlagen</a:t>
                      </a:r>
                    </a:p>
                  </a:txBody>
                  <a:tcPr marL="0" marR="0" marT="0" marB="0" anchor="b">
                    <a:lnL>
                      <a:noFill/>
                    </a:lnL>
                    <a:lnR>
                      <a:noFill/>
                    </a:lnR>
                    <a:lnT>
                      <a:noFill/>
                    </a:lnT>
                    <a:lnB>
                      <a:noFill/>
                    </a:lnB>
                  </a:tcPr>
                </a:tc>
                <a:tc>
                  <a:txBody>
                    <a:bodyPr/>
                    <a:lstStyle/>
                    <a:p>
                      <a:pPr algn="l" fontAlgn="b"/>
                      <a:endParaRPr lang="de-DE" sz="700" b="0" i="0" u="none" strike="noStrike">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dirty="0">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r>
              <a:tr h="415844">
                <a:tc>
                  <a:txBody>
                    <a:bodyPr/>
                    <a:lstStyle/>
                    <a:p>
                      <a:pPr algn="l" fontAlgn="b"/>
                      <a:r>
                        <a:rPr lang="de-DE" sz="700" b="0" i="0" u="none" strike="noStrike">
                          <a:latin typeface="+mj-lt"/>
                        </a:rPr>
                        <a:t>1. andere Anlagen, Betriebs-und Geschäftsausstattung</a:t>
                      </a:r>
                    </a:p>
                  </a:txBody>
                  <a:tcPr marL="0" marR="0" marT="0" marB="0" anchor="b">
                    <a:lnL>
                      <a:noFill/>
                    </a:lnL>
                    <a:lnR>
                      <a:noFill/>
                    </a:lnR>
                    <a:lnT>
                      <a:noFill/>
                    </a:lnT>
                    <a:lnB>
                      <a:noFill/>
                    </a:lnB>
                  </a:tcPr>
                </a:tc>
                <a:tc>
                  <a:txBody>
                    <a:bodyPr/>
                    <a:lstStyle/>
                    <a:p>
                      <a:pPr algn="l" fontAlgn="b"/>
                      <a:endParaRPr lang="de-DE" sz="700" b="0" i="0" u="none" strike="noStrike">
                        <a:latin typeface="+mj-lt"/>
                      </a:endParaRPr>
                    </a:p>
                  </a:txBody>
                  <a:tcPr marL="0" marR="0" marT="0" marB="0" anchor="b">
                    <a:lnL>
                      <a:noFill/>
                    </a:lnL>
                    <a:lnR>
                      <a:noFill/>
                    </a:lnR>
                    <a:lnT>
                      <a:noFill/>
                    </a:lnT>
                    <a:lnB>
                      <a:noFill/>
                    </a:lnB>
                  </a:tcPr>
                </a:tc>
                <a:tc>
                  <a:txBody>
                    <a:bodyPr/>
                    <a:lstStyle/>
                    <a:p>
                      <a:pPr algn="r" fontAlgn="b"/>
                      <a:r>
                        <a:rPr lang="de-DE" sz="700" b="0" i="0" u="none" strike="noStrike">
                          <a:solidFill>
                            <a:srgbClr val="FF0000"/>
                          </a:solidFill>
                          <a:latin typeface="+mj-lt"/>
                        </a:rPr>
                        <a:t>1196,35</a:t>
                      </a: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r" fontAlgn="b"/>
                      <a:r>
                        <a:rPr lang="de-DE" sz="700" b="0" i="0" u="none" strike="noStrike">
                          <a:solidFill>
                            <a:srgbClr val="FF0000"/>
                          </a:solidFill>
                          <a:latin typeface="+mj-lt"/>
                        </a:rPr>
                        <a:t>2.198,67</a:t>
                      </a: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r" fontAlgn="b"/>
                      <a:r>
                        <a:rPr lang="de-DE" sz="700" b="0" i="0" u="none" strike="noStrike">
                          <a:solidFill>
                            <a:srgbClr val="FF0000"/>
                          </a:solidFill>
                          <a:latin typeface="+mj-lt"/>
                        </a:rPr>
                        <a:t>0,00</a:t>
                      </a: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r" fontAlgn="b"/>
                      <a:r>
                        <a:rPr lang="de-DE" sz="700" b="0" i="0" u="none" strike="noStrike">
                          <a:solidFill>
                            <a:srgbClr val="FF0000"/>
                          </a:solidFill>
                          <a:latin typeface="+mj-lt"/>
                        </a:rPr>
                        <a:t>0,00</a:t>
                      </a: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r" fontAlgn="b"/>
                      <a:r>
                        <a:rPr lang="de-DE" sz="700" b="0" i="0" u="none" strike="noStrike" dirty="0">
                          <a:solidFill>
                            <a:srgbClr val="FF0000"/>
                          </a:solidFill>
                          <a:latin typeface="+mj-lt"/>
                        </a:rPr>
                        <a:t>0,00</a:t>
                      </a: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r" fontAlgn="b"/>
                      <a:r>
                        <a:rPr lang="de-DE" sz="700" b="0" i="0" u="none" strike="noStrike">
                          <a:solidFill>
                            <a:srgbClr val="FF0000"/>
                          </a:solidFill>
                          <a:latin typeface="+mj-lt"/>
                        </a:rPr>
                        <a:t>1.238,79</a:t>
                      </a: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r" fontAlgn="b"/>
                      <a:r>
                        <a:rPr lang="de-DE" sz="700" b="0" i="0" u="none" strike="noStrike">
                          <a:solidFill>
                            <a:srgbClr val="FF0000"/>
                          </a:solidFill>
                          <a:latin typeface="+mj-lt"/>
                        </a:rPr>
                        <a:t>2.156,23</a:t>
                      </a: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r" fontAlgn="b"/>
                      <a:r>
                        <a:rPr lang="de-DE" sz="700" b="0" i="0" u="none" strike="noStrike">
                          <a:solidFill>
                            <a:srgbClr val="FF0000"/>
                          </a:solidFill>
                          <a:latin typeface="+mj-lt"/>
                        </a:rPr>
                        <a:t>717,00</a:t>
                      </a: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r" fontAlgn="b"/>
                      <a:r>
                        <a:rPr lang="de-DE" sz="700" b="0" i="0" u="none" strike="noStrike">
                          <a:solidFill>
                            <a:srgbClr val="FF0000"/>
                          </a:solidFill>
                          <a:latin typeface="+mj-lt"/>
                        </a:rPr>
                        <a:t>759,44</a:t>
                      </a:r>
                    </a:p>
                  </a:txBody>
                  <a:tcPr marL="0" marR="0" marT="0" marB="0" anchor="b">
                    <a:lnL>
                      <a:noFill/>
                    </a:lnL>
                    <a:lnR>
                      <a:noFill/>
                    </a:lnR>
                    <a:lnT>
                      <a:noFill/>
                    </a:lnT>
                    <a:lnB>
                      <a:noFill/>
                    </a:lnB>
                  </a:tcPr>
                </a:tc>
              </a:tr>
              <a:tr h="136093">
                <a:tc>
                  <a:txBody>
                    <a:bodyPr/>
                    <a:lstStyle/>
                    <a:p>
                      <a:pPr algn="l" fontAlgn="b"/>
                      <a:endParaRPr lang="de-DE" sz="700" b="0" i="0" u="none" strike="noStrike">
                        <a:latin typeface="+mj-lt"/>
                      </a:endParaRPr>
                    </a:p>
                  </a:txBody>
                  <a:tcPr marL="0" marR="0" marT="0" marB="0" anchor="b">
                    <a:lnL>
                      <a:noFill/>
                    </a:lnL>
                    <a:lnR>
                      <a:noFill/>
                    </a:lnR>
                    <a:lnT>
                      <a:noFill/>
                    </a:lnT>
                    <a:lnB>
                      <a:noFill/>
                    </a:lnB>
                  </a:tcPr>
                </a:tc>
                <a:tc>
                  <a:txBody>
                    <a:bodyPr/>
                    <a:lstStyle/>
                    <a:p>
                      <a:pPr algn="l" fontAlgn="b"/>
                      <a:endParaRPr lang="de-DE" sz="700" b="0" i="0" u="none" strike="noStrike">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dirty="0">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dirty="0">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r>
              <a:tr h="136093">
                <a:tc>
                  <a:txBody>
                    <a:bodyPr/>
                    <a:lstStyle/>
                    <a:p>
                      <a:pPr algn="l" fontAlgn="b"/>
                      <a:r>
                        <a:rPr lang="de-DE" sz="700" b="1" i="0" u="none" strike="noStrike">
                          <a:latin typeface="+mj-lt"/>
                        </a:rPr>
                        <a:t>Summe Sachanlagen</a:t>
                      </a:r>
                    </a:p>
                  </a:txBody>
                  <a:tcPr marL="0" marR="0" marT="0" marB="0" anchor="b">
                    <a:lnL>
                      <a:noFill/>
                    </a:lnL>
                    <a:lnR>
                      <a:noFill/>
                    </a:lnR>
                    <a:lnT>
                      <a:noFill/>
                    </a:lnT>
                    <a:lnB>
                      <a:noFill/>
                    </a:lnB>
                  </a:tcPr>
                </a:tc>
                <a:tc>
                  <a:txBody>
                    <a:bodyPr/>
                    <a:lstStyle/>
                    <a:p>
                      <a:pPr algn="l" fontAlgn="b"/>
                      <a:endParaRPr lang="de-DE" sz="700" b="1" i="0" u="none" strike="noStrike">
                        <a:latin typeface="+mj-lt"/>
                      </a:endParaRPr>
                    </a:p>
                  </a:txBody>
                  <a:tcPr marL="0" marR="0" marT="0" marB="0" anchor="b">
                    <a:lnL>
                      <a:noFill/>
                    </a:lnL>
                    <a:lnR>
                      <a:noFill/>
                    </a:lnR>
                    <a:lnT>
                      <a:noFill/>
                    </a:lnT>
                    <a:lnB>
                      <a:noFill/>
                    </a:lnB>
                  </a:tcPr>
                </a:tc>
                <a:tc>
                  <a:txBody>
                    <a:bodyPr/>
                    <a:lstStyle/>
                    <a:p>
                      <a:pPr algn="r" fontAlgn="b"/>
                      <a:r>
                        <a:rPr lang="de-DE" sz="700" b="1" i="0" u="none" strike="noStrike">
                          <a:solidFill>
                            <a:srgbClr val="FF0000"/>
                          </a:solidFill>
                          <a:latin typeface="+mj-lt"/>
                        </a:rPr>
                        <a:t>1.196,35</a:t>
                      </a:r>
                    </a:p>
                  </a:txBody>
                  <a:tcPr marL="0" marR="0" marT="0" marB="0" anchor="b">
                    <a:lnL>
                      <a:noFill/>
                    </a:lnL>
                    <a:lnR>
                      <a:noFill/>
                    </a:lnR>
                    <a:lnT>
                      <a:noFill/>
                    </a:lnT>
                    <a:lnB>
                      <a:noFill/>
                    </a:lnB>
                  </a:tcPr>
                </a:tc>
                <a:tc>
                  <a:txBody>
                    <a:bodyPr/>
                    <a:lstStyle/>
                    <a:p>
                      <a:pPr algn="l" fontAlgn="b"/>
                      <a:endParaRPr lang="de-DE" sz="700" b="1" i="0" u="none" strike="noStrike">
                        <a:solidFill>
                          <a:srgbClr val="FF0000"/>
                        </a:solidFill>
                        <a:latin typeface="+mj-lt"/>
                      </a:endParaRPr>
                    </a:p>
                  </a:txBody>
                  <a:tcPr marL="0" marR="0" marT="0" marB="0" anchor="b">
                    <a:lnL>
                      <a:noFill/>
                    </a:lnL>
                    <a:lnR>
                      <a:noFill/>
                    </a:lnR>
                    <a:lnT>
                      <a:noFill/>
                    </a:lnT>
                    <a:lnB>
                      <a:noFill/>
                    </a:lnB>
                  </a:tcPr>
                </a:tc>
                <a:tc>
                  <a:txBody>
                    <a:bodyPr/>
                    <a:lstStyle/>
                    <a:p>
                      <a:pPr algn="r" fontAlgn="b"/>
                      <a:r>
                        <a:rPr lang="de-DE" sz="700" b="1" i="0" u="none" strike="noStrike">
                          <a:solidFill>
                            <a:srgbClr val="FF0000"/>
                          </a:solidFill>
                          <a:latin typeface="+mj-lt"/>
                        </a:rPr>
                        <a:t>2.198,67</a:t>
                      </a:r>
                    </a:p>
                  </a:txBody>
                  <a:tcPr marL="0" marR="0" marT="0" marB="0" anchor="b">
                    <a:lnL>
                      <a:noFill/>
                    </a:lnL>
                    <a:lnR>
                      <a:noFill/>
                    </a:lnR>
                    <a:lnT>
                      <a:noFill/>
                    </a:lnT>
                    <a:lnB>
                      <a:noFill/>
                    </a:lnB>
                  </a:tcPr>
                </a:tc>
                <a:tc>
                  <a:txBody>
                    <a:bodyPr/>
                    <a:lstStyle/>
                    <a:p>
                      <a:pPr algn="l" fontAlgn="b"/>
                      <a:endParaRPr lang="de-DE" sz="700" b="1" i="0" u="none" strike="noStrike">
                        <a:solidFill>
                          <a:srgbClr val="FF0000"/>
                        </a:solidFill>
                        <a:latin typeface="+mj-lt"/>
                      </a:endParaRPr>
                    </a:p>
                  </a:txBody>
                  <a:tcPr marL="0" marR="0" marT="0" marB="0" anchor="b">
                    <a:lnL>
                      <a:noFill/>
                    </a:lnL>
                    <a:lnR>
                      <a:noFill/>
                    </a:lnR>
                    <a:lnT>
                      <a:noFill/>
                    </a:lnT>
                    <a:lnB>
                      <a:noFill/>
                    </a:lnB>
                  </a:tcPr>
                </a:tc>
                <a:tc>
                  <a:txBody>
                    <a:bodyPr/>
                    <a:lstStyle/>
                    <a:p>
                      <a:pPr algn="r" fontAlgn="b"/>
                      <a:r>
                        <a:rPr lang="de-DE" sz="700" b="1" i="0" u="none" strike="noStrike">
                          <a:solidFill>
                            <a:srgbClr val="FF0000"/>
                          </a:solidFill>
                          <a:latin typeface="+mj-lt"/>
                        </a:rPr>
                        <a:t>0,00</a:t>
                      </a:r>
                    </a:p>
                  </a:txBody>
                  <a:tcPr marL="0" marR="0" marT="0" marB="0" anchor="b">
                    <a:lnL>
                      <a:noFill/>
                    </a:lnL>
                    <a:lnR>
                      <a:noFill/>
                    </a:lnR>
                    <a:lnT>
                      <a:noFill/>
                    </a:lnT>
                    <a:lnB>
                      <a:noFill/>
                    </a:lnB>
                  </a:tcPr>
                </a:tc>
                <a:tc>
                  <a:txBody>
                    <a:bodyPr/>
                    <a:lstStyle/>
                    <a:p>
                      <a:pPr algn="l" fontAlgn="b"/>
                      <a:endParaRPr lang="de-DE" sz="700" b="1" i="0" u="none" strike="noStrike">
                        <a:solidFill>
                          <a:srgbClr val="FF0000"/>
                        </a:solidFill>
                        <a:latin typeface="+mj-lt"/>
                      </a:endParaRPr>
                    </a:p>
                  </a:txBody>
                  <a:tcPr marL="0" marR="0" marT="0" marB="0" anchor="b">
                    <a:lnL>
                      <a:noFill/>
                    </a:lnL>
                    <a:lnR>
                      <a:noFill/>
                    </a:lnR>
                    <a:lnT>
                      <a:noFill/>
                    </a:lnT>
                    <a:lnB>
                      <a:noFill/>
                    </a:lnB>
                  </a:tcPr>
                </a:tc>
                <a:tc>
                  <a:txBody>
                    <a:bodyPr/>
                    <a:lstStyle/>
                    <a:p>
                      <a:pPr algn="r" fontAlgn="b"/>
                      <a:r>
                        <a:rPr lang="de-DE" sz="700" b="1" i="0" u="none" strike="noStrike">
                          <a:solidFill>
                            <a:srgbClr val="FF0000"/>
                          </a:solidFill>
                          <a:latin typeface="+mj-lt"/>
                        </a:rPr>
                        <a:t>0,00</a:t>
                      </a:r>
                    </a:p>
                  </a:txBody>
                  <a:tcPr marL="0" marR="0" marT="0" marB="0" anchor="b">
                    <a:lnL>
                      <a:noFill/>
                    </a:lnL>
                    <a:lnR>
                      <a:noFill/>
                    </a:lnR>
                    <a:lnT>
                      <a:noFill/>
                    </a:lnT>
                    <a:lnB>
                      <a:noFill/>
                    </a:lnB>
                  </a:tcPr>
                </a:tc>
                <a:tc>
                  <a:txBody>
                    <a:bodyPr/>
                    <a:lstStyle/>
                    <a:p>
                      <a:pPr algn="l" fontAlgn="b"/>
                      <a:endParaRPr lang="de-DE" sz="700" b="1" i="0" u="none" strike="noStrike">
                        <a:solidFill>
                          <a:srgbClr val="FF0000"/>
                        </a:solidFill>
                        <a:latin typeface="+mj-lt"/>
                      </a:endParaRPr>
                    </a:p>
                  </a:txBody>
                  <a:tcPr marL="0" marR="0" marT="0" marB="0" anchor="b">
                    <a:lnL>
                      <a:noFill/>
                    </a:lnL>
                    <a:lnR>
                      <a:noFill/>
                    </a:lnR>
                    <a:lnT>
                      <a:noFill/>
                    </a:lnT>
                    <a:lnB>
                      <a:noFill/>
                    </a:lnB>
                  </a:tcPr>
                </a:tc>
                <a:tc>
                  <a:txBody>
                    <a:bodyPr/>
                    <a:lstStyle/>
                    <a:p>
                      <a:pPr algn="r" fontAlgn="b"/>
                      <a:r>
                        <a:rPr lang="de-DE" sz="700" b="1" i="0" u="none" strike="noStrike">
                          <a:solidFill>
                            <a:srgbClr val="FF0000"/>
                          </a:solidFill>
                          <a:latin typeface="+mj-lt"/>
                        </a:rPr>
                        <a:t>0,00</a:t>
                      </a:r>
                    </a:p>
                  </a:txBody>
                  <a:tcPr marL="0" marR="0" marT="0" marB="0" anchor="b">
                    <a:lnL>
                      <a:noFill/>
                    </a:lnL>
                    <a:lnR>
                      <a:noFill/>
                    </a:lnR>
                    <a:lnT>
                      <a:noFill/>
                    </a:lnT>
                    <a:lnB>
                      <a:noFill/>
                    </a:lnB>
                  </a:tcPr>
                </a:tc>
                <a:tc>
                  <a:txBody>
                    <a:bodyPr/>
                    <a:lstStyle/>
                    <a:p>
                      <a:pPr algn="l" fontAlgn="b"/>
                      <a:endParaRPr lang="de-DE" sz="700" b="1" i="0" u="none" strike="noStrike">
                        <a:solidFill>
                          <a:srgbClr val="FF0000"/>
                        </a:solidFill>
                        <a:latin typeface="+mj-lt"/>
                      </a:endParaRPr>
                    </a:p>
                  </a:txBody>
                  <a:tcPr marL="0" marR="0" marT="0" marB="0" anchor="b">
                    <a:lnL>
                      <a:noFill/>
                    </a:lnL>
                    <a:lnR>
                      <a:noFill/>
                    </a:lnR>
                    <a:lnT>
                      <a:noFill/>
                    </a:lnT>
                    <a:lnB>
                      <a:noFill/>
                    </a:lnB>
                  </a:tcPr>
                </a:tc>
                <a:tc>
                  <a:txBody>
                    <a:bodyPr/>
                    <a:lstStyle/>
                    <a:p>
                      <a:pPr algn="r" fontAlgn="b"/>
                      <a:r>
                        <a:rPr lang="de-DE" sz="700" b="1" i="0" u="none" strike="noStrike" dirty="0">
                          <a:solidFill>
                            <a:srgbClr val="FF0000"/>
                          </a:solidFill>
                          <a:latin typeface="+mj-lt"/>
                        </a:rPr>
                        <a:t>1.238,79</a:t>
                      </a:r>
                    </a:p>
                  </a:txBody>
                  <a:tcPr marL="0" marR="0" marT="0" marB="0" anchor="b">
                    <a:lnL>
                      <a:noFill/>
                    </a:lnL>
                    <a:lnR>
                      <a:noFill/>
                    </a:lnR>
                    <a:lnT>
                      <a:noFill/>
                    </a:lnT>
                    <a:lnB>
                      <a:noFill/>
                    </a:lnB>
                  </a:tcPr>
                </a:tc>
                <a:tc>
                  <a:txBody>
                    <a:bodyPr/>
                    <a:lstStyle/>
                    <a:p>
                      <a:pPr algn="l" fontAlgn="b"/>
                      <a:endParaRPr lang="de-DE" sz="700" b="1" i="0" u="none" strike="noStrike">
                        <a:solidFill>
                          <a:srgbClr val="FF0000"/>
                        </a:solidFill>
                        <a:latin typeface="+mj-lt"/>
                      </a:endParaRPr>
                    </a:p>
                  </a:txBody>
                  <a:tcPr marL="0" marR="0" marT="0" marB="0" anchor="b">
                    <a:lnL>
                      <a:noFill/>
                    </a:lnL>
                    <a:lnR>
                      <a:noFill/>
                    </a:lnR>
                    <a:lnT>
                      <a:noFill/>
                    </a:lnT>
                    <a:lnB>
                      <a:noFill/>
                    </a:lnB>
                  </a:tcPr>
                </a:tc>
                <a:tc>
                  <a:txBody>
                    <a:bodyPr/>
                    <a:lstStyle/>
                    <a:p>
                      <a:pPr algn="r" fontAlgn="b"/>
                      <a:r>
                        <a:rPr lang="de-DE" sz="700" b="1" i="0" u="none" strike="noStrike">
                          <a:solidFill>
                            <a:srgbClr val="FF0000"/>
                          </a:solidFill>
                          <a:latin typeface="+mj-lt"/>
                        </a:rPr>
                        <a:t>2.156,23</a:t>
                      </a:r>
                    </a:p>
                  </a:txBody>
                  <a:tcPr marL="0" marR="0" marT="0" marB="0" anchor="b">
                    <a:lnL>
                      <a:noFill/>
                    </a:lnL>
                    <a:lnR>
                      <a:noFill/>
                    </a:lnR>
                    <a:lnT>
                      <a:noFill/>
                    </a:lnT>
                    <a:lnB>
                      <a:noFill/>
                    </a:lnB>
                  </a:tcPr>
                </a:tc>
                <a:tc>
                  <a:txBody>
                    <a:bodyPr/>
                    <a:lstStyle/>
                    <a:p>
                      <a:pPr algn="l" fontAlgn="b"/>
                      <a:endParaRPr lang="de-DE" sz="700" b="1" i="0" u="none" strike="noStrike">
                        <a:solidFill>
                          <a:srgbClr val="FF0000"/>
                        </a:solidFill>
                        <a:latin typeface="+mj-lt"/>
                      </a:endParaRPr>
                    </a:p>
                  </a:txBody>
                  <a:tcPr marL="0" marR="0" marT="0" marB="0" anchor="b">
                    <a:lnL>
                      <a:noFill/>
                    </a:lnL>
                    <a:lnR>
                      <a:noFill/>
                    </a:lnR>
                    <a:lnT>
                      <a:noFill/>
                    </a:lnT>
                    <a:lnB>
                      <a:noFill/>
                    </a:lnB>
                  </a:tcPr>
                </a:tc>
                <a:tc>
                  <a:txBody>
                    <a:bodyPr/>
                    <a:lstStyle/>
                    <a:p>
                      <a:pPr algn="r" fontAlgn="b"/>
                      <a:r>
                        <a:rPr lang="de-DE" sz="700" b="1" i="0" u="none" strike="noStrike">
                          <a:solidFill>
                            <a:srgbClr val="FF0000"/>
                          </a:solidFill>
                          <a:latin typeface="+mj-lt"/>
                        </a:rPr>
                        <a:t>717,00</a:t>
                      </a:r>
                    </a:p>
                  </a:txBody>
                  <a:tcPr marL="0" marR="0" marT="0" marB="0" anchor="b">
                    <a:lnL>
                      <a:noFill/>
                    </a:lnL>
                    <a:lnR>
                      <a:noFill/>
                    </a:lnR>
                    <a:lnT>
                      <a:noFill/>
                    </a:lnT>
                    <a:lnB>
                      <a:noFill/>
                    </a:lnB>
                  </a:tcPr>
                </a:tc>
                <a:tc>
                  <a:txBody>
                    <a:bodyPr/>
                    <a:lstStyle/>
                    <a:p>
                      <a:pPr algn="l" fontAlgn="b"/>
                      <a:endParaRPr lang="de-DE" sz="700" b="1" i="0" u="none" strike="noStrike">
                        <a:solidFill>
                          <a:srgbClr val="FF0000"/>
                        </a:solidFill>
                        <a:latin typeface="+mj-lt"/>
                      </a:endParaRPr>
                    </a:p>
                  </a:txBody>
                  <a:tcPr marL="0" marR="0" marT="0" marB="0" anchor="b">
                    <a:lnL>
                      <a:noFill/>
                    </a:lnL>
                    <a:lnR>
                      <a:noFill/>
                    </a:lnR>
                    <a:lnT>
                      <a:noFill/>
                    </a:lnT>
                    <a:lnB>
                      <a:noFill/>
                    </a:lnB>
                  </a:tcPr>
                </a:tc>
                <a:tc>
                  <a:txBody>
                    <a:bodyPr/>
                    <a:lstStyle/>
                    <a:p>
                      <a:pPr algn="r" fontAlgn="b"/>
                      <a:r>
                        <a:rPr lang="de-DE" sz="700" b="1" i="0" u="none" strike="noStrike">
                          <a:solidFill>
                            <a:srgbClr val="FF0000"/>
                          </a:solidFill>
                          <a:latin typeface="+mj-lt"/>
                        </a:rPr>
                        <a:t>759,44</a:t>
                      </a:r>
                    </a:p>
                  </a:txBody>
                  <a:tcPr marL="0" marR="0" marT="0" marB="0" anchor="b">
                    <a:lnL>
                      <a:noFill/>
                    </a:lnL>
                    <a:lnR>
                      <a:noFill/>
                    </a:lnR>
                    <a:lnT>
                      <a:noFill/>
                    </a:lnT>
                    <a:lnB>
                      <a:noFill/>
                    </a:lnB>
                  </a:tcPr>
                </a:tc>
              </a:tr>
              <a:tr h="241945">
                <a:tc>
                  <a:txBody>
                    <a:bodyPr/>
                    <a:lstStyle/>
                    <a:p>
                      <a:pPr algn="l" fontAlgn="b"/>
                      <a:endParaRPr lang="de-DE" sz="700" b="0" i="0" u="none" strike="noStrike">
                        <a:latin typeface="+mj-lt"/>
                      </a:endParaRPr>
                    </a:p>
                  </a:txBody>
                  <a:tcPr marL="0" marR="0" marT="0" marB="0" anchor="b">
                    <a:lnL>
                      <a:noFill/>
                    </a:lnL>
                    <a:lnR>
                      <a:noFill/>
                    </a:lnR>
                    <a:lnT>
                      <a:noFill/>
                    </a:lnT>
                    <a:lnB>
                      <a:noFill/>
                    </a:lnB>
                  </a:tcPr>
                </a:tc>
                <a:tc>
                  <a:txBody>
                    <a:bodyPr/>
                    <a:lstStyle/>
                    <a:p>
                      <a:pPr algn="l" fontAlgn="b"/>
                      <a:endParaRPr lang="de-DE" sz="700" b="0" i="0" u="none" strike="noStrike">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dirty="0">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r>
              <a:tr h="128534">
                <a:tc>
                  <a:txBody>
                    <a:bodyPr/>
                    <a:lstStyle/>
                    <a:p>
                      <a:pPr algn="l" fontAlgn="b"/>
                      <a:endParaRPr lang="de-DE" sz="700" b="0" i="0" u="none" strike="noStrike">
                        <a:latin typeface="+mj-lt"/>
                      </a:endParaRPr>
                    </a:p>
                  </a:txBody>
                  <a:tcPr marL="0" marR="0" marT="0" marB="0" anchor="b">
                    <a:lnL>
                      <a:noFill/>
                    </a:lnL>
                    <a:lnR>
                      <a:noFill/>
                    </a:lnR>
                    <a:lnT>
                      <a:noFill/>
                    </a:lnT>
                    <a:lnB>
                      <a:noFill/>
                    </a:lnB>
                  </a:tcPr>
                </a:tc>
                <a:tc>
                  <a:txBody>
                    <a:bodyPr/>
                    <a:lstStyle/>
                    <a:p>
                      <a:pPr algn="l" fontAlgn="b"/>
                      <a:endParaRPr lang="de-DE" sz="700" b="0" i="0" u="none" strike="noStrike">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dirty="0">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r>
              <a:tr h="128534">
                <a:tc>
                  <a:txBody>
                    <a:bodyPr/>
                    <a:lstStyle/>
                    <a:p>
                      <a:pPr algn="l" fontAlgn="b"/>
                      <a:endParaRPr lang="de-DE" sz="700" b="0" i="0" u="none" strike="noStrike">
                        <a:latin typeface="+mj-lt"/>
                      </a:endParaRPr>
                    </a:p>
                  </a:txBody>
                  <a:tcPr marL="0" marR="0" marT="0" marB="0" anchor="b">
                    <a:lnL>
                      <a:noFill/>
                    </a:lnL>
                    <a:lnR>
                      <a:noFill/>
                    </a:lnR>
                    <a:lnT>
                      <a:noFill/>
                    </a:lnT>
                    <a:lnB>
                      <a:noFill/>
                    </a:lnB>
                  </a:tcPr>
                </a:tc>
                <a:tc>
                  <a:txBody>
                    <a:bodyPr/>
                    <a:lstStyle/>
                    <a:p>
                      <a:pPr algn="l" fontAlgn="b"/>
                      <a:endParaRPr lang="de-DE" sz="700" b="0" i="0" u="none" strike="noStrike">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dirty="0">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c>
                  <a:txBody>
                    <a:bodyPr/>
                    <a:lstStyle/>
                    <a:p>
                      <a:pPr algn="l" fontAlgn="b"/>
                      <a:endParaRPr lang="de-DE" sz="700" b="0" i="0" u="none" strike="noStrike">
                        <a:solidFill>
                          <a:srgbClr val="FF0000"/>
                        </a:solidFill>
                        <a:latin typeface="+mj-lt"/>
                      </a:endParaRPr>
                    </a:p>
                  </a:txBody>
                  <a:tcPr marL="0" marR="0" marT="0" marB="0" anchor="b">
                    <a:lnL>
                      <a:noFill/>
                    </a:lnL>
                    <a:lnR>
                      <a:noFill/>
                    </a:lnR>
                    <a:lnT>
                      <a:noFill/>
                    </a:lnT>
                    <a:lnB>
                      <a:noFill/>
                    </a:lnB>
                  </a:tcPr>
                </a:tc>
              </a:tr>
              <a:tr h="136093">
                <a:tc>
                  <a:txBody>
                    <a:bodyPr/>
                    <a:lstStyle/>
                    <a:p>
                      <a:pPr algn="l" fontAlgn="b"/>
                      <a:r>
                        <a:rPr lang="de-DE" sz="700" b="1" i="0" u="none" strike="noStrike">
                          <a:latin typeface="+mj-lt"/>
                        </a:rPr>
                        <a:t>Endsumme</a:t>
                      </a:r>
                    </a:p>
                  </a:txBody>
                  <a:tcPr marL="0" marR="0" marT="0" marB="0" anchor="b">
                    <a:lnL>
                      <a:noFill/>
                    </a:lnL>
                    <a:lnR>
                      <a:noFill/>
                    </a:lnR>
                    <a:lnT>
                      <a:noFill/>
                    </a:lnT>
                    <a:lnB>
                      <a:noFill/>
                    </a:lnB>
                  </a:tcPr>
                </a:tc>
                <a:tc>
                  <a:txBody>
                    <a:bodyPr/>
                    <a:lstStyle/>
                    <a:p>
                      <a:pPr algn="l" fontAlgn="b"/>
                      <a:endParaRPr lang="de-DE" sz="700" b="0" i="0" u="none" strike="noStrike">
                        <a:latin typeface="+mj-lt"/>
                      </a:endParaRPr>
                    </a:p>
                  </a:txBody>
                  <a:tcPr marL="0" marR="0" marT="0" marB="0" anchor="b">
                    <a:lnL>
                      <a:noFill/>
                    </a:lnL>
                    <a:lnR>
                      <a:noFill/>
                    </a:lnR>
                    <a:lnT>
                      <a:noFill/>
                    </a:lnT>
                    <a:lnB>
                      <a:noFill/>
                    </a:lnB>
                  </a:tcPr>
                </a:tc>
                <a:tc>
                  <a:txBody>
                    <a:bodyPr/>
                    <a:lstStyle/>
                    <a:p>
                      <a:pPr algn="r" fontAlgn="b"/>
                      <a:r>
                        <a:rPr lang="de-DE" sz="700" b="1" i="0" u="none" strike="noStrike">
                          <a:solidFill>
                            <a:srgbClr val="FF0000"/>
                          </a:solidFill>
                          <a:latin typeface="+mj-lt"/>
                        </a:rPr>
                        <a:t>5.331,35</a:t>
                      </a:r>
                    </a:p>
                  </a:txBody>
                  <a:tcPr marL="0" marR="0" marT="0"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l" fontAlgn="b"/>
                      <a:endParaRPr lang="de-DE" sz="700" b="1" i="0" u="none" strike="noStrike">
                        <a:solidFill>
                          <a:srgbClr val="FF0000"/>
                        </a:solidFill>
                        <a:latin typeface="+mj-lt"/>
                      </a:endParaRPr>
                    </a:p>
                  </a:txBody>
                  <a:tcPr marL="0" marR="0" marT="0" marB="0" anchor="b">
                    <a:lnL>
                      <a:noFill/>
                    </a:lnL>
                    <a:lnR>
                      <a:noFill/>
                    </a:lnR>
                    <a:lnT>
                      <a:noFill/>
                    </a:lnT>
                    <a:lnB>
                      <a:noFill/>
                    </a:lnB>
                  </a:tcPr>
                </a:tc>
                <a:tc>
                  <a:txBody>
                    <a:bodyPr/>
                    <a:lstStyle/>
                    <a:p>
                      <a:pPr algn="r" fontAlgn="b"/>
                      <a:r>
                        <a:rPr lang="de-DE" sz="700" b="1" i="0" u="none" strike="noStrike">
                          <a:solidFill>
                            <a:srgbClr val="FF0000"/>
                          </a:solidFill>
                          <a:latin typeface="+mj-lt"/>
                        </a:rPr>
                        <a:t>2.198,67</a:t>
                      </a:r>
                    </a:p>
                  </a:txBody>
                  <a:tcPr marL="0" marR="0" marT="0"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l" fontAlgn="b"/>
                      <a:endParaRPr lang="de-DE" sz="700" b="1" i="0" u="none" strike="noStrike">
                        <a:solidFill>
                          <a:srgbClr val="FF0000"/>
                        </a:solidFill>
                        <a:latin typeface="+mj-lt"/>
                      </a:endParaRPr>
                    </a:p>
                  </a:txBody>
                  <a:tcPr marL="0" marR="0" marT="0" marB="0" anchor="b">
                    <a:lnL>
                      <a:noFill/>
                    </a:lnL>
                    <a:lnR>
                      <a:noFill/>
                    </a:lnR>
                    <a:lnT>
                      <a:noFill/>
                    </a:lnT>
                    <a:lnB>
                      <a:noFill/>
                    </a:lnB>
                  </a:tcPr>
                </a:tc>
                <a:tc>
                  <a:txBody>
                    <a:bodyPr/>
                    <a:lstStyle/>
                    <a:p>
                      <a:pPr algn="r" fontAlgn="b"/>
                      <a:r>
                        <a:rPr lang="de-DE" sz="700" b="1" i="0" u="none" strike="noStrike">
                          <a:solidFill>
                            <a:srgbClr val="FF0000"/>
                          </a:solidFill>
                          <a:latin typeface="+mj-lt"/>
                        </a:rPr>
                        <a:t>0,00</a:t>
                      </a:r>
                    </a:p>
                  </a:txBody>
                  <a:tcPr marL="0" marR="0" marT="0"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l" fontAlgn="b"/>
                      <a:endParaRPr lang="de-DE" sz="700" b="1" i="0" u="none" strike="noStrike">
                        <a:solidFill>
                          <a:srgbClr val="FF0000"/>
                        </a:solidFill>
                        <a:latin typeface="+mj-lt"/>
                      </a:endParaRPr>
                    </a:p>
                  </a:txBody>
                  <a:tcPr marL="0" marR="0" marT="0" marB="0" anchor="b">
                    <a:lnL>
                      <a:noFill/>
                    </a:lnL>
                    <a:lnR>
                      <a:noFill/>
                    </a:lnR>
                    <a:lnT>
                      <a:noFill/>
                    </a:lnT>
                    <a:lnB>
                      <a:noFill/>
                    </a:lnB>
                  </a:tcPr>
                </a:tc>
                <a:tc>
                  <a:txBody>
                    <a:bodyPr/>
                    <a:lstStyle/>
                    <a:p>
                      <a:pPr algn="r" fontAlgn="b"/>
                      <a:r>
                        <a:rPr lang="de-DE" sz="700" b="1" i="0" u="none" strike="noStrike">
                          <a:solidFill>
                            <a:srgbClr val="FF0000"/>
                          </a:solidFill>
                          <a:latin typeface="+mj-lt"/>
                        </a:rPr>
                        <a:t>0,00</a:t>
                      </a:r>
                    </a:p>
                  </a:txBody>
                  <a:tcPr marL="0" marR="0" marT="0"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l" fontAlgn="b"/>
                      <a:endParaRPr lang="de-DE" sz="700" b="1" i="0" u="none" strike="noStrike">
                        <a:solidFill>
                          <a:srgbClr val="FF0000"/>
                        </a:solidFill>
                        <a:latin typeface="+mj-lt"/>
                      </a:endParaRPr>
                    </a:p>
                  </a:txBody>
                  <a:tcPr marL="0" marR="0" marT="0" marB="0" anchor="b">
                    <a:lnL>
                      <a:noFill/>
                    </a:lnL>
                    <a:lnR>
                      <a:noFill/>
                    </a:lnR>
                    <a:lnT>
                      <a:noFill/>
                    </a:lnT>
                    <a:lnB>
                      <a:noFill/>
                    </a:lnB>
                  </a:tcPr>
                </a:tc>
                <a:tc>
                  <a:txBody>
                    <a:bodyPr/>
                    <a:lstStyle/>
                    <a:p>
                      <a:pPr algn="r" fontAlgn="b"/>
                      <a:r>
                        <a:rPr lang="de-DE" sz="700" b="1" i="0" u="none" strike="noStrike">
                          <a:solidFill>
                            <a:srgbClr val="FF0000"/>
                          </a:solidFill>
                          <a:latin typeface="+mj-lt"/>
                        </a:rPr>
                        <a:t>0,00</a:t>
                      </a:r>
                    </a:p>
                  </a:txBody>
                  <a:tcPr marL="0" marR="0" marT="0"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l" fontAlgn="b"/>
                      <a:endParaRPr lang="de-DE" sz="700" b="1" i="0" u="none" strike="noStrike">
                        <a:solidFill>
                          <a:srgbClr val="FF0000"/>
                        </a:solidFill>
                        <a:latin typeface="+mj-lt"/>
                      </a:endParaRPr>
                    </a:p>
                  </a:txBody>
                  <a:tcPr marL="0" marR="0" marT="0" marB="0" anchor="b">
                    <a:lnL>
                      <a:noFill/>
                    </a:lnL>
                    <a:lnR>
                      <a:noFill/>
                    </a:lnR>
                    <a:lnT>
                      <a:noFill/>
                    </a:lnT>
                    <a:lnB>
                      <a:noFill/>
                    </a:lnB>
                  </a:tcPr>
                </a:tc>
                <a:tc>
                  <a:txBody>
                    <a:bodyPr/>
                    <a:lstStyle/>
                    <a:p>
                      <a:pPr algn="r" fontAlgn="b"/>
                      <a:r>
                        <a:rPr lang="de-DE" sz="700" b="1" i="0" u="none" strike="noStrike">
                          <a:solidFill>
                            <a:srgbClr val="FF0000"/>
                          </a:solidFill>
                          <a:latin typeface="+mj-lt"/>
                        </a:rPr>
                        <a:t>4.218,79</a:t>
                      </a:r>
                    </a:p>
                  </a:txBody>
                  <a:tcPr marL="0" marR="0" marT="0"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l" fontAlgn="b"/>
                      <a:endParaRPr lang="de-DE" sz="700" b="1" i="0" u="none" strike="noStrike">
                        <a:solidFill>
                          <a:srgbClr val="FF0000"/>
                        </a:solidFill>
                        <a:latin typeface="+mj-lt"/>
                      </a:endParaRPr>
                    </a:p>
                  </a:txBody>
                  <a:tcPr marL="0" marR="0" marT="0" marB="0" anchor="b">
                    <a:lnL>
                      <a:noFill/>
                    </a:lnL>
                    <a:lnR>
                      <a:noFill/>
                    </a:lnR>
                    <a:lnT>
                      <a:noFill/>
                    </a:lnT>
                    <a:lnB>
                      <a:noFill/>
                    </a:lnB>
                  </a:tcPr>
                </a:tc>
                <a:tc>
                  <a:txBody>
                    <a:bodyPr/>
                    <a:lstStyle/>
                    <a:p>
                      <a:pPr algn="r" fontAlgn="b"/>
                      <a:r>
                        <a:rPr lang="de-DE" sz="700" b="1" i="0" u="none" strike="noStrike">
                          <a:solidFill>
                            <a:srgbClr val="FF0000"/>
                          </a:solidFill>
                          <a:latin typeface="+mj-lt"/>
                        </a:rPr>
                        <a:t>3.311,23</a:t>
                      </a:r>
                    </a:p>
                  </a:txBody>
                  <a:tcPr marL="0" marR="0" marT="0"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l" fontAlgn="b"/>
                      <a:endParaRPr lang="de-DE" sz="700" b="1" i="0" u="none" strike="noStrike">
                        <a:solidFill>
                          <a:srgbClr val="FF0000"/>
                        </a:solidFill>
                        <a:latin typeface="+mj-lt"/>
                      </a:endParaRPr>
                    </a:p>
                  </a:txBody>
                  <a:tcPr marL="0" marR="0" marT="0" marB="0" anchor="b">
                    <a:lnL>
                      <a:noFill/>
                    </a:lnL>
                    <a:lnR>
                      <a:noFill/>
                    </a:lnR>
                    <a:lnT>
                      <a:noFill/>
                    </a:lnT>
                    <a:lnB>
                      <a:noFill/>
                    </a:lnB>
                  </a:tcPr>
                </a:tc>
                <a:tc>
                  <a:txBody>
                    <a:bodyPr/>
                    <a:lstStyle/>
                    <a:p>
                      <a:pPr algn="r" fontAlgn="b"/>
                      <a:r>
                        <a:rPr lang="de-DE" sz="700" b="1" i="0" u="none" strike="noStrike" dirty="0">
                          <a:solidFill>
                            <a:srgbClr val="FF0000"/>
                          </a:solidFill>
                          <a:latin typeface="+mj-lt"/>
                        </a:rPr>
                        <a:t>3.291,00</a:t>
                      </a:r>
                    </a:p>
                  </a:txBody>
                  <a:tcPr marL="0" marR="0" marT="0"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l" fontAlgn="b"/>
                      <a:endParaRPr lang="de-DE" sz="700" b="1" i="0" u="none" strike="noStrike">
                        <a:solidFill>
                          <a:srgbClr val="FF0000"/>
                        </a:solidFill>
                        <a:latin typeface="+mj-lt"/>
                      </a:endParaRPr>
                    </a:p>
                  </a:txBody>
                  <a:tcPr marL="0" marR="0" marT="0" marB="0" anchor="b">
                    <a:lnL>
                      <a:noFill/>
                    </a:lnL>
                    <a:lnR>
                      <a:noFill/>
                    </a:lnR>
                    <a:lnT>
                      <a:noFill/>
                    </a:lnT>
                    <a:lnB>
                      <a:noFill/>
                    </a:lnB>
                  </a:tcPr>
                </a:tc>
                <a:tc>
                  <a:txBody>
                    <a:bodyPr/>
                    <a:lstStyle/>
                    <a:p>
                      <a:pPr algn="r" fontAlgn="b"/>
                      <a:r>
                        <a:rPr lang="de-DE" sz="700" b="1" i="0" u="none" strike="noStrike" dirty="0">
                          <a:solidFill>
                            <a:srgbClr val="FF0000"/>
                          </a:solidFill>
                          <a:latin typeface="+mj-lt"/>
                        </a:rPr>
                        <a:t>2.178,44</a:t>
                      </a:r>
                    </a:p>
                  </a:txBody>
                  <a:tcPr marL="0" marR="0" marT="0" marB="0" anchor="b">
                    <a:lnL>
                      <a:noFill/>
                    </a:lnL>
                    <a:lnR>
                      <a:noFill/>
                    </a:lnR>
                    <a:lnT>
                      <a:noFill/>
                    </a:lnT>
                    <a:lnB w="25400" cap="flat" cmpd="dbl" algn="ctr">
                      <a:solidFill>
                        <a:srgbClr val="000000"/>
                      </a:solidFill>
                      <a:prstDash val="solid"/>
                      <a:round/>
                      <a:headEnd type="none" w="med" len="med"/>
                      <a:tailEnd type="none" w="med" len="med"/>
                    </a:lnB>
                  </a:tcPr>
                </a:tc>
              </a:tr>
              <a:tr h="136093">
                <a:tc>
                  <a:txBody>
                    <a:bodyPr/>
                    <a:lstStyle/>
                    <a:p>
                      <a:pPr algn="l" fontAlgn="b"/>
                      <a:endParaRPr lang="de-DE" sz="700" b="0" i="0" u="none" strike="noStrike">
                        <a:latin typeface="+mj-lt"/>
                      </a:endParaRPr>
                    </a:p>
                  </a:txBody>
                  <a:tcPr marL="0" marR="0" marT="0" marB="0" anchor="b">
                    <a:lnL>
                      <a:noFill/>
                    </a:lnL>
                    <a:lnR>
                      <a:noFill/>
                    </a:lnR>
                    <a:lnT>
                      <a:noFill/>
                    </a:lnT>
                    <a:lnB>
                      <a:noFill/>
                    </a:lnB>
                  </a:tcPr>
                </a:tc>
                <a:tc>
                  <a:txBody>
                    <a:bodyPr/>
                    <a:lstStyle/>
                    <a:p>
                      <a:pPr algn="l" fontAlgn="b"/>
                      <a:endParaRPr lang="de-DE" sz="700" b="0" i="0" u="none" strike="noStrike">
                        <a:latin typeface="+mj-lt"/>
                      </a:endParaRPr>
                    </a:p>
                  </a:txBody>
                  <a:tcPr marL="0" marR="0" marT="0" marB="0" anchor="b">
                    <a:lnL>
                      <a:noFill/>
                    </a:lnL>
                    <a:lnR>
                      <a:noFill/>
                    </a:lnR>
                    <a:lnT>
                      <a:noFill/>
                    </a:lnT>
                    <a:lnB>
                      <a:noFill/>
                    </a:lnB>
                  </a:tcPr>
                </a:tc>
                <a:tc>
                  <a:txBody>
                    <a:bodyPr/>
                    <a:lstStyle/>
                    <a:p>
                      <a:pPr algn="l" fontAlgn="b"/>
                      <a:endParaRPr lang="de-DE" sz="700" b="0" i="0" u="none" strike="noStrike">
                        <a:latin typeface="+mj-lt"/>
                      </a:endParaRPr>
                    </a:p>
                  </a:txBody>
                  <a:tcPr marL="0" marR="0" marT="0"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de-DE" sz="700" b="0" i="0" u="none" strike="noStrike">
                        <a:latin typeface="+mj-lt"/>
                      </a:endParaRPr>
                    </a:p>
                  </a:txBody>
                  <a:tcPr marL="0" marR="0" marT="0" marB="0" anchor="b">
                    <a:lnL>
                      <a:noFill/>
                    </a:lnL>
                    <a:lnR>
                      <a:noFill/>
                    </a:lnR>
                    <a:lnT>
                      <a:noFill/>
                    </a:lnT>
                    <a:lnB>
                      <a:noFill/>
                    </a:lnB>
                  </a:tcPr>
                </a:tc>
                <a:tc>
                  <a:txBody>
                    <a:bodyPr/>
                    <a:lstStyle/>
                    <a:p>
                      <a:pPr algn="l" fontAlgn="b"/>
                      <a:endParaRPr lang="de-DE" sz="700" b="0" i="0" u="none" strike="noStrike">
                        <a:latin typeface="+mj-lt"/>
                      </a:endParaRPr>
                    </a:p>
                  </a:txBody>
                  <a:tcPr marL="0" marR="0" marT="0"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de-DE" sz="700" b="0" i="0" u="none" strike="noStrike">
                        <a:latin typeface="+mj-lt"/>
                      </a:endParaRPr>
                    </a:p>
                  </a:txBody>
                  <a:tcPr marL="0" marR="0" marT="0" marB="0" anchor="b">
                    <a:lnL>
                      <a:noFill/>
                    </a:lnL>
                    <a:lnR>
                      <a:noFill/>
                    </a:lnR>
                    <a:lnT>
                      <a:noFill/>
                    </a:lnT>
                    <a:lnB>
                      <a:noFill/>
                    </a:lnB>
                  </a:tcPr>
                </a:tc>
                <a:tc>
                  <a:txBody>
                    <a:bodyPr/>
                    <a:lstStyle/>
                    <a:p>
                      <a:pPr algn="l" fontAlgn="b"/>
                      <a:endParaRPr lang="de-DE" sz="700" b="0" i="0" u="none" strike="noStrike">
                        <a:latin typeface="+mj-lt"/>
                      </a:endParaRPr>
                    </a:p>
                  </a:txBody>
                  <a:tcPr marL="0" marR="0" marT="0"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de-DE" sz="700" b="0" i="0" u="none" strike="noStrike">
                        <a:latin typeface="+mj-lt"/>
                      </a:endParaRPr>
                    </a:p>
                  </a:txBody>
                  <a:tcPr marL="0" marR="0" marT="0" marB="0" anchor="b">
                    <a:lnL>
                      <a:noFill/>
                    </a:lnL>
                    <a:lnR>
                      <a:noFill/>
                    </a:lnR>
                    <a:lnT>
                      <a:noFill/>
                    </a:lnT>
                    <a:lnB>
                      <a:noFill/>
                    </a:lnB>
                  </a:tcPr>
                </a:tc>
                <a:tc>
                  <a:txBody>
                    <a:bodyPr/>
                    <a:lstStyle/>
                    <a:p>
                      <a:pPr algn="l" fontAlgn="b"/>
                      <a:endParaRPr lang="de-DE" sz="700" b="0" i="0" u="none" strike="noStrike">
                        <a:latin typeface="+mj-lt"/>
                      </a:endParaRPr>
                    </a:p>
                  </a:txBody>
                  <a:tcPr marL="0" marR="0" marT="0"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de-DE" sz="700" b="0" i="0" u="none" strike="noStrike">
                        <a:latin typeface="+mj-lt"/>
                      </a:endParaRPr>
                    </a:p>
                  </a:txBody>
                  <a:tcPr marL="0" marR="0" marT="0" marB="0" anchor="b">
                    <a:lnL>
                      <a:noFill/>
                    </a:lnL>
                    <a:lnR>
                      <a:noFill/>
                    </a:lnR>
                    <a:lnT>
                      <a:noFill/>
                    </a:lnT>
                    <a:lnB>
                      <a:noFill/>
                    </a:lnB>
                  </a:tcPr>
                </a:tc>
                <a:tc>
                  <a:txBody>
                    <a:bodyPr/>
                    <a:lstStyle/>
                    <a:p>
                      <a:pPr algn="l" fontAlgn="b"/>
                      <a:endParaRPr lang="de-DE" sz="700" b="0" i="0" u="none" strike="noStrike">
                        <a:latin typeface="+mj-lt"/>
                      </a:endParaRPr>
                    </a:p>
                  </a:txBody>
                  <a:tcPr marL="0" marR="0" marT="0"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de-DE" sz="700" b="0" i="0" u="none" strike="noStrike">
                        <a:latin typeface="+mj-lt"/>
                      </a:endParaRPr>
                    </a:p>
                  </a:txBody>
                  <a:tcPr marL="0" marR="0" marT="0" marB="0" anchor="b">
                    <a:lnL>
                      <a:noFill/>
                    </a:lnL>
                    <a:lnR>
                      <a:noFill/>
                    </a:lnR>
                    <a:lnT>
                      <a:noFill/>
                    </a:lnT>
                    <a:lnB>
                      <a:noFill/>
                    </a:lnB>
                  </a:tcPr>
                </a:tc>
                <a:tc>
                  <a:txBody>
                    <a:bodyPr/>
                    <a:lstStyle/>
                    <a:p>
                      <a:pPr algn="l" fontAlgn="b"/>
                      <a:endParaRPr lang="de-DE" sz="700" b="0" i="0" u="none" strike="noStrike">
                        <a:latin typeface="+mj-lt"/>
                      </a:endParaRPr>
                    </a:p>
                  </a:txBody>
                  <a:tcPr marL="0" marR="0" marT="0"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de-DE" sz="700" b="0" i="0" u="none" strike="noStrike">
                        <a:latin typeface="+mj-lt"/>
                      </a:endParaRPr>
                    </a:p>
                  </a:txBody>
                  <a:tcPr marL="0" marR="0" marT="0" marB="0" anchor="b">
                    <a:lnL>
                      <a:noFill/>
                    </a:lnL>
                    <a:lnR>
                      <a:noFill/>
                    </a:lnR>
                    <a:lnT>
                      <a:noFill/>
                    </a:lnT>
                    <a:lnB>
                      <a:noFill/>
                    </a:lnB>
                  </a:tcPr>
                </a:tc>
                <a:tc>
                  <a:txBody>
                    <a:bodyPr/>
                    <a:lstStyle/>
                    <a:p>
                      <a:pPr algn="l" fontAlgn="b"/>
                      <a:endParaRPr lang="de-DE" sz="700" b="0" i="0" u="none" strike="noStrike">
                        <a:latin typeface="+mj-lt"/>
                      </a:endParaRPr>
                    </a:p>
                  </a:txBody>
                  <a:tcPr marL="0" marR="0" marT="0"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de-DE" sz="700" b="0" i="0" u="none" strike="noStrike">
                        <a:latin typeface="+mj-lt"/>
                      </a:endParaRPr>
                    </a:p>
                  </a:txBody>
                  <a:tcPr marL="0" marR="0" marT="0" marB="0" anchor="b">
                    <a:lnL>
                      <a:noFill/>
                    </a:lnL>
                    <a:lnR>
                      <a:noFill/>
                    </a:lnR>
                    <a:lnT>
                      <a:noFill/>
                    </a:lnT>
                    <a:lnB>
                      <a:noFill/>
                    </a:lnB>
                  </a:tcPr>
                </a:tc>
                <a:tc>
                  <a:txBody>
                    <a:bodyPr/>
                    <a:lstStyle/>
                    <a:p>
                      <a:pPr algn="l" fontAlgn="b"/>
                      <a:endParaRPr lang="de-DE" sz="700" b="0" i="0" u="none" strike="noStrike">
                        <a:latin typeface="+mj-lt"/>
                      </a:endParaRPr>
                    </a:p>
                  </a:txBody>
                  <a:tcPr marL="0" marR="0" marT="0"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de-DE" sz="700" b="0" i="0" u="none" strike="noStrike">
                        <a:latin typeface="+mj-lt"/>
                      </a:endParaRPr>
                    </a:p>
                  </a:txBody>
                  <a:tcPr marL="0" marR="0" marT="0" marB="0" anchor="b">
                    <a:lnL>
                      <a:noFill/>
                    </a:lnL>
                    <a:lnR>
                      <a:noFill/>
                    </a:lnR>
                    <a:lnT>
                      <a:noFill/>
                    </a:lnT>
                    <a:lnB>
                      <a:noFill/>
                    </a:lnB>
                  </a:tcPr>
                </a:tc>
                <a:tc>
                  <a:txBody>
                    <a:bodyPr/>
                    <a:lstStyle/>
                    <a:p>
                      <a:pPr algn="l" fontAlgn="b"/>
                      <a:endParaRPr lang="de-DE" sz="700" b="0" i="0" u="none" strike="noStrike" dirty="0">
                        <a:latin typeface="+mj-lt"/>
                      </a:endParaRPr>
                    </a:p>
                  </a:txBody>
                  <a:tcPr marL="0" marR="0" marT="0" marB="0" anchor="b">
                    <a:lnL>
                      <a:noFill/>
                    </a:lnL>
                    <a:lnR>
                      <a:noFill/>
                    </a:lnR>
                    <a:lnT w="25400" cap="flat" cmpd="dbl" algn="ctr">
                      <a:solidFill>
                        <a:srgbClr val="000000"/>
                      </a:solidFill>
                      <a:prstDash val="solid"/>
                      <a:round/>
                      <a:headEnd type="none" w="med" len="med"/>
                      <a:tailEnd type="none" w="med" len="med"/>
                    </a:lnT>
                    <a:lnB>
                      <a:noFill/>
                    </a:lnB>
                  </a:tcPr>
                </a:tc>
              </a:tr>
            </a:tbl>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Line 5"/>
          <p:cNvSpPr>
            <a:spLocks noChangeShapeType="1"/>
          </p:cNvSpPr>
          <p:nvPr/>
        </p:nvSpPr>
        <p:spPr bwMode="auto">
          <a:xfrm>
            <a:off x="476250" y="285750"/>
            <a:ext cx="6192838" cy="0"/>
          </a:xfrm>
          <a:prstGeom prst="line">
            <a:avLst/>
          </a:prstGeom>
          <a:noFill/>
          <a:ln w="1270">
            <a:solidFill>
              <a:schemeClr val="bg1">
                <a:lumMod val="75000"/>
              </a:schemeClr>
            </a:solidFill>
            <a:round/>
            <a:headEnd/>
            <a:tailEnd/>
          </a:ln>
        </p:spPr>
        <p:txBody>
          <a:bodyPr/>
          <a:lstStyle/>
          <a:p>
            <a:pPr>
              <a:defRPr/>
            </a:pPr>
            <a:endParaRPr lang="de-DE"/>
          </a:p>
        </p:txBody>
      </p:sp>
      <p:sp>
        <p:nvSpPr>
          <p:cNvPr id="29699" name="Rectangle 12"/>
          <p:cNvSpPr>
            <a:spLocks noChangeArrowheads="1"/>
          </p:cNvSpPr>
          <p:nvPr/>
        </p:nvSpPr>
        <p:spPr bwMode="auto">
          <a:xfrm>
            <a:off x="404813" y="8899525"/>
            <a:ext cx="6337300" cy="246063"/>
          </a:xfrm>
          <a:prstGeom prst="rect">
            <a:avLst/>
          </a:prstGeom>
          <a:noFill/>
          <a:ln w="9525">
            <a:noFill/>
            <a:miter lim="800000"/>
            <a:headEnd/>
            <a:tailEnd/>
          </a:ln>
        </p:spPr>
        <p:txBody>
          <a:bodyPr>
            <a:spAutoFit/>
          </a:bodyPr>
          <a:lstStyle/>
          <a:p>
            <a:pPr>
              <a:spcBef>
                <a:spcPct val="50000"/>
              </a:spcBef>
            </a:pPr>
            <a:r>
              <a:rPr lang="de-DE" sz="1000">
                <a:solidFill>
                  <a:srgbClr val="000000"/>
                </a:solidFill>
              </a:rPr>
              <a:t>						        </a:t>
            </a:r>
            <a:r>
              <a:rPr lang="de-DE" sz="800">
                <a:solidFill>
                  <a:srgbClr val="000000"/>
                </a:solidFill>
              </a:rPr>
              <a:t>Seite 27</a:t>
            </a:r>
          </a:p>
        </p:txBody>
      </p:sp>
      <p:sp>
        <p:nvSpPr>
          <p:cNvPr id="7" name="Line 5"/>
          <p:cNvSpPr>
            <a:spLocks noChangeShapeType="1"/>
          </p:cNvSpPr>
          <p:nvPr/>
        </p:nvSpPr>
        <p:spPr bwMode="auto">
          <a:xfrm>
            <a:off x="476250" y="8942388"/>
            <a:ext cx="6192838" cy="0"/>
          </a:xfrm>
          <a:prstGeom prst="line">
            <a:avLst/>
          </a:prstGeom>
          <a:noFill/>
          <a:ln w="1270">
            <a:solidFill>
              <a:schemeClr val="bg1">
                <a:lumMod val="75000"/>
              </a:schemeClr>
            </a:solidFill>
            <a:round/>
            <a:headEnd/>
            <a:tailEnd/>
          </a:ln>
        </p:spPr>
        <p:txBody>
          <a:bodyPr/>
          <a:lstStyle/>
          <a:p>
            <a:pPr>
              <a:defRPr/>
            </a:pPr>
            <a:endParaRPr lang="de-DE">
              <a:ln w="3175">
                <a:solidFill>
                  <a:schemeClr val="tx1"/>
                </a:solidFill>
              </a:ln>
            </a:endParaRPr>
          </a:p>
        </p:txBody>
      </p:sp>
      <p:sp>
        <p:nvSpPr>
          <p:cNvPr id="29701" name="Rectangle 7"/>
          <p:cNvSpPr>
            <a:spLocks noChangeArrowheads="1"/>
          </p:cNvSpPr>
          <p:nvPr/>
        </p:nvSpPr>
        <p:spPr bwMode="auto">
          <a:xfrm>
            <a:off x="428625" y="930275"/>
            <a:ext cx="6286500" cy="3055938"/>
          </a:xfrm>
          <a:prstGeom prst="rect">
            <a:avLst/>
          </a:prstGeom>
          <a:noFill/>
          <a:ln w="9525">
            <a:noFill/>
            <a:miter lim="800000"/>
            <a:headEnd/>
            <a:tailEnd/>
          </a:ln>
        </p:spPr>
        <p:txBody>
          <a:bodyPr>
            <a:spAutoFit/>
          </a:bodyPr>
          <a:lstStyle/>
          <a:p>
            <a:pPr marL="342900" indent="-342900">
              <a:lnSpc>
                <a:spcPct val="80000"/>
              </a:lnSpc>
              <a:spcBef>
                <a:spcPct val="50000"/>
              </a:spcBef>
            </a:pPr>
            <a:r>
              <a:rPr lang="de-DE" sz="1100" b="1" dirty="0">
                <a:solidFill>
                  <a:srgbClr val="000000"/>
                </a:solidFill>
                <a:cs typeface="Times New Roman" pitchFamily="18" charset="0"/>
              </a:rPr>
              <a:t> </a:t>
            </a:r>
            <a:br>
              <a:rPr lang="de-DE" sz="1100" b="1" dirty="0">
                <a:solidFill>
                  <a:srgbClr val="000000"/>
                </a:solidFill>
                <a:cs typeface="Times New Roman" pitchFamily="18" charset="0"/>
              </a:rPr>
            </a:br>
            <a:endParaRPr lang="de-DE" sz="1100" b="1" dirty="0">
              <a:solidFill>
                <a:srgbClr val="000000"/>
              </a:solidFill>
              <a:cs typeface="Times New Roman" pitchFamily="18" charset="0"/>
            </a:endParaRPr>
          </a:p>
          <a:p>
            <a:pPr marL="355600" lvl="1">
              <a:lnSpc>
                <a:spcPts val="1500"/>
              </a:lnSpc>
              <a:spcBef>
                <a:spcPct val="50000"/>
              </a:spcBef>
            </a:pPr>
            <a:r>
              <a:rPr lang="de-DE" sz="1000" dirty="0">
                <a:solidFill>
                  <a:srgbClr val="000000"/>
                </a:solidFill>
                <a:cs typeface="Times New Roman" pitchFamily="18" charset="0"/>
              </a:rPr>
              <a:t>Unterzeichnung des Jahresabschlusses </a:t>
            </a:r>
            <a:r>
              <a:rPr lang="de-DE" sz="1000" dirty="0">
                <a:solidFill>
                  <a:srgbClr val="FF0000"/>
                </a:solidFill>
                <a:cs typeface="Times New Roman" pitchFamily="18" charset="0"/>
              </a:rPr>
              <a:t>2013 </a:t>
            </a:r>
          </a:p>
          <a:p>
            <a:pPr marL="355600" lvl="1">
              <a:lnSpc>
                <a:spcPts val="1500"/>
              </a:lnSpc>
              <a:spcBef>
                <a:spcPct val="50000"/>
              </a:spcBef>
            </a:pPr>
            <a:endParaRPr lang="de-DE" sz="1000" dirty="0">
              <a:solidFill>
                <a:srgbClr val="FF0000"/>
              </a:solidFill>
              <a:cs typeface="Times New Roman" pitchFamily="18" charset="0"/>
            </a:endParaRPr>
          </a:p>
          <a:p>
            <a:pPr marL="355600" lvl="1">
              <a:lnSpc>
                <a:spcPts val="1500"/>
              </a:lnSpc>
              <a:spcBef>
                <a:spcPct val="50000"/>
              </a:spcBef>
            </a:pPr>
            <a:endParaRPr lang="de-DE" sz="1000" dirty="0">
              <a:solidFill>
                <a:srgbClr val="FF0000"/>
              </a:solidFill>
              <a:cs typeface="Times New Roman" pitchFamily="18" charset="0"/>
            </a:endParaRPr>
          </a:p>
          <a:p>
            <a:pPr marL="355600" lvl="1">
              <a:lnSpc>
                <a:spcPts val="1500"/>
              </a:lnSpc>
              <a:spcBef>
                <a:spcPct val="50000"/>
              </a:spcBef>
            </a:pPr>
            <a:endParaRPr lang="de-DE" sz="1000" dirty="0">
              <a:solidFill>
                <a:srgbClr val="FF0000"/>
              </a:solidFill>
              <a:cs typeface="Times New Roman" pitchFamily="18" charset="0"/>
            </a:endParaRPr>
          </a:p>
          <a:p>
            <a:pPr marL="355600" lvl="1">
              <a:lnSpc>
                <a:spcPts val="1500"/>
              </a:lnSpc>
              <a:spcBef>
                <a:spcPct val="50000"/>
              </a:spcBef>
            </a:pPr>
            <a:endParaRPr lang="de-DE" sz="1000" dirty="0">
              <a:solidFill>
                <a:srgbClr val="FF0000"/>
              </a:solidFill>
              <a:cs typeface="Times New Roman" pitchFamily="18" charset="0"/>
            </a:endParaRPr>
          </a:p>
          <a:p>
            <a:pPr marL="355600" lvl="1">
              <a:lnSpc>
                <a:spcPts val="1500"/>
              </a:lnSpc>
              <a:spcBef>
                <a:spcPct val="50000"/>
              </a:spcBef>
            </a:pPr>
            <a:endParaRPr lang="de-DE" sz="1000" dirty="0">
              <a:solidFill>
                <a:srgbClr val="FF0000"/>
              </a:solidFill>
              <a:cs typeface="Times New Roman" pitchFamily="18" charset="0"/>
            </a:endParaRPr>
          </a:p>
          <a:p>
            <a:pPr marL="355600" lvl="1">
              <a:lnSpc>
                <a:spcPts val="1500"/>
              </a:lnSpc>
              <a:spcBef>
                <a:spcPct val="50000"/>
              </a:spcBef>
            </a:pPr>
            <a:endParaRPr lang="de-DE" sz="1000" dirty="0">
              <a:solidFill>
                <a:srgbClr val="FF0000"/>
              </a:solidFill>
              <a:cs typeface="Times New Roman" pitchFamily="18" charset="0"/>
            </a:endParaRPr>
          </a:p>
          <a:p>
            <a:pPr marL="355600" lvl="1">
              <a:lnSpc>
                <a:spcPts val="1500"/>
              </a:lnSpc>
              <a:spcBef>
                <a:spcPct val="50000"/>
              </a:spcBef>
            </a:pPr>
            <a:r>
              <a:rPr lang="de-DE" sz="1000" dirty="0" smtClean="0">
                <a:solidFill>
                  <a:srgbClr val="FF0000"/>
                </a:solidFill>
                <a:cs typeface="Times New Roman" pitchFamily="18" charset="0"/>
              </a:rPr>
              <a:t>Ort, </a:t>
            </a:r>
            <a:r>
              <a:rPr lang="de-DE" sz="1000" dirty="0">
                <a:solidFill>
                  <a:srgbClr val="FF0000"/>
                </a:solidFill>
                <a:cs typeface="Times New Roman" pitchFamily="18" charset="0"/>
              </a:rPr>
              <a:t>den </a:t>
            </a:r>
            <a:r>
              <a:rPr lang="de-DE" sz="1000" dirty="0" smtClean="0">
                <a:solidFill>
                  <a:srgbClr val="FF0000"/>
                </a:solidFill>
                <a:cs typeface="Times New Roman" pitchFamily="18" charset="0"/>
              </a:rPr>
              <a:t>31.01.2015</a:t>
            </a:r>
            <a:endParaRPr lang="de-DE" sz="1000" dirty="0">
              <a:solidFill>
                <a:srgbClr val="FF0000"/>
              </a:solidFill>
              <a:cs typeface="Times New Roman" pitchFamily="18" charset="0"/>
            </a:endParaRPr>
          </a:p>
          <a:p>
            <a:pPr marL="355600" lvl="1">
              <a:lnSpc>
                <a:spcPts val="1500"/>
              </a:lnSpc>
              <a:spcBef>
                <a:spcPct val="50000"/>
              </a:spcBef>
            </a:pPr>
            <a:endParaRPr lang="de-DE" sz="1000" dirty="0">
              <a:solidFill>
                <a:srgbClr val="FF0000"/>
              </a:solidFill>
              <a:cs typeface="Times New Roman" pitchFamily="18" charset="0"/>
            </a:endParaRPr>
          </a:p>
          <a:p>
            <a:pPr marL="355600" lvl="1" algn="ctr">
              <a:lnSpc>
                <a:spcPts val="1500"/>
              </a:lnSpc>
              <a:spcBef>
                <a:spcPct val="50000"/>
              </a:spcBef>
            </a:pPr>
            <a:r>
              <a:rPr lang="de-DE" sz="1000" dirty="0"/>
              <a:t>( Geschäftsführer )</a:t>
            </a:r>
          </a:p>
        </p:txBody>
      </p:sp>
      <p:sp>
        <p:nvSpPr>
          <p:cNvPr id="29702" name="Rectangle 12"/>
          <p:cNvSpPr>
            <a:spLocks noChangeArrowheads="1"/>
          </p:cNvSpPr>
          <p:nvPr/>
        </p:nvSpPr>
        <p:spPr bwMode="auto">
          <a:xfrm>
            <a:off x="520700" y="71438"/>
            <a:ext cx="6337300" cy="230832"/>
          </a:xfrm>
          <a:prstGeom prst="rect">
            <a:avLst/>
          </a:prstGeom>
          <a:noFill/>
          <a:ln w="9525">
            <a:noFill/>
            <a:miter lim="800000"/>
            <a:headEnd/>
            <a:tailEnd/>
          </a:ln>
        </p:spPr>
        <p:txBody>
          <a:bodyPr>
            <a:spAutoFit/>
          </a:bodyPr>
          <a:lstStyle/>
          <a:p>
            <a:pPr>
              <a:spcBef>
                <a:spcPct val="50000"/>
              </a:spcBef>
            </a:pPr>
            <a:r>
              <a:rPr lang="de-DE" sz="900" dirty="0">
                <a:solidFill>
                  <a:srgbClr val="000000"/>
                </a:solidFill>
                <a:cs typeface="Times New Roman" pitchFamily="18" charset="0"/>
              </a:rPr>
              <a:t>Unterzeichnung des Jahresabschlusses </a:t>
            </a:r>
            <a:r>
              <a:rPr lang="de-DE" sz="900" dirty="0">
                <a:solidFill>
                  <a:srgbClr val="000000"/>
                </a:solidFill>
              </a:rPr>
              <a:t>		                 	              </a:t>
            </a:r>
            <a:r>
              <a:rPr lang="de-DE" sz="900" dirty="0" smtClean="0">
                <a:solidFill>
                  <a:srgbClr val="FF0000"/>
                </a:solidFill>
              </a:rPr>
              <a:t>Mustermann GmbH</a:t>
            </a:r>
            <a:endParaRPr lang="de-DE" sz="900" dirty="0">
              <a:solidFill>
                <a:srgbClr val="FF00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Line 5"/>
          <p:cNvSpPr>
            <a:spLocks noChangeShapeType="1"/>
          </p:cNvSpPr>
          <p:nvPr/>
        </p:nvSpPr>
        <p:spPr bwMode="auto">
          <a:xfrm>
            <a:off x="476250" y="285750"/>
            <a:ext cx="6192838" cy="0"/>
          </a:xfrm>
          <a:prstGeom prst="line">
            <a:avLst/>
          </a:prstGeom>
          <a:noFill/>
          <a:ln w="1270">
            <a:solidFill>
              <a:schemeClr val="bg1">
                <a:lumMod val="75000"/>
              </a:schemeClr>
            </a:solidFill>
            <a:round/>
            <a:headEnd/>
            <a:tailEnd/>
          </a:ln>
        </p:spPr>
        <p:txBody>
          <a:bodyPr/>
          <a:lstStyle/>
          <a:p>
            <a:pPr>
              <a:defRPr/>
            </a:pPr>
            <a:endParaRPr lang="de-DE"/>
          </a:p>
        </p:txBody>
      </p:sp>
      <p:sp>
        <p:nvSpPr>
          <p:cNvPr id="5123" name="Rectangle 12"/>
          <p:cNvSpPr>
            <a:spLocks noChangeArrowheads="1"/>
          </p:cNvSpPr>
          <p:nvPr/>
        </p:nvSpPr>
        <p:spPr bwMode="auto">
          <a:xfrm>
            <a:off x="520700" y="71438"/>
            <a:ext cx="6337300" cy="230832"/>
          </a:xfrm>
          <a:prstGeom prst="rect">
            <a:avLst/>
          </a:prstGeom>
          <a:noFill/>
          <a:ln w="9525">
            <a:noFill/>
            <a:miter lim="800000"/>
            <a:headEnd/>
            <a:tailEnd/>
          </a:ln>
        </p:spPr>
        <p:txBody>
          <a:bodyPr>
            <a:spAutoFit/>
          </a:bodyPr>
          <a:lstStyle/>
          <a:p>
            <a:pPr>
              <a:spcBef>
                <a:spcPct val="50000"/>
              </a:spcBef>
            </a:pPr>
            <a:r>
              <a:rPr lang="de-DE" sz="900" dirty="0">
                <a:solidFill>
                  <a:srgbClr val="000000"/>
                </a:solidFill>
              </a:rPr>
              <a:t>Auftrag und Auftragsdurchführung 			                 	               </a:t>
            </a:r>
            <a:r>
              <a:rPr lang="de-DE" sz="900" dirty="0" smtClean="0">
                <a:solidFill>
                  <a:srgbClr val="FF0000"/>
                </a:solidFill>
              </a:rPr>
              <a:t>Mustermann GmbH</a:t>
            </a:r>
            <a:endParaRPr lang="de-DE" sz="900" dirty="0">
              <a:solidFill>
                <a:srgbClr val="FF0000"/>
              </a:solidFill>
            </a:endParaRPr>
          </a:p>
        </p:txBody>
      </p:sp>
      <p:sp>
        <p:nvSpPr>
          <p:cNvPr id="5124" name="Rectangle 12"/>
          <p:cNvSpPr>
            <a:spLocks noChangeArrowheads="1"/>
          </p:cNvSpPr>
          <p:nvPr/>
        </p:nvSpPr>
        <p:spPr bwMode="auto">
          <a:xfrm>
            <a:off x="404813" y="8899525"/>
            <a:ext cx="6337300" cy="246063"/>
          </a:xfrm>
          <a:prstGeom prst="rect">
            <a:avLst/>
          </a:prstGeom>
          <a:noFill/>
          <a:ln w="9525">
            <a:noFill/>
            <a:miter lim="800000"/>
            <a:headEnd/>
            <a:tailEnd/>
          </a:ln>
        </p:spPr>
        <p:txBody>
          <a:bodyPr>
            <a:spAutoFit/>
          </a:bodyPr>
          <a:lstStyle/>
          <a:p>
            <a:pPr>
              <a:spcBef>
                <a:spcPct val="50000"/>
              </a:spcBef>
            </a:pPr>
            <a:r>
              <a:rPr lang="de-DE" sz="1000">
                <a:solidFill>
                  <a:srgbClr val="000000"/>
                </a:solidFill>
              </a:rPr>
              <a:t>						        </a:t>
            </a:r>
            <a:r>
              <a:rPr lang="de-DE" sz="800">
                <a:solidFill>
                  <a:srgbClr val="000000"/>
                </a:solidFill>
              </a:rPr>
              <a:t>Seite  3</a:t>
            </a:r>
          </a:p>
        </p:txBody>
      </p:sp>
      <p:sp>
        <p:nvSpPr>
          <p:cNvPr id="7" name="Line 5"/>
          <p:cNvSpPr>
            <a:spLocks noChangeShapeType="1"/>
          </p:cNvSpPr>
          <p:nvPr/>
        </p:nvSpPr>
        <p:spPr bwMode="auto">
          <a:xfrm>
            <a:off x="476250" y="8942388"/>
            <a:ext cx="6192838" cy="0"/>
          </a:xfrm>
          <a:prstGeom prst="line">
            <a:avLst/>
          </a:prstGeom>
          <a:noFill/>
          <a:ln w="1270">
            <a:solidFill>
              <a:schemeClr val="bg1">
                <a:lumMod val="75000"/>
              </a:schemeClr>
            </a:solidFill>
            <a:round/>
            <a:headEnd/>
            <a:tailEnd/>
          </a:ln>
        </p:spPr>
        <p:txBody>
          <a:bodyPr/>
          <a:lstStyle/>
          <a:p>
            <a:pPr>
              <a:defRPr/>
            </a:pPr>
            <a:endParaRPr lang="de-DE">
              <a:ln w="3175">
                <a:solidFill>
                  <a:schemeClr val="tx1"/>
                </a:solidFill>
              </a:ln>
            </a:endParaRPr>
          </a:p>
        </p:txBody>
      </p:sp>
      <p:sp>
        <p:nvSpPr>
          <p:cNvPr id="8" name="Rectangle 7"/>
          <p:cNvSpPr>
            <a:spLocks noChangeArrowheads="1"/>
          </p:cNvSpPr>
          <p:nvPr/>
        </p:nvSpPr>
        <p:spPr bwMode="auto">
          <a:xfrm>
            <a:off x="785813" y="930275"/>
            <a:ext cx="5689600" cy="6864350"/>
          </a:xfrm>
          <a:prstGeom prst="rect">
            <a:avLst/>
          </a:prstGeom>
          <a:noFill/>
          <a:ln w="9525">
            <a:noFill/>
            <a:miter lim="800000"/>
            <a:headEnd/>
            <a:tailEnd/>
          </a:ln>
        </p:spPr>
        <p:txBody>
          <a:bodyPr>
            <a:spAutoFit/>
          </a:bodyPr>
          <a:lstStyle/>
          <a:p>
            <a:pPr marL="342900" indent="-342900">
              <a:lnSpc>
                <a:spcPct val="80000"/>
              </a:lnSpc>
              <a:spcBef>
                <a:spcPct val="50000"/>
              </a:spcBef>
              <a:defRPr/>
            </a:pPr>
            <a:r>
              <a:rPr lang="de-DE" sz="1100" b="1" dirty="0">
                <a:solidFill>
                  <a:srgbClr val="000000"/>
                </a:solidFill>
                <a:cs typeface="Times New Roman" pitchFamily="18" charset="0"/>
              </a:rPr>
              <a:t>A.	Auftrag und Auftragsdurchführung</a:t>
            </a:r>
            <a:br>
              <a:rPr lang="de-DE" sz="1100" b="1" dirty="0">
                <a:solidFill>
                  <a:srgbClr val="000000"/>
                </a:solidFill>
                <a:cs typeface="Times New Roman" pitchFamily="18" charset="0"/>
              </a:rPr>
            </a:br>
            <a:r>
              <a:rPr lang="de-DE" sz="1100" b="1" dirty="0">
                <a:solidFill>
                  <a:srgbClr val="000000"/>
                </a:solidFill>
                <a:cs typeface="Times New Roman" pitchFamily="18" charset="0"/>
              </a:rPr>
              <a:t/>
            </a:r>
            <a:br>
              <a:rPr lang="de-DE" sz="1100" b="1" dirty="0">
                <a:solidFill>
                  <a:srgbClr val="000000"/>
                </a:solidFill>
                <a:cs typeface="Times New Roman" pitchFamily="18" charset="0"/>
              </a:rPr>
            </a:br>
            <a:endParaRPr lang="de-DE" sz="1100" b="1" dirty="0">
              <a:solidFill>
                <a:srgbClr val="000000"/>
              </a:solidFill>
              <a:cs typeface="Times New Roman" pitchFamily="18" charset="0"/>
            </a:endParaRPr>
          </a:p>
          <a:p>
            <a:pPr marL="800100" lvl="1" indent="-438150">
              <a:lnSpc>
                <a:spcPct val="80000"/>
              </a:lnSpc>
              <a:spcBef>
                <a:spcPct val="50000"/>
              </a:spcBef>
              <a:defRPr/>
            </a:pPr>
            <a:r>
              <a:rPr lang="de-DE" sz="1100" b="1" dirty="0">
                <a:solidFill>
                  <a:srgbClr val="000000"/>
                </a:solidFill>
                <a:cs typeface="Times New Roman" pitchFamily="18" charset="0"/>
              </a:rPr>
              <a:t>I.  Auftragserteilung</a:t>
            </a:r>
          </a:p>
          <a:p>
            <a:pPr marL="800100" lvl="1" indent="-342900">
              <a:lnSpc>
                <a:spcPct val="80000"/>
              </a:lnSpc>
              <a:spcBef>
                <a:spcPct val="50000"/>
              </a:spcBef>
              <a:buFontTx/>
              <a:buAutoNum type="romanUcPeriod"/>
              <a:defRPr/>
            </a:pPr>
            <a:endParaRPr lang="de-DE" sz="1100" dirty="0">
              <a:solidFill>
                <a:srgbClr val="000000"/>
              </a:solidFill>
              <a:cs typeface="Times New Roman" pitchFamily="18" charset="0"/>
            </a:endParaRPr>
          </a:p>
          <a:p>
            <a:pPr marL="800100" lvl="1" indent="-342900">
              <a:lnSpc>
                <a:spcPct val="80000"/>
              </a:lnSpc>
              <a:spcBef>
                <a:spcPct val="50000"/>
              </a:spcBef>
              <a:buFontTx/>
              <a:buAutoNum type="romanUcPeriod"/>
              <a:defRPr/>
            </a:pPr>
            <a:endParaRPr lang="de-DE" sz="1100" dirty="0">
              <a:solidFill>
                <a:srgbClr val="000000"/>
              </a:solidFill>
              <a:cs typeface="Times New Roman" pitchFamily="18" charset="0"/>
            </a:endParaRPr>
          </a:p>
          <a:p>
            <a:pPr marL="800100" lvl="1" indent="-438150">
              <a:lnSpc>
                <a:spcPct val="80000"/>
              </a:lnSpc>
              <a:spcBef>
                <a:spcPct val="50000"/>
              </a:spcBef>
              <a:defRPr/>
            </a:pPr>
            <a:r>
              <a:rPr lang="de-DE" sz="1000" dirty="0">
                <a:solidFill>
                  <a:srgbClr val="000000"/>
                </a:solidFill>
                <a:cs typeface="Times New Roman" pitchFamily="18" charset="0"/>
              </a:rPr>
              <a:t>Die Geschäftsführung </a:t>
            </a:r>
            <a:r>
              <a:rPr lang="de-DE" sz="1000" dirty="0" smtClean="0">
                <a:solidFill>
                  <a:srgbClr val="000000"/>
                </a:solidFill>
                <a:cs typeface="Times New Roman" pitchFamily="18" charset="0"/>
              </a:rPr>
              <a:t>der </a:t>
            </a:r>
            <a:endParaRPr lang="de-DE" sz="1000" dirty="0">
              <a:solidFill>
                <a:srgbClr val="000000"/>
              </a:solidFill>
              <a:cs typeface="Times New Roman" pitchFamily="18" charset="0"/>
            </a:endParaRPr>
          </a:p>
          <a:p>
            <a:pPr marL="800100" lvl="1" indent="-342900">
              <a:lnSpc>
                <a:spcPct val="80000"/>
              </a:lnSpc>
              <a:spcBef>
                <a:spcPct val="50000"/>
              </a:spcBef>
              <a:buFontTx/>
              <a:buAutoNum type="romanUcPeriod"/>
              <a:defRPr/>
            </a:pPr>
            <a:endParaRPr lang="de-DE" sz="1000" dirty="0">
              <a:solidFill>
                <a:srgbClr val="000000"/>
              </a:solidFill>
              <a:cs typeface="Times New Roman" pitchFamily="18" charset="0"/>
            </a:endParaRPr>
          </a:p>
          <a:p>
            <a:pPr marL="800100" lvl="1" indent="-342900">
              <a:lnSpc>
                <a:spcPct val="80000"/>
              </a:lnSpc>
              <a:spcBef>
                <a:spcPct val="50000"/>
              </a:spcBef>
              <a:defRPr/>
            </a:pPr>
            <a:r>
              <a:rPr lang="de-DE" sz="1000" dirty="0">
                <a:solidFill>
                  <a:srgbClr val="000000"/>
                </a:solidFill>
                <a:cs typeface="Times New Roman" pitchFamily="18" charset="0"/>
              </a:rPr>
              <a:t>			</a:t>
            </a:r>
            <a:r>
              <a:rPr lang="de-DE" sz="1000" dirty="0" smtClean="0">
                <a:solidFill>
                  <a:srgbClr val="FF0000"/>
                </a:solidFill>
                <a:cs typeface="Times New Roman" pitchFamily="18" charset="0"/>
              </a:rPr>
              <a:t>Mustermann GmbH</a:t>
            </a:r>
            <a:endParaRPr lang="de-DE" sz="1000" dirty="0">
              <a:solidFill>
                <a:srgbClr val="FF0000"/>
              </a:solidFill>
              <a:cs typeface="Times New Roman" pitchFamily="18" charset="0"/>
            </a:endParaRPr>
          </a:p>
          <a:p>
            <a:pPr marL="800100" lvl="1" indent="-342900">
              <a:lnSpc>
                <a:spcPct val="80000"/>
              </a:lnSpc>
              <a:spcBef>
                <a:spcPct val="50000"/>
              </a:spcBef>
              <a:defRPr/>
            </a:pPr>
            <a:r>
              <a:rPr lang="de-DE" sz="1000" dirty="0">
                <a:solidFill>
                  <a:srgbClr val="FF0000"/>
                </a:solidFill>
                <a:cs typeface="Times New Roman" pitchFamily="18" charset="0"/>
              </a:rPr>
              <a:t>			</a:t>
            </a:r>
            <a:br>
              <a:rPr lang="de-DE" sz="1000" dirty="0">
                <a:solidFill>
                  <a:srgbClr val="FF0000"/>
                </a:solidFill>
                <a:cs typeface="Times New Roman" pitchFamily="18" charset="0"/>
              </a:rPr>
            </a:br>
            <a:r>
              <a:rPr lang="de-DE" sz="1000" dirty="0">
                <a:solidFill>
                  <a:srgbClr val="FF0000"/>
                </a:solidFill>
                <a:cs typeface="Times New Roman" pitchFamily="18" charset="0"/>
              </a:rPr>
              <a:t>		</a:t>
            </a:r>
            <a:r>
              <a:rPr lang="de-DE" sz="1000" dirty="0" err="1" smtClean="0">
                <a:solidFill>
                  <a:srgbClr val="FF0000"/>
                </a:solidFill>
                <a:cs typeface="Times New Roman" pitchFamily="18" charset="0"/>
              </a:rPr>
              <a:t>Plz</a:t>
            </a:r>
            <a:r>
              <a:rPr lang="de-DE" sz="1000" dirty="0" smtClean="0">
                <a:solidFill>
                  <a:srgbClr val="FF0000"/>
                </a:solidFill>
                <a:cs typeface="Times New Roman" pitchFamily="18" charset="0"/>
              </a:rPr>
              <a:t> Ort</a:t>
            </a:r>
            <a:endParaRPr lang="de-DE" sz="1000" dirty="0">
              <a:solidFill>
                <a:srgbClr val="FF0000"/>
              </a:solidFill>
              <a:cs typeface="Times New Roman" pitchFamily="18" charset="0"/>
            </a:endParaRPr>
          </a:p>
          <a:p>
            <a:pPr marL="800100" lvl="1" indent="-342900">
              <a:lnSpc>
                <a:spcPct val="80000"/>
              </a:lnSpc>
              <a:spcBef>
                <a:spcPct val="50000"/>
              </a:spcBef>
              <a:buFontTx/>
              <a:buAutoNum type="romanUcPeriod"/>
              <a:defRPr/>
            </a:pPr>
            <a:endParaRPr lang="de-DE" sz="1000" dirty="0">
              <a:solidFill>
                <a:srgbClr val="000000"/>
              </a:solidFill>
              <a:cs typeface="Times New Roman" pitchFamily="18" charset="0"/>
            </a:endParaRPr>
          </a:p>
          <a:p>
            <a:pPr marL="800100" lvl="1" indent="-342900">
              <a:lnSpc>
                <a:spcPct val="80000"/>
              </a:lnSpc>
              <a:spcBef>
                <a:spcPct val="50000"/>
              </a:spcBef>
              <a:buFontTx/>
              <a:buAutoNum type="romanUcPeriod"/>
              <a:defRPr/>
            </a:pPr>
            <a:endParaRPr lang="de-DE" sz="1000" dirty="0">
              <a:solidFill>
                <a:srgbClr val="000000"/>
              </a:solidFill>
              <a:cs typeface="Times New Roman" pitchFamily="18" charset="0"/>
            </a:endParaRPr>
          </a:p>
          <a:p>
            <a:pPr marL="800100" lvl="1" indent="-342900">
              <a:lnSpc>
                <a:spcPct val="80000"/>
              </a:lnSpc>
              <a:spcBef>
                <a:spcPct val="50000"/>
              </a:spcBef>
              <a:buFontTx/>
              <a:buAutoNum type="romanUcPeriod"/>
              <a:defRPr/>
            </a:pPr>
            <a:endParaRPr lang="de-DE" sz="1000" dirty="0">
              <a:solidFill>
                <a:srgbClr val="000000"/>
              </a:solidFill>
              <a:cs typeface="Times New Roman" pitchFamily="18" charset="0"/>
            </a:endParaRPr>
          </a:p>
          <a:p>
            <a:pPr marL="361950">
              <a:spcBef>
                <a:spcPct val="50000"/>
              </a:spcBef>
              <a:defRPr/>
            </a:pPr>
            <a:r>
              <a:rPr lang="de-DE" sz="1000" dirty="0">
                <a:solidFill>
                  <a:srgbClr val="000000"/>
                </a:solidFill>
                <a:cs typeface="Times New Roman" pitchFamily="18" charset="0"/>
              </a:rPr>
              <a:t>im Folgenden auch "Gesellschaft" genannt, hat  den Geschäftsführer, </a:t>
            </a:r>
            <a:r>
              <a:rPr lang="de-DE" sz="1000" dirty="0" smtClean="0">
                <a:solidFill>
                  <a:srgbClr val="FF0000"/>
                </a:solidFill>
                <a:cs typeface="Times New Roman" pitchFamily="18" charset="0"/>
              </a:rPr>
              <a:t>Herrn Vorname Mustermann </a:t>
            </a:r>
            <a:r>
              <a:rPr lang="de-DE" sz="1000" dirty="0" smtClean="0">
                <a:solidFill>
                  <a:srgbClr val="000000"/>
                </a:solidFill>
                <a:cs typeface="Times New Roman" pitchFamily="18" charset="0"/>
              </a:rPr>
              <a:t> </a:t>
            </a:r>
            <a:r>
              <a:rPr lang="de-DE" sz="1000" dirty="0">
                <a:solidFill>
                  <a:srgbClr val="000000"/>
                </a:solidFill>
                <a:cs typeface="Times New Roman" pitchFamily="18" charset="0"/>
              </a:rPr>
              <a:t>beauftragt,  die Bilanz zum </a:t>
            </a:r>
            <a:r>
              <a:rPr lang="de-DE" sz="1000" dirty="0">
                <a:solidFill>
                  <a:srgbClr val="FF0000"/>
                </a:solidFill>
                <a:cs typeface="Times New Roman" pitchFamily="18" charset="0"/>
              </a:rPr>
              <a:t>31. Dezember 2013</a:t>
            </a:r>
            <a:r>
              <a:rPr lang="de-DE" sz="1000" dirty="0">
                <a:solidFill>
                  <a:srgbClr val="000000"/>
                </a:solidFill>
                <a:cs typeface="Times New Roman" pitchFamily="18" charset="0"/>
              </a:rPr>
              <a:t>, die Gewinn- und Verlustrechnung vom </a:t>
            </a:r>
            <a:r>
              <a:rPr lang="de-DE" sz="1000" dirty="0">
                <a:solidFill>
                  <a:srgbClr val="FF0000"/>
                </a:solidFill>
                <a:cs typeface="Times New Roman" pitchFamily="18" charset="0"/>
              </a:rPr>
              <a:t>1. Januar 2013 bis zum 31. Dezember 2013 </a:t>
            </a:r>
            <a:r>
              <a:rPr lang="de-DE" sz="1000" dirty="0">
                <a:solidFill>
                  <a:srgbClr val="000000"/>
                </a:solidFill>
                <a:cs typeface="Times New Roman" pitchFamily="18" charset="0"/>
              </a:rPr>
              <a:t>und den Anhang  unter Beachtung der gesetzlichen Vorschriften und des Gesellschaftsvertrages, aus den vorgelegten Konten und Bestandsnachweisen, unter Berücksichtigung der erteilten Auskünfte zu erstellen. Die Gesellschaft hat von den </a:t>
            </a:r>
            <a:r>
              <a:rPr lang="de-DE" sz="1000" dirty="0">
                <a:solidFill>
                  <a:srgbClr val="0070C0"/>
                </a:solidFill>
                <a:cs typeface="Times New Roman" pitchFamily="18" charset="0"/>
              </a:rPr>
              <a:t>größenabhängigen Erleichterungen des § 264 Abs. 1 Satz 3 HGB </a:t>
            </a:r>
            <a:r>
              <a:rPr lang="de-DE" sz="1000" dirty="0">
                <a:solidFill>
                  <a:srgbClr val="000000"/>
                </a:solidFill>
                <a:cs typeface="Times New Roman" pitchFamily="18" charset="0"/>
              </a:rPr>
              <a:t>Gebrauch gemacht und </a:t>
            </a:r>
            <a:r>
              <a:rPr lang="de-DE" sz="1000" dirty="0">
                <a:solidFill>
                  <a:srgbClr val="0070C0"/>
                </a:solidFill>
                <a:cs typeface="Times New Roman" pitchFamily="18" charset="0"/>
              </a:rPr>
              <a:t>keinen</a:t>
            </a:r>
            <a:r>
              <a:rPr lang="de-DE" sz="1000" dirty="0">
                <a:solidFill>
                  <a:srgbClr val="000000"/>
                </a:solidFill>
                <a:cs typeface="Times New Roman" pitchFamily="18" charset="0"/>
              </a:rPr>
              <a:t> Lagebericht aufgestellt.</a:t>
            </a:r>
            <a:br>
              <a:rPr lang="de-DE" sz="1000" dirty="0">
                <a:solidFill>
                  <a:srgbClr val="000000"/>
                </a:solidFill>
                <a:cs typeface="Times New Roman" pitchFamily="18" charset="0"/>
              </a:rPr>
            </a:br>
            <a:r>
              <a:rPr lang="de-DE" sz="1000" dirty="0">
                <a:solidFill>
                  <a:srgbClr val="000000"/>
                </a:solidFill>
                <a:cs typeface="Times New Roman" pitchFamily="18" charset="0"/>
              </a:rPr>
              <a:t/>
            </a:r>
            <a:br>
              <a:rPr lang="de-DE" sz="1000" dirty="0">
                <a:solidFill>
                  <a:srgbClr val="000000"/>
                </a:solidFill>
                <a:cs typeface="Times New Roman" pitchFamily="18" charset="0"/>
              </a:rPr>
            </a:br>
            <a:r>
              <a:rPr lang="de-DE" sz="1000" dirty="0">
                <a:solidFill>
                  <a:srgbClr val="000000"/>
                </a:solidFill>
                <a:cs typeface="Times New Roman" pitchFamily="18" charset="0"/>
              </a:rPr>
              <a:t>In Ausführung dieses Auftrages habe ich den Jahresabschluss zum </a:t>
            </a:r>
            <a:r>
              <a:rPr lang="de-DE" sz="1000" dirty="0">
                <a:solidFill>
                  <a:srgbClr val="FF0000"/>
                </a:solidFill>
                <a:cs typeface="Times New Roman" pitchFamily="18" charset="0"/>
              </a:rPr>
              <a:t>31. Dezember 2013 </a:t>
            </a:r>
            <a:r>
              <a:rPr lang="de-DE" sz="1000" dirty="0">
                <a:solidFill>
                  <a:srgbClr val="000000"/>
                </a:solidFill>
                <a:cs typeface="Times New Roman" pitchFamily="18" charset="0"/>
              </a:rPr>
              <a:t>auf der Grundlage der mir vorgelegten Buchführung und Bestandsnachweise, unter Beachtung der handelsrechtlichen Vorschriften und der Vorschriften des GmbH-Gesetzes, sowie des Gesellschaftsvertrages erstellt.</a:t>
            </a:r>
            <a:br>
              <a:rPr lang="de-DE" sz="1000" dirty="0">
                <a:solidFill>
                  <a:srgbClr val="000000"/>
                </a:solidFill>
                <a:cs typeface="Times New Roman" pitchFamily="18" charset="0"/>
              </a:rPr>
            </a:br>
            <a:r>
              <a:rPr lang="de-DE" sz="1000" dirty="0">
                <a:solidFill>
                  <a:srgbClr val="000000"/>
                </a:solidFill>
                <a:cs typeface="Times New Roman" pitchFamily="18" charset="0"/>
              </a:rPr>
              <a:t/>
            </a:r>
            <a:br>
              <a:rPr lang="de-DE" sz="1000" dirty="0">
                <a:solidFill>
                  <a:srgbClr val="000000"/>
                </a:solidFill>
                <a:cs typeface="Times New Roman" pitchFamily="18" charset="0"/>
              </a:rPr>
            </a:br>
            <a:r>
              <a:rPr lang="de-DE" sz="1000" dirty="0">
                <a:solidFill>
                  <a:srgbClr val="000000"/>
                </a:solidFill>
                <a:cs typeface="Times New Roman" pitchFamily="18" charset="0"/>
              </a:rPr>
              <a:t>Abschlussunterlagen, die von mir im Rahmen der Auftragsdurchführung erstellt wurden, habe ich der Gesellschaft ausgehändigt. </a:t>
            </a:r>
            <a:endParaRPr lang="de-DE" sz="1000" dirty="0">
              <a:solidFill>
                <a:srgbClr val="FF0000"/>
              </a:solidFill>
              <a:cs typeface="Times New Roman" pitchFamily="18" charset="0"/>
            </a:endParaRPr>
          </a:p>
          <a:p>
            <a:pPr marL="361950">
              <a:spcBef>
                <a:spcPct val="50000"/>
              </a:spcBef>
              <a:defRPr/>
            </a:pPr>
            <a:endParaRPr lang="de-DE" sz="1000" dirty="0">
              <a:solidFill>
                <a:srgbClr val="FF0000"/>
              </a:solidFill>
              <a:cs typeface="Times New Roman" pitchFamily="18" charset="0"/>
            </a:endParaRPr>
          </a:p>
          <a:p>
            <a:pPr marL="361950" lvl="1" indent="87313">
              <a:spcBef>
                <a:spcPct val="50000"/>
              </a:spcBef>
              <a:buFontTx/>
              <a:buAutoNum type="romanUcPeriod" startAt="2"/>
              <a:defRPr/>
            </a:pPr>
            <a:r>
              <a:rPr lang="de-DE" sz="1100" b="1" dirty="0">
                <a:solidFill>
                  <a:srgbClr val="000000"/>
                </a:solidFill>
                <a:cs typeface="Times New Roman" pitchFamily="18" charset="0"/>
              </a:rPr>
              <a:t>  Auftragsdurchführung</a:t>
            </a:r>
            <a:br>
              <a:rPr lang="de-DE" sz="1100" b="1" dirty="0">
                <a:solidFill>
                  <a:srgbClr val="000000"/>
                </a:solidFill>
                <a:cs typeface="Times New Roman" pitchFamily="18" charset="0"/>
              </a:rPr>
            </a:br>
            <a:r>
              <a:rPr lang="de-DE" sz="1100" b="1" dirty="0">
                <a:solidFill>
                  <a:srgbClr val="000000"/>
                </a:solidFill>
                <a:cs typeface="Times New Roman" pitchFamily="18" charset="0"/>
              </a:rPr>
              <a:t/>
            </a:r>
            <a:br>
              <a:rPr lang="de-DE" sz="1100" b="1" dirty="0">
                <a:solidFill>
                  <a:srgbClr val="000000"/>
                </a:solidFill>
                <a:cs typeface="Times New Roman" pitchFamily="18" charset="0"/>
              </a:rPr>
            </a:br>
            <a:r>
              <a:rPr lang="de-DE" sz="1000" dirty="0">
                <a:solidFill>
                  <a:srgbClr val="000000"/>
                </a:solidFill>
                <a:cs typeface="Times New Roman" pitchFamily="18" charset="0"/>
              </a:rPr>
              <a:t>Die Aufstellung des Jahresabschlusses erfolgte unter Beachtung der Grundsätze ordnungsmäßiger Buchführung und Bilanzierung. Geschäftsbücher, Belege, Bestandsverzeichnisse, sonstige Unterlagen und Schriften liegen vor.</a:t>
            </a:r>
            <a:endParaRPr lang="de-DE" sz="1000" dirty="0">
              <a:solidFill>
                <a:srgbClr val="FF0000"/>
              </a:solidFill>
              <a:cs typeface="Times New Roman" pitchFamily="18" charset="0"/>
            </a:endParaRPr>
          </a:p>
          <a:p>
            <a:pPr marL="361950" lvl="1" indent="87313">
              <a:spcBef>
                <a:spcPct val="50000"/>
              </a:spcBef>
              <a:buFontTx/>
              <a:buAutoNum type="romanUcPeriod" startAt="2"/>
              <a:defRPr/>
            </a:pPr>
            <a:endParaRPr lang="de-DE" sz="1000" dirty="0">
              <a:solidFill>
                <a:srgbClr val="000000"/>
              </a:solidFill>
              <a:cs typeface="Times New Roman" pitchFamily="18" charset="0"/>
            </a:endParaRPr>
          </a:p>
          <a:p>
            <a:pPr marL="361950">
              <a:spcBef>
                <a:spcPct val="50000"/>
              </a:spcBef>
              <a:defRPr/>
            </a:pPr>
            <a:endParaRPr lang="de-DE" sz="1000" dirty="0">
              <a:solidFill>
                <a:srgbClr val="FF0000"/>
              </a:solidFill>
              <a:cs typeface="Times New Roman" pitchFamily="18" charset="0"/>
            </a:endParaRPr>
          </a:p>
          <a:p>
            <a:pPr marL="800100" lvl="1" indent="-342900">
              <a:lnSpc>
                <a:spcPct val="80000"/>
              </a:lnSpc>
              <a:spcBef>
                <a:spcPct val="50000"/>
              </a:spcBef>
              <a:buFontTx/>
              <a:buAutoNum type="romanUcPeriod"/>
              <a:defRPr/>
            </a:pPr>
            <a:endParaRPr lang="de-DE" sz="1100" dirty="0">
              <a:solidFill>
                <a:srgbClr val="000000"/>
              </a:solidFill>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Line 5"/>
          <p:cNvSpPr>
            <a:spLocks noChangeShapeType="1"/>
          </p:cNvSpPr>
          <p:nvPr/>
        </p:nvSpPr>
        <p:spPr bwMode="auto">
          <a:xfrm>
            <a:off x="476250" y="285750"/>
            <a:ext cx="6192838" cy="0"/>
          </a:xfrm>
          <a:prstGeom prst="line">
            <a:avLst/>
          </a:prstGeom>
          <a:noFill/>
          <a:ln w="1270">
            <a:solidFill>
              <a:schemeClr val="bg1">
                <a:lumMod val="75000"/>
              </a:schemeClr>
            </a:solidFill>
            <a:round/>
            <a:headEnd/>
            <a:tailEnd/>
          </a:ln>
        </p:spPr>
        <p:txBody>
          <a:bodyPr/>
          <a:lstStyle/>
          <a:p>
            <a:pPr>
              <a:defRPr/>
            </a:pPr>
            <a:endParaRPr lang="de-DE"/>
          </a:p>
        </p:txBody>
      </p:sp>
      <p:sp>
        <p:nvSpPr>
          <p:cNvPr id="2" name="Rectangle 12"/>
          <p:cNvSpPr>
            <a:spLocks noChangeArrowheads="1"/>
          </p:cNvSpPr>
          <p:nvPr/>
        </p:nvSpPr>
        <p:spPr bwMode="auto">
          <a:xfrm>
            <a:off x="520700" y="71438"/>
            <a:ext cx="6337300" cy="230832"/>
          </a:xfrm>
          <a:prstGeom prst="rect">
            <a:avLst/>
          </a:prstGeom>
          <a:noFill/>
          <a:ln w="9525">
            <a:noFill/>
            <a:miter lim="800000"/>
            <a:headEnd/>
            <a:tailEnd/>
          </a:ln>
        </p:spPr>
        <p:txBody>
          <a:bodyPr>
            <a:spAutoFit/>
          </a:bodyPr>
          <a:lstStyle/>
          <a:p>
            <a:pPr>
              <a:spcBef>
                <a:spcPct val="50000"/>
              </a:spcBef>
            </a:pPr>
            <a:r>
              <a:rPr lang="de-DE" sz="900" dirty="0">
                <a:solidFill>
                  <a:srgbClr val="000000"/>
                </a:solidFill>
                <a:cs typeface="Times New Roman" pitchFamily="18" charset="0"/>
              </a:rPr>
              <a:t>Rechtliche Verhältnisse </a:t>
            </a:r>
            <a:r>
              <a:rPr lang="de-DE" sz="900" dirty="0">
                <a:solidFill>
                  <a:srgbClr val="000000"/>
                </a:solidFill>
              </a:rPr>
              <a:t>			                 	              </a:t>
            </a:r>
            <a:r>
              <a:rPr lang="de-DE" sz="900" dirty="0" smtClean="0">
                <a:solidFill>
                  <a:srgbClr val="FF0000"/>
                </a:solidFill>
              </a:rPr>
              <a:t>Mustermann GmbH</a:t>
            </a:r>
            <a:endParaRPr lang="de-DE" sz="900" dirty="0">
              <a:solidFill>
                <a:srgbClr val="FF0000"/>
              </a:solidFill>
            </a:endParaRPr>
          </a:p>
        </p:txBody>
      </p:sp>
      <p:sp>
        <p:nvSpPr>
          <p:cNvPr id="6148" name="Rectangle 12"/>
          <p:cNvSpPr>
            <a:spLocks noChangeArrowheads="1"/>
          </p:cNvSpPr>
          <p:nvPr/>
        </p:nvSpPr>
        <p:spPr bwMode="auto">
          <a:xfrm>
            <a:off x="404813" y="8899525"/>
            <a:ext cx="6337300" cy="246063"/>
          </a:xfrm>
          <a:prstGeom prst="rect">
            <a:avLst/>
          </a:prstGeom>
          <a:noFill/>
          <a:ln w="9525">
            <a:noFill/>
            <a:miter lim="800000"/>
            <a:headEnd/>
            <a:tailEnd/>
          </a:ln>
        </p:spPr>
        <p:txBody>
          <a:bodyPr>
            <a:spAutoFit/>
          </a:bodyPr>
          <a:lstStyle/>
          <a:p>
            <a:pPr>
              <a:spcBef>
                <a:spcPct val="50000"/>
              </a:spcBef>
            </a:pPr>
            <a:r>
              <a:rPr lang="de-DE" sz="1000">
                <a:solidFill>
                  <a:srgbClr val="000000"/>
                </a:solidFill>
              </a:rPr>
              <a:t>						        </a:t>
            </a:r>
            <a:r>
              <a:rPr lang="de-DE" sz="800">
                <a:solidFill>
                  <a:srgbClr val="000000"/>
                </a:solidFill>
              </a:rPr>
              <a:t>Seite  4</a:t>
            </a:r>
          </a:p>
        </p:txBody>
      </p:sp>
      <p:sp>
        <p:nvSpPr>
          <p:cNvPr id="7" name="Line 5"/>
          <p:cNvSpPr>
            <a:spLocks noChangeShapeType="1"/>
          </p:cNvSpPr>
          <p:nvPr/>
        </p:nvSpPr>
        <p:spPr bwMode="auto">
          <a:xfrm>
            <a:off x="476250" y="8942388"/>
            <a:ext cx="6192838" cy="0"/>
          </a:xfrm>
          <a:prstGeom prst="line">
            <a:avLst/>
          </a:prstGeom>
          <a:noFill/>
          <a:ln w="1270">
            <a:solidFill>
              <a:schemeClr val="bg1">
                <a:lumMod val="75000"/>
              </a:schemeClr>
            </a:solidFill>
            <a:round/>
            <a:headEnd/>
            <a:tailEnd/>
          </a:ln>
        </p:spPr>
        <p:txBody>
          <a:bodyPr/>
          <a:lstStyle/>
          <a:p>
            <a:pPr>
              <a:defRPr/>
            </a:pPr>
            <a:endParaRPr lang="de-DE">
              <a:ln w="3175">
                <a:solidFill>
                  <a:schemeClr val="tx1"/>
                </a:solidFill>
              </a:ln>
            </a:endParaRPr>
          </a:p>
        </p:txBody>
      </p:sp>
      <p:sp>
        <p:nvSpPr>
          <p:cNvPr id="7174" name="Rectangle 7"/>
          <p:cNvSpPr>
            <a:spLocks noChangeArrowheads="1"/>
          </p:cNvSpPr>
          <p:nvPr/>
        </p:nvSpPr>
        <p:spPr bwMode="auto">
          <a:xfrm>
            <a:off x="428625" y="930275"/>
            <a:ext cx="6786563" cy="7192963"/>
          </a:xfrm>
          <a:prstGeom prst="rect">
            <a:avLst/>
          </a:prstGeom>
          <a:noFill/>
          <a:ln w="9525">
            <a:noFill/>
            <a:miter lim="800000"/>
            <a:headEnd/>
            <a:tailEnd/>
          </a:ln>
        </p:spPr>
        <p:txBody>
          <a:bodyPr>
            <a:spAutoFit/>
          </a:bodyPr>
          <a:lstStyle/>
          <a:p>
            <a:pPr marL="342900" indent="-342900">
              <a:lnSpc>
                <a:spcPct val="80000"/>
              </a:lnSpc>
              <a:spcBef>
                <a:spcPct val="50000"/>
              </a:spcBef>
              <a:defRPr/>
            </a:pPr>
            <a:r>
              <a:rPr lang="de-DE" sz="1100" b="1" dirty="0">
                <a:solidFill>
                  <a:srgbClr val="000000"/>
                </a:solidFill>
                <a:cs typeface="Times New Roman" pitchFamily="18" charset="0"/>
              </a:rPr>
              <a:t>B.	Rechtliche Verhältnisse</a:t>
            </a:r>
            <a:br>
              <a:rPr lang="de-DE" sz="1100" b="1" dirty="0">
                <a:solidFill>
                  <a:srgbClr val="000000"/>
                </a:solidFill>
                <a:cs typeface="Times New Roman" pitchFamily="18" charset="0"/>
              </a:rPr>
            </a:br>
            <a:r>
              <a:rPr lang="de-DE" sz="1100" b="1" dirty="0">
                <a:solidFill>
                  <a:srgbClr val="000000"/>
                </a:solidFill>
                <a:cs typeface="Times New Roman" pitchFamily="18" charset="0"/>
              </a:rPr>
              <a:t/>
            </a:r>
            <a:br>
              <a:rPr lang="de-DE" sz="1100" b="1" dirty="0">
                <a:solidFill>
                  <a:srgbClr val="000000"/>
                </a:solidFill>
                <a:cs typeface="Times New Roman" pitchFamily="18" charset="0"/>
              </a:rPr>
            </a:br>
            <a:endParaRPr lang="de-DE" sz="1100" b="1" dirty="0">
              <a:solidFill>
                <a:srgbClr val="000000"/>
              </a:solidFill>
              <a:cs typeface="Times New Roman" pitchFamily="18" charset="0"/>
            </a:endParaRPr>
          </a:p>
          <a:p>
            <a:pPr marL="800100" lvl="1" indent="-438150">
              <a:lnSpc>
                <a:spcPts val="1500"/>
              </a:lnSpc>
              <a:spcBef>
                <a:spcPct val="50000"/>
              </a:spcBef>
              <a:buFontTx/>
              <a:buAutoNum type="romanUcPeriod"/>
              <a:defRPr/>
            </a:pPr>
            <a:r>
              <a:rPr lang="de-DE" sz="1100" b="1" dirty="0">
                <a:solidFill>
                  <a:srgbClr val="000000"/>
                </a:solidFill>
                <a:cs typeface="Times New Roman" pitchFamily="18" charset="0"/>
              </a:rPr>
              <a:t>Gesellschaftsrechtliche Verhältnisse</a:t>
            </a:r>
            <a:br>
              <a:rPr lang="de-DE" sz="1100" b="1" dirty="0">
                <a:solidFill>
                  <a:srgbClr val="000000"/>
                </a:solidFill>
                <a:cs typeface="Times New Roman" pitchFamily="18" charset="0"/>
              </a:rPr>
            </a:br>
            <a:r>
              <a:rPr lang="de-DE" sz="1100" b="1" dirty="0">
                <a:solidFill>
                  <a:srgbClr val="000000"/>
                </a:solidFill>
                <a:cs typeface="Times New Roman" pitchFamily="18" charset="0"/>
              </a:rPr>
              <a:t/>
            </a:r>
            <a:br>
              <a:rPr lang="de-DE" sz="1100" b="1" dirty="0">
                <a:solidFill>
                  <a:srgbClr val="000000"/>
                </a:solidFill>
                <a:cs typeface="Times New Roman" pitchFamily="18" charset="0"/>
              </a:rPr>
            </a:br>
            <a:r>
              <a:rPr lang="de-DE" sz="1000" dirty="0">
                <a:cs typeface="Times New Roman" pitchFamily="18" charset="0"/>
              </a:rPr>
              <a:t> </a:t>
            </a:r>
            <a:br>
              <a:rPr lang="de-DE" sz="1000" dirty="0">
                <a:cs typeface="Times New Roman" pitchFamily="18" charset="0"/>
              </a:rPr>
            </a:br>
            <a:r>
              <a:rPr lang="de-DE" sz="1100" dirty="0">
                <a:cs typeface="Times New Roman" pitchFamily="18" charset="0"/>
              </a:rPr>
              <a:t>Die rechtlichen Verhältnisse der Gesellschaft im Berichtsjahr stellen sich wie folgt dar:</a:t>
            </a:r>
            <a:br>
              <a:rPr lang="de-DE" sz="1100" dirty="0">
                <a:cs typeface="Times New Roman" pitchFamily="18" charset="0"/>
              </a:rPr>
            </a:br>
            <a:r>
              <a:rPr lang="de-DE" sz="1100" dirty="0">
                <a:cs typeface="Times New Roman" pitchFamily="18" charset="0"/>
              </a:rPr>
              <a:t> </a:t>
            </a:r>
          </a:p>
          <a:p>
            <a:pPr marL="800100" lvl="1" indent="-438150">
              <a:lnSpc>
                <a:spcPts val="1500"/>
              </a:lnSpc>
              <a:spcBef>
                <a:spcPct val="50000"/>
              </a:spcBef>
              <a:defRPr/>
            </a:pPr>
            <a:r>
              <a:rPr lang="de-DE" sz="1100" dirty="0">
                <a:cs typeface="Times New Roman" pitchFamily="18" charset="0"/>
              </a:rPr>
              <a:t>	Firma:			</a:t>
            </a:r>
            <a:r>
              <a:rPr lang="de-DE" sz="1100" dirty="0" smtClean="0">
                <a:solidFill>
                  <a:srgbClr val="FF0000"/>
                </a:solidFill>
                <a:cs typeface="Times New Roman" pitchFamily="18" charset="0"/>
              </a:rPr>
              <a:t>Mustermann GmbH</a:t>
            </a:r>
            <a:r>
              <a:rPr lang="de-DE" sz="1100" dirty="0">
                <a:cs typeface="Times New Roman" pitchFamily="18" charset="0"/>
              </a:rPr>
              <a:t/>
            </a:r>
            <a:br>
              <a:rPr lang="de-DE" sz="1100" dirty="0">
                <a:cs typeface="Times New Roman" pitchFamily="18" charset="0"/>
              </a:rPr>
            </a:br>
            <a:r>
              <a:rPr lang="de-DE" sz="1100" dirty="0">
                <a:cs typeface="Times New Roman" pitchFamily="18" charset="0"/>
              </a:rPr>
              <a:t>Anschrift:  			</a:t>
            </a:r>
            <a:r>
              <a:rPr lang="de-DE" sz="1100" dirty="0" err="1" smtClean="0">
                <a:solidFill>
                  <a:srgbClr val="FF0000"/>
                </a:solidFill>
                <a:cs typeface="Times New Roman" pitchFamily="18" charset="0"/>
              </a:rPr>
              <a:t>Dorfstr</a:t>
            </a:r>
            <a:r>
              <a:rPr lang="de-DE" sz="1100" dirty="0" smtClean="0">
                <a:solidFill>
                  <a:srgbClr val="FF0000"/>
                </a:solidFill>
                <a:cs typeface="Times New Roman" pitchFamily="18" charset="0"/>
              </a:rPr>
              <a:t>. 10</a:t>
            </a:r>
            <a:r>
              <a:rPr lang="de-DE" sz="1100" dirty="0">
                <a:cs typeface="Times New Roman" pitchFamily="18" charset="0"/>
              </a:rPr>
              <a:t/>
            </a:r>
            <a:br>
              <a:rPr lang="de-DE" sz="1100" dirty="0">
                <a:cs typeface="Times New Roman" pitchFamily="18" charset="0"/>
              </a:rPr>
            </a:br>
            <a:r>
              <a:rPr lang="de-DE" sz="1100" dirty="0">
                <a:cs typeface="Times New Roman" pitchFamily="18" charset="0"/>
              </a:rPr>
              <a:t>Sitz:.			</a:t>
            </a:r>
            <a:r>
              <a:rPr lang="de-DE" sz="1100" dirty="0" err="1" smtClean="0">
                <a:solidFill>
                  <a:srgbClr val="FF0000"/>
                </a:solidFill>
                <a:cs typeface="Times New Roman" pitchFamily="18" charset="0"/>
              </a:rPr>
              <a:t>Plz</a:t>
            </a:r>
            <a:r>
              <a:rPr lang="de-DE" sz="1100" dirty="0" smtClean="0">
                <a:solidFill>
                  <a:srgbClr val="FF0000"/>
                </a:solidFill>
                <a:cs typeface="Times New Roman" pitchFamily="18" charset="0"/>
              </a:rPr>
              <a:t>  Ort</a:t>
            </a:r>
            <a:r>
              <a:rPr lang="de-DE" sz="1100" dirty="0">
                <a:cs typeface="Times New Roman" pitchFamily="18" charset="0"/>
              </a:rPr>
              <a:t/>
            </a:r>
            <a:br>
              <a:rPr lang="de-DE" sz="1100" dirty="0">
                <a:cs typeface="Times New Roman" pitchFamily="18" charset="0"/>
              </a:rPr>
            </a:br>
            <a:r>
              <a:rPr lang="de-DE" sz="1100" dirty="0">
                <a:cs typeface="Times New Roman" pitchFamily="18" charset="0"/>
              </a:rPr>
              <a:t>Rechtsform: 			</a:t>
            </a:r>
            <a:r>
              <a:rPr lang="de-DE" sz="1100" dirty="0">
                <a:solidFill>
                  <a:srgbClr val="FF0000"/>
                </a:solidFill>
                <a:cs typeface="Times New Roman" pitchFamily="18" charset="0"/>
              </a:rPr>
              <a:t>GmbH</a:t>
            </a:r>
            <a:r>
              <a:rPr lang="de-DE" sz="1100" dirty="0">
                <a:cs typeface="Times New Roman" pitchFamily="18" charset="0"/>
              </a:rPr>
              <a:t/>
            </a:r>
            <a:br>
              <a:rPr lang="de-DE" sz="1100" dirty="0">
                <a:cs typeface="Times New Roman" pitchFamily="18" charset="0"/>
              </a:rPr>
            </a:br>
            <a:r>
              <a:rPr lang="de-DE" sz="1100" dirty="0">
                <a:cs typeface="Times New Roman" pitchFamily="18" charset="0"/>
              </a:rPr>
              <a:t>Handelsregister:			</a:t>
            </a:r>
            <a:r>
              <a:rPr lang="de-DE" sz="1100" dirty="0" smtClean="0">
                <a:solidFill>
                  <a:srgbClr val="FF0000"/>
                </a:solidFill>
                <a:cs typeface="Times New Roman" pitchFamily="18" charset="0"/>
              </a:rPr>
              <a:t>Ort </a:t>
            </a:r>
            <a:r>
              <a:rPr lang="de-DE" sz="1100" dirty="0" smtClean="0">
                <a:cs typeface="Times New Roman" pitchFamily="18" charset="0"/>
              </a:rPr>
              <a:t>(wo…)</a:t>
            </a:r>
            <a:r>
              <a:rPr lang="de-DE" sz="1100" dirty="0">
                <a:cs typeface="Times New Roman" pitchFamily="18" charset="0"/>
              </a:rPr>
              <a:t/>
            </a:r>
            <a:br>
              <a:rPr lang="de-DE" sz="1100" dirty="0">
                <a:cs typeface="Times New Roman" pitchFamily="18" charset="0"/>
              </a:rPr>
            </a:br>
            <a:r>
              <a:rPr lang="de-DE" sz="1100" dirty="0">
                <a:cs typeface="Times New Roman" pitchFamily="18" charset="0"/>
              </a:rPr>
              <a:t>HR-Nr.: 			</a:t>
            </a:r>
            <a:r>
              <a:rPr lang="de-DE" sz="1100" dirty="0">
                <a:solidFill>
                  <a:srgbClr val="FF0000"/>
                </a:solidFill>
                <a:cs typeface="Times New Roman" pitchFamily="18" charset="0"/>
              </a:rPr>
              <a:t>HRB </a:t>
            </a:r>
            <a:r>
              <a:rPr lang="de-DE" sz="1100" dirty="0" err="1" smtClean="0">
                <a:solidFill>
                  <a:srgbClr val="FF0000"/>
                </a:solidFill>
                <a:cs typeface="Times New Roman" pitchFamily="18" charset="0"/>
              </a:rPr>
              <a:t>xxxxxx</a:t>
            </a:r>
            <a:r>
              <a:rPr lang="de-DE" sz="1100" dirty="0">
                <a:cs typeface="Times New Roman" pitchFamily="18" charset="0"/>
              </a:rPr>
              <a:t/>
            </a:r>
            <a:br>
              <a:rPr lang="de-DE" sz="1100" dirty="0">
                <a:cs typeface="Times New Roman" pitchFamily="18" charset="0"/>
              </a:rPr>
            </a:br>
            <a:r>
              <a:rPr lang="de-DE" sz="1100" dirty="0">
                <a:cs typeface="Times New Roman" pitchFamily="18" charset="0"/>
              </a:rPr>
              <a:t/>
            </a:r>
            <a:br>
              <a:rPr lang="de-DE" sz="1100" dirty="0">
                <a:cs typeface="Times New Roman" pitchFamily="18" charset="0"/>
              </a:rPr>
            </a:br>
            <a:r>
              <a:rPr lang="de-DE" sz="1100" dirty="0">
                <a:cs typeface="Times New Roman" pitchFamily="18" charset="0"/>
              </a:rPr>
              <a:t>Gegenstand des Unternehmens: 	</a:t>
            </a:r>
            <a:r>
              <a:rPr lang="de-DE" sz="1100" dirty="0">
                <a:solidFill>
                  <a:srgbClr val="FF0000"/>
                </a:solidFill>
                <a:cs typeface="Times New Roman" pitchFamily="18" charset="0"/>
              </a:rPr>
              <a:t>Unternehmensberatung</a:t>
            </a:r>
            <a:r>
              <a:rPr lang="de-DE" sz="1100" dirty="0">
                <a:cs typeface="Times New Roman" pitchFamily="18" charset="0"/>
              </a:rPr>
              <a:t/>
            </a:r>
            <a:br>
              <a:rPr lang="de-DE" sz="1100" dirty="0">
                <a:cs typeface="Times New Roman" pitchFamily="18" charset="0"/>
              </a:rPr>
            </a:br>
            <a:r>
              <a:rPr lang="de-DE" sz="1100" dirty="0">
                <a:cs typeface="Times New Roman" pitchFamily="18" charset="0"/>
              </a:rPr>
              <a:t>Geschäftsjahr: 			1. Januar 2013 bis 31. Dezember 2013</a:t>
            </a:r>
            <a:br>
              <a:rPr lang="de-DE" sz="1100" dirty="0">
                <a:cs typeface="Times New Roman" pitchFamily="18" charset="0"/>
              </a:rPr>
            </a:br>
            <a:r>
              <a:rPr lang="de-DE" sz="1100" dirty="0">
                <a:cs typeface="Times New Roman" pitchFamily="18" charset="0"/>
              </a:rPr>
              <a:t>Stammkapital: 			EUR </a:t>
            </a:r>
            <a:r>
              <a:rPr lang="de-DE" sz="1100" dirty="0" smtClean="0">
                <a:cs typeface="Times New Roman" pitchFamily="18" charset="0"/>
              </a:rPr>
              <a:t> </a:t>
            </a:r>
            <a:r>
              <a:rPr lang="de-DE" sz="1100" dirty="0" smtClean="0">
                <a:solidFill>
                  <a:srgbClr val="FF0000"/>
                </a:solidFill>
                <a:cs typeface="Times New Roman" pitchFamily="18" charset="0"/>
              </a:rPr>
              <a:t>100,00</a:t>
            </a:r>
            <a:r>
              <a:rPr lang="de-DE" sz="1100" dirty="0">
                <a:cs typeface="Times New Roman" pitchFamily="18" charset="0"/>
              </a:rPr>
              <a:t/>
            </a:r>
            <a:br>
              <a:rPr lang="de-DE" sz="1100" dirty="0">
                <a:cs typeface="Times New Roman" pitchFamily="18" charset="0"/>
              </a:rPr>
            </a:br>
            <a:r>
              <a:rPr lang="de-DE" sz="1100" dirty="0">
                <a:cs typeface="Times New Roman" pitchFamily="18" charset="0"/>
              </a:rPr>
              <a:t/>
            </a:r>
            <a:br>
              <a:rPr lang="de-DE" sz="1100" dirty="0">
                <a:cs typeface="Times New Roman" pitchFamily="18" charset="0"/>
              </a:rPr>
            </a:br>
            <a:r>
              <a:rPr lang="de-DE" sz="1100" dirty="0">
                <a:cs typeface="Times New Roman" pitchFamily="18" charset="0"/>
              </a:rPr>
              <a:t>Gesellschafter und ihre Beteiligungen:  	</a:t>
            </a:r>
            <a:r>
              <a:rPr lang="de-DE" sz="1100" dirty="0" smtClean="0">
                <a:solidFill>
                  <a:srgbClr val="FF0000"/>
                </a:solidFill>
                <a:cs typeface="Times New Roman" pitchFamily="18" charset="0"/>
              </a:rPr>
              <a:t>Herrn </a:t>
            </a:r>
            <a:r>
              <a:rPr lang="de-DE" sz="1100" dirty="0" smtClean="0">
                <a:solidFill>
                  <a:srgbClr val="FF0000"/>
                </a:solidFill>
                <a:cs typeface="Times New Roman" pitchFamily="18" charset="0"/>
              </a:rPr>
              <a:t>Vorname Mustermann </a:t>
            </a:r>
            <a:r>
              <a:rPr lang="de-DE" sz="1100" dirty="0">
                <a:cs typeface="Times New Roman" pitchFamily="18" charset="0"/>
              </a:rPr>
              <a:t/>
            </a:r>
            <a:br>
              <a:rPr lang="de-DE" sz="1100" dirty="0">
                <a:cs typeface="Times New Roman" pitchFamily="18" charset="0"/>
              </a:rPr>
            </a:br>
            <a:r>
              <a:rPr lang="de-DE" sz="1100" dirty="0">
                <a:cs typeface="Times New Roman" pitchFamily="18" charset="0"/>
              </a:rPr>
              <a:t>				mit Geschäftsanteilen in Höhe von </a:t>
            </a:r>
            <a:br>
              <a:rPr lang="de-DE" sz="1100" dirty="0">
                <a:cs typeface="Times New Roman" pitchFamily="18" charset="0"/>
              </a:rPr>
            </a:br>
            <a:r>
              <a:rPr lang="de-DE" sz="1100" dirty="0">
                <a:cs typeface="Times New Roman" pitchFamily="18" charset="0"/>
              </a:rPr>
              <a:t>				EUR </a:t>
            </a:r>
            <a:r>
              <a:rPr lang="de-DE" sz="1100" dirty="0">
                <a:solidFill>
                  <a:srgbClr val="FF0000"/>
                </a:solidFill>
                <a:cs typeface="Times New Roman" pitchFamily="18" charset="0"/>
              </a:rPr>
              <a:t>96,00</a:t>
            </a:r>
            <a:r>
              <a:rPr lang="de-DE" sz="1100" dirty="0">
                <a:cs typeface="Times New Roman" pitchFamily="18" charset="0"/>
              </a:rPr>
              <a:t/>
            </a:r>
            <a:br>
              <a:rPr lang="de-DE" sz="1100" dirty="0">
                <a:cs typeface="Times New Roman" pitchFamily="18" charset="0"/>
              </a:rPr>
            </a:br>
            <a:r>
              <a:rPr lang="de-DE" sz="1100" dirty="0">
                <a:cs typeface="Times New Roman" pitchFamily="18" charset="0"/>
              </a:rPr>
              <a:t>				</a:t>
            </a:r>
            <a:r>
              <a:rPr lang="de-DE" sz="1100" dirty="0">
                <a:solidFill>
                  <a:srgbClr val="FF0000"/>
                </a:solidFill>
                <a:cs typeface="Times New Roman" pitchFamily="18" charset="0"/>
              </a:rPr>
              <a:t>Frau</a:t>
            </a:r>
            <a:r>
              <a:rPr lang="de-DE" sz="1100" dirty="0">
                <a:cs typeface="Times New Roman" pitchFamily="18" charset="0"/>
              </a:rPr>
              <a:t> </a:t>
            </a:r>
            <a:r>
              <a:rPr lang="de-DE" sz="1100" dirty="0" smtClean="0">
                <a:solidFill>
                  <a:srgbClr val="FF0000"/>
                </a:solidFill>
                <a:cs typeface="Times New Roman" pitchFamily="18" charset="0"/>
              </a:rPr>
              <a:t>Vorname </a:t>
            </a:r>
            <a:r>
              <a:rPr lang="de-DE" sz="1100" dirty="0" smtClean="0">
                <a:solidFill>
                  <a:srgbClr val="FF0000"/>
                </a:solidFill>
                <a:cs typeface="Times New Roman" pitchFamily="18" charset="0"/>
              </a:rPr>
              <a:t>Mustermann </a:t>
            </a:r>
            <a:r>
              <a:rPr lang="de-DE" sz="1100" dirty="0">
                <a:cs typeface="Times New Roman" pitchFamily="18" charset="0"/>
              </a:rPr>
              <a:t/>
            </a:r>
            <a:br>
              <a:rPr lang="de-DE" sz="1100" dirty="0">
                <a:cs typeface="Times New Roman" pitchFamily="18" charset="0"/>
              </a:rPr>
            </a:br>
            <a:r>
              <a:rPr lang="de-DE" sz="1100" dirty="0">
                <a:cs typeface="Times New Roman" pitchFamily="18" charset="0"/>
              </a:rPr>
              <a:t>				mit Geschäftsanteilen in Höhe von </a:t>
            </a:r>
            <a:br>
              <a:rPr lang="de-DE" sz="1100" dirty="0">
                <a:cs typeface="Times New Roman" pitchFamily="18" charset="0"/>
              </a:rPr>
            </a:br>
            <a:r>
              <a:rPr lang="de-DE" sz="1100" dirty="0">
                <a:cs typeface="Times New Roman" pitchFamily="18" charset="0"/>
              </a:rPr>
              <a:t>				EUR </a:t>
            </a:r>
            <a:r>
              <a:rPr lang="de-DE" sz="1100" dirty="0">
                <a:solidFill>
                  <a:srgbClr val="FF0000"/>
                </a:solidFill>
                <a:cs typeface="Times New Roman" pitchFamily="18" charset="0"/>
              </a:rPr>
              <a:t>4,00</a:t>
            </a:r>
            <a:r>
              <a:rPr lang="de-DE" sz="1100" dirty="0">
                <a:cs typeface="Times New Roman" pitchFamily="18" charset="0"/>
              </a:rPr>
              <a:t/>
            </a:r>
            <a:br>
              <a:rPr lang="de-DE" sz="1100" dirty="0">
                <a:cs typeface="Times New Roman" pitchFamily="18" charset="0"/>
              </a:rPr>
            </a:br>
            <a:r>
              <a:rPr lang="de-DE" sz="1100" dirty="0">
                <a:cs typeface="Times New Roman" pitchFamily="18" charset="0"/>
              </a:rPr>
              <a:t/>
            </a:r>
            <a:br>
              <a:rPr lang="de-DE" sz="1100" dirty="0">
                <a:cs typeface="Times New Roman" pitchFamily="18" charset="0"/>
              </a:rPr>
            </a:br>
            <a:r>
              <a:rPr lang="de-DE" sz="1100" dirty="0">
                <a:cs typeface="Times New Roman" pitchFamily="18" charset="0"/>
              </a:rPr>
              <a:t>Geschäftsführung:		Die Geschäftsführung erfolgt durch:</a:t>
            </a:r>
            <a:br>
              <a:rPr lang="de-DE" sz="1100" dirty="0">
                <a:cs typeface="Times New Roman" pitchFamily="18" charset="0"/>
              </a:rPr>
            </a:br>
            <a:r>
              <a:rPr lang="de-DE" sz="1100" dirty="0">
                <a:cs typeface="Times New Roman" pitchFamily="18" charset="0"/>
              </a:rPr>
              <a:t>				</a:t>
            </a:r>
            <a:r>
              <a:rPr lang="de-DE" sz="1100" dirty="0">
                <a:solidFill>
                  <a:srgbClr val="FF0000"/>
                </a:solidFill>
                <a:cs typeface="Times New Roman" pitchFamily="18" charset="0"/>
              </a:rPr>
              <a:t>Herrn/Frau </a:t>
            </a:r>
            <a:r>
              <a:rPr lang="de-DE" sz="1100" dirty="0" smtClean="0">
                <a:solidFill>
                  <a:srgbClr val="FF0000"/>
                </a:solidFill>
                <a:cs typeface="Times New Roman" pitchFamily="18" charset="0"/>
              </a:rPr>
              <a:t>Vorname </a:t>
            </a:r>
            <a:r>
              <a:rPr lang="de-DE" sz="1100" dirty="0" smtClean="0">
                <a:solidFill>
                  <a:srgbClr val="FF0000"/>
                </a:solidFill>
                <a:cs typeface="Times New Roman" pitchFamily="18" charset="0"/>
              </a:rPr>
              <a:t>Mustermann</a:t>
            </a:r>
            <a:r>
              <a:rPr lang="de-DE" sz="1100" dirty="0" smtClean="0">
                <a:cs typeface="Times New Roman" pitchFamily="18" charset="0"/>
              </a:rPr>
              <a:t>  </a:t>
            </a:r>
            <a:endParaRPr lang="de-DE" sz="1100" dirty="0">
              <a:cs typeface="Times New Roman" pitchFamily="18" charset="0"/>
            </a:endParaRPr>
          </a:p>
          <a:p>
            <a:pPr marL="355600" lvl="1" indent="12700">
              <a:lnSpc>
                <a:spcPts val="1500"/>
              </a:lnSpc>
              <a:spcBef>
                <a:spcPct val="50000"/>
              </a:spcBef>
              <a:defRPr/>
            </a:pPr>
            <a:r>
              <a:rPr lang="de-DE" sz="1100" dirty="0">
                <a:solidFill>
                  <a:srgbClr val="000000"/>
                </a:solidFill>
              </a:rPr>
              <a:t>Der Geschäftsführer ist einzelvertretungsberechtigt. Er ist von den Beschränkungen  </a:t>
            </a:r>
            <a:br>
              <a:rPr lang="de-DE" sz="1100" dirty="0">
                <a:solidFill>
                  <a:srgbClr val="000000"/>
                </a:solidFill>
              </a:rPr>
            </a:br>
            <a:r>
              <a:rPr lang="de-DE" sz="1100" dirty="0">
                <a:solidFill>
                  <a:srgbClr val="000000"/>
                </a:solidFill>
              </a:rPr>
              <a:t>des </a:t>
            </a:r>
            <a:r>
              <a:rPr lang="de-DE" sz="1100" dirty="0">
                <a:solidFill>
                  <a:srgbClr val="FF0000"/>
                </a:solidFill>
              </a:rPr>
              <a:t>§ 181 BGB </a:t>
            </a:r>
            <a:r>
              <a:rPr lang="de-DE" sz="1100" dirty="0">
                <a:solidFill>
                  <a:srgbClr val="000000"/>
                </a:solidFill>
              </a:rPr>
              <a:t>befreit.</a:t>
            </a:r>
          </a:p>
          <a:p>
            <a:pPr marL="800100" lvl="1" indent="-438150">
              <a:lnSpc>
                <a:spcPts val="1500"/>
              </a:lnSpc>
              <a:spcBef>
                <a:spcPct val="50000"/>
              </a:spcBef>
              <a:defRPr/>
            </a:pPr>
            <a:r>
              <a:rPr lang="de-DE" sz="1100" dirty="0">
                <a:solidFill>
                  <a:srgbClr val="000000"/>
                </a:solidFill>
              </a:rPr>
              <a:t>Gesellschaftsvertrag:  			vom </a:t>
            </a:r>
            <a:r>
              <a:rPr lang="de-DE" sz="1100" dirty="0">
                <a:solidFill>
                  <a:srgbClr val="FF0000"/>
                </a:solidFill>
              </a:rPr>
              <a:t>21.12.2009</a:t>
            </a:r>
          </a:p>
          <a:p>
            <a:pPr marL="800100" lvl="1" indent="-438150">
              <a:lnSpc>
                <a:spcPts val="1500"/>
              </a:lnSpc>
              <a:spcBef>
                <a:spcPct val="50000"/>
              </a:spcBef>
              <a:defRPr/>
            </a:pPr>
            <a:r>
              <a:rPr lang="de-DE" sz="1100" dirty="0">
                <a:solidFill>
                  <a:srgbClr val="000000"/>
                </a:solidFill>
              </a:rPr>
              <a:t>Änderungen im Berichtsjahr: 		</a:t>
            </a:r>
            <a:r>
              <a:rPr lang="de-DE" sz="1100" dirty="0">
                <a:solidFill>
                  <a:srgbClr val="FF0000"/>
                </a:solidFill>
              </a:rPr>
              <a:t>Keine</a:t>
            </a:r>
          </a:p>
          <a:p>
            <a:pPr marL="342900" indent="-342900">
              <a:lnSpc>
                <a:spcPts val="2688"/>
              </a:lnSpc>
              <a:defRPr/>
            </a:pPr>
            <a:endParaRPr lang="de-DE" sz="1100" dirty="0">
              <a:solidFill>
                <a:srgbClr val="000000"/>
              </a:solidFill>
            </a:endParaRPr>
          </a:p>
          <a:p>
            <a:pPr marL="342900" indent="-342900">
              <a:lnSpc>
                <a:spcPts val="2688"/>
              </a:lnSpc>
              <a:defRPr/>
            </a:pPr>
            <a:endParaRPr lang="de-DE" sz="1000" dirty="0">
              <a:solidFill>
                <a:srgbClr val="000000"/>
              </a:solidFill>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Line 5"/>
          <p:cNvSpPr>
            <a:spLocks noChangeShapeType="1"/>
          </p:cNvSpPr>
          <p:nvPr/>
        </p:nvSpPr>
        <p:spPr bwMode="auto">
          <a:xfrm>
            <a:off x="476250" y="285750"/>
            <a:ext cx="6192838" cy="0"/>
          </a:xfrm>
          <a:prstGeom prst="line">
            <a:avLst/>
          </a:prstGeom>
          <a:noFill/>
          <a:ln w="1270">
            <a:solidFill>
              <a:schemeClr val="bg1">
                <a:lumMod val="75000"/>
              </a:schemeClr>
            </a:solidFill>
            <a:round/>
            <a:headEnd/>
            <a:tailEnd/>
          </a:ln>
        </p:spPr>
        <p:txBody>
          <a:bodyPr/>
          <a:lstStyle/>
          <a:p>
            <a:pPr>
              <a:defRPr/>
            </a:pPr>
            <a:endParaRPr lang="de-DE"/>
          </a:p>
        </p:txBody>
      </p:sp>
      <p:sp>
        <p:nvSpPr>
          <p:cNvPr id="7171" name="Rectangle 12"/>
          <p:cNvSpPr>
            <a:spLocks noChangeArrowheads="1"/>
          </p:cNvSpPr>
          <p:nvPr/>
        </p:nvSpPr>
        <p:spPr bwMode="auto">
          <a:xfrm>
            <a:off x="520700" y="71438"/>
            <a:ext cx="6337300" cy="230832"/>
          </a:xfrm>
          <a:prstGeom prst="rect">
            <a:avLst/>
          </a:prstGeom>
          <a:noFill/>
          <a:ln w="9525">
            <a:noFill/>
            <a:miter lim="800000"/>
            <a:headEnd/>
            <a:tailEnd/>
          </a:ln>
        </p:spPr>
        <p:txBody>
          <a:bodyPr>
            <a:spAutoFit/>
          </a:bodyPr>
          <a:lstStyle/>
          <a:p>
            <a:pPr>
              <a:spcBef>
                <a:spcPct val="50000"/>
              </a:spcBef>
            </a:pPr>
            <a:r>
              <a:rPr lang="de-DE" sz="900" dirty="0">
                <a:solidFill>
                  <a:srgbClr val="000000"/>
                </a:solidFill>
                <a:cs typeface="Times New Roman" pitchFamily="18" charset="0"/>
              </a:rPr>
              <a:t>Rechtliche Verhältnisse </a:t>
            </a:r>
            <a:r>
              <a:rPr lang="de-DE" sz="900" dirty="0">
                <a:solidFill>
                  <a:srgbClr val="000000"/>
                </a:solidFill>
              </a:rPr>
              <a:t>			                 	              </a:t>
            </a:r>
            <a:r>
              <a:rPr lang="de-DE" sz="900" dirty="0" smtClean="0">
                <a:solidFill>
                  <a:srgbClr val="FF0000"/>
                </a:solidFill>
              </a:rPr>
              <a:t>Mustermann GmbH</a:t>
            </a:r>
            <a:endParaRPr lang="de-DE" sz="900" dirty="0">
              <a:solidFill>
                <a:srgbClr val="FF0000"/>
              </a:solidFill>
            </a:endParaRPr>
          </a:p>
        </p:txBody>
      </p:sp>
      <p:sp>
        <p:nvSpPr>
          <p:cNvPr id="7172" name="Rectangle 12"/>
          <p:cNvSpPr>
            <a:spLocks noChangeArrowheads="1"/>
          </p:cNvSpPr>
          <p:nvPr/>
        </p:nvSpPr>
        <p:spPr bwMode="auto">
          <a:xfrm>
            <a:off x="404813" y="8899525"/>
            <a:ext cx="6337300" cy="246063"/>
          </a:xfrm>
          <a:prstGeom prst="rect">
            <a:avLst/>
          </a:prstGeom>
          <a:noFill/>
          <a:ln w="9525">
            <a:noFill/>
            <a:miter lim="800000"/>
            <a:headEnd/>
            <a:tailEnd/>
          </a:ln>
        </p:spPr>
        <p:txBody>
          <a:bodyPr>
            <a:spAutoFit/>
          </a:bodyPr>
          <a:lstStyle/>
          <a:p>
            <a:pPr>
              <a:spcBef>
                <a:spcPct val="50000"/>
              </a:spcBef>
            </a:pPr>
            <a:r>
              <a:rPr lang="de-DE" sz="1000">
                <a:solidFill>
                  <a:srgbClr val="000000"/>
                </a:solidFill>
              </a:rPr>
              <a:t>						        </a:t>
            </a:r>
            <a:r>
              <a:rPr lang="de-DE" sz="800">
                <a:solidFill>
                  <a:srgbClr val="000000"/>
                </a:solidFill>
              </a:rPr>
              <a:t>Seite  5</a:t>
            </a:r>
          </a:p>
        </p:txBody>
      </p:sp>
      <p:sp>
        <p:nvSpPr>
          <p:cNvPr id="7" name="Line 5"/>
          <p:cNvSpPr>
            <a:spLocks noChangeShapeType="1"/>
          </p:cNvSpPr>
          <p:nvPr/>
        </p:nvSpPr>
        <p:spPr bwMode="auto">
          <a:xfrm>
            <a:off x="476250" y="8942388"/>
            <a:ext cx="6192838" cy="0"/>
          </a:xfrm>
          <a:prstGeom prst="line">
            <a:avLst/>
          </a:prstGeom>
          <a:noFill/>
          <a:ln w="1270">
            <a:solidFill>
              <a:schemeClr val="bg1">
                <a:lumMod val="75000"/>
              </a:schemeClr>
            </a:solidFill>
            <a:round/>
            <a:headEnd/>
            <a:tailEnd/>
          </a:ln>
        </p:spPr>
        <p:txBody>
          <a:bodyPr/>
          <a:lstStyle/>
          <a:p>
            <a:pPr>
              <a:defRPr/>
            </a:pPr>
            <a:endParaRPr lang="de-DE">
              <a:ln w="3175">
                <a:solidFill>
                  <a:schemeClr val="tx1"/>
                </a:solidFill>
              </a:ln>
            </a:endParaRPr>
          </a:p>
        </p:txBody>
      </p:sp>
      <p:sp>
        <p:nvSpPr>
          <p:cNvPr id="7174" name="Rectangle 7"/>
          <p:cNvSpPr>
            <a:spLocks noChangeArrowheads="1"/>
          </p:cNvSpPr>
          <p:nvPr/>
        </p:nvSpPr>
        <p:spPr bwMode="auto">
          <a:xfrm>
            <a:off x="428625" y="930275"/>
            <a:ext cx="6786563" cy="6530975"/>
          </a:xfrm>
          <a:prstGeom prst="rect">
            <a:avLst/>
          </a:prstGeom>
          <a:noFill/>
          <a:ln w="9525">
            <a:noFill/>
            <a:miter lim="800000"/>
            <a:headEnd/>
            <a:tailEnd/>
          </a:ln>
        </p:spPr>
        <p:txBody>
          <a:bodyPr>
            <a:spAutoFit/>
          </a:bodyPr>
          <a:lstStyle/>
          <a:p>
            <a:pPr marL="342900" indent="-342900">
              <a:lnSpc>
                <a:spcPct val="80000"/>
              </a:lnSpc>
              <a:spcBef>
                <a:spcPct val="50000"/>
              </a:spcBef>
            </a:pPr>
            <a:r>
              <a:rPr lang="de-DE" sz="1100" b="1" dirty="0">
                <a:solidFill>
                  <a:srgbClr val="000000"/>
                </a:solidFill>
                <a:cs typeface="Times New Roman" pitchFamily="18" charset="0"/>
              </a:rPr>
              <a:t>   </a:t>
            </a:r>
            <a:br>
              <a:rPr lang="de-DE" sz="1100" b="1" dirty="0">
                <a:solidFill>
                  <a:srgbClr val="000000"/>
                </a:solidFill>
                <a:cs typeface="Times New Roman" pitchFamily="18" charset="0"/>
              </a:rPr>
            </a:br>
            <a:r>
              <a:rPr lang="de-DE" sz="1100" b="1" dirty="0">
                <a:solidFill>
                  <a:srgbClr val="000000"/>
                </a:solidFill>
                <a:cs typeface="Times New Roman" pitchFamily="18" charset="0"/>
              </a:rPr>
              <a:t/>
            </a:r>
            <a:br>
              <a:rPr lang="de-DE" sz="1100" b="1" dirty="0">
                <a:solidFill>
                  <a:srgbClr val="000000"/>
                </a:solidFill>
                <a:cs typeface="Times New Roman" pitchFamily="18" charset="0"/>
              </a:rPr>
            </a:br>
            <a:endParaRPr lang="de-DE" sz="1100" b="1" dirty="0">
              <a:solidFill>
                <a:srgbClr val="000000"/>
              </a:solidFill>
              <a:cs typeface="Times New Roman" pitchFamily="18" charset="0"/>
            </a:endParaRPr>
          </a:p>
          <a:p>
            <a:pPr marL="800100" lvl="1" indent="-438150">
              <a:lnSpc>
                <a:spcPts val="1500"/>
              </a:lnSpc>
              <a:spcBef>
                <a:spcPct val="50000"/>
              </a:spcBef>
              <a:buFontTx/>
              <a:buAutoNum type="romanUcPeriod" startAt="2"/>
            </a:pPr>
            <a:r>
              <a:rPr lang="de-DE" sz="1100" b="1" dirty="0">
                <a:solidFill>
                  <a:srgbClr val="000000"/>
                </a:solidFill>
                <a:cs typeface="Times New Roman" pitchFamily="18" charset="0"/>
              </a:rPr>
              <a:t>Sonstige Rechtsverhältnisse </a:t>
            </a:r>
            <a:br>
              <a:rPr lang="de-DE" sz="1100" b="1" dirty="0">
                <a:solidFill>
                  <a:srgbClr val="000000"/>
                </a:solidFill>
                <a:cs typeface="Times New Roman" pitchFamily="18" charset="0"/>
              </a:rPr>
            </a:br>
            <a:r>
              <a:rPr lang="de-DE" sz="1100" b="1" dirty="0">
                <a:solidFill>
                  <a:srgbClr val="000000"/>
                </a:solidFill>
                <a:cs typeface="Times New Roman" pitchFamily="18" charset="0"/>
              </a:rPr>
              <a:t/>
            </a:r>
            <a:br>
              <a:rPr lang="de-DE" sz="1100" b="1" dirty="0">
                <a:solidFill>
                  <a:srgbClr val="000000"/>
                </a:solidFill>
                <a:cs typeface="Times New Roman" pitchFamily="18" charset="0"/>
              </a:rPr>
            </a:br>
            <a:r>
              <a:rPr lang="de-DE" sz="1000" dirty="0">
                <a:cs typeface="Times New Roman" pitchFamily="18" charset="0"/>
              </a:rPr>
              <a:t> </a:t>
            </a:r>
            <a:br>
              <a:rPr lang="de-DE" sz="1000" dirty="0">
                <a:cs typeface="Times New Roman" pitchFamily="18" charset="0"/>
              </a:rPr>
            </a:br>
            <a:r>
              <a:rPr lang="de-DE" sz="1000" dirty="0">
                <a:cs typeface="Times New Roman" pitchFamily="18" charset="0"/>
              </a:rPr>
              <a:t>Die rechtlichen Verhältnisse der Gesellschaft im Berichtsjahr stellen sich wie folgt dar:</a:t>
            </a:r>
          </a:p>
          <a:p>
            <a:pPr marL="800100" lvl="1" indent="-438150">
              <a:lnSpc>
                <a:spcPts val="1500"/>
              </a:lnSpc>
              <a:spcBef>
                <a:spcPct val="50000"/>
              </a:spcBef>
              <a:buFontTx/>
              <a:buAutoNum type="romanUcPeriod" startAt="2"/>
            </a:pPr>
            <a:endParaRPr lang="de-DE" sz="1000" dirty="0">
              <a:cs typeface="Times New Roman" pitchFamily="18" charset="0"/>
            </a:endParaRPr>
          </a:p>
          <a:p>
            <a:pPr marL="800100" lvl="1" indent="-438150">
              <a:lnSpc>
                <a:spcPts val="1500"/>
              </a:lnSpc>
              <a:spcBef>
                <a:spcPct val="50000"/>
              </a:spcBef>
            </a:pPr>
            <a:r>
              <a:rPr lang="de-DE" sz="1100" dirty="0">
                <a:cs typeface="Times New Roman" pitchFamily="18" charset="0"/>
              </a:rPr>
              <a:t>1.	</a:t>
            </a:r>
            <a:r>
              <a:rPr lang="de-DE" sz="1100" b="1" dirty="0">
                <a:cs typeface="Times New Roman" pitchFamily="18" charset="0"/>
              </a:rPr>
              <a:t>Haftungsverhältnisse</a:t>
            </a:r>
            <a:r>
              <a:rPr lang="de-DE" sz="1000" dirty="0">
                <a:cs typeface="Times New Roman" pitchFamily="18" charset="0"/>
              </a:rPr>
              <a:t/>
            </a:r>
            <a:br>
              <a:rPr lang="de-DE" sz="1000" dirty="0">
                <a:cs typeface="Times New Roman" pitchFamily="18" charset="0"/>
              </a:rPr>
            </a:br>
            <a:r>
              <a:rPr lang="de-DE" sz="1000" dirty="0">
                <a:cs typeface="Times New Roman" pitchFamily="18" charset="0"/>
              </a:rPr>
              <a:t>Zu Haftungsverhältnissen der Gesellschaft gemäß § 251 </a:t>
            </a:r>
            <a:r>
              <a:rPr lang="de-DE" sz="1000" dirty="0" err="1">
                <a:cs typeface="Times New Roman" pitchFamily="18" charset="0"/>
              </a:rPr>
              <a:t>i.V.m</a:t>
            </a:r>
            <a:r>
              <a:rPr lang="de-DE" sz="1000" dirty="0">
                <a:cs typeface="Times New Roman" pitchFamily="18" charset="0"/>
              </a:rPr>
              <a:t>. § 268 Abs. 7 HGB </a:t>
            </a:r>
            <a:br>
              <a:rPr lang="de-DE" sz="1000" dirty="0">
                <a:cs typeface="Times New Roman" pitchFamily="18" charset="0"/>
              </a:rPr>
            </a:br>
            <a:r>
              <a:rPr lang="de-DE" sz="1000" dirty="0">
                <a:cs typeface="Times New Roman" pitchFamily="18" charset="0"/>
              </a:rPr>
              <a:t>verweise ich auf die Angaben der Gesellschaft im </a:t>
            </a:r>
            <a:r>
              <a:rPr lang="de-DE" sz="1000" dirty="0">
                <a:solidFill>
                  <a:srgbClr val="FF0000"/>
                </a:solidFill>
                <a:cs typeface="Times New Roman" pitchFamily="18" charset="0"/>
              </a:rPr>
              <a:t>Anhang</a:t>
            </a:r>
            <a:r>
              <a:rPr lang="de-DE" sz="1000" dirty="0">
                <a:cs typeface="Times New Roman" pitchFamily="18" charset="0"/>
              </a:rPr>
              <a:t>.</a:t>
            </a:r>
            <a:br>
              <a:rPr lang="de-DE" sz="1000" dirty="0">
                <a:cs typeface="Times New Roman" pitchFamily="18" charset="0"/>
              </a:rPr>
            </a:br>
            <a:endParaRPr lang="de-DE" sz="1000" dirty="0">
              <a:cs typeface="Times New Roman" pitchFamily="18" charset="0"/>
            </a:endParaRPr>
          </a:p>
          <a:p>
            <a:pPr marL="800100" lvl="1" indent="-438150">
              <a:lnSpc>
                <a:spcPts val="1500"/>
              </a:lnSpc>
              <a:spcBef>
                <a:spcPct val="50000"/>
              </a:spcBef>
            </a:pPr>
            <a:r>
              <a:rPr lang="de-DE" sz="1100" dirty="0">
                <a:cs typeface="Times New Roman" pitchFamily="18" charset="0"/>
              </a:rPr>
              <a:t>2.	</a:t>
            </a:r>
            <a:r>
              <a:rPr lang="de-DE" sz="1100" b="1" dirty="0">
                <a:cs typeface="Times New Roman" pitchFamily="18" charset="0"/>
              </a:rPr>
              <a:t>Sonstige finanzielle Verpflichtungen</a:t>
            </a:r>
            <a:r>
              <a:rPr lang="de-DE" sz="1000" b="1" dirty="0">
                <a:cs typeface="Times New Roman" pitchFamily="18" charset="0"/>
              </a:rPr>
              <a:t/>
            </a:r>
            <a:br>
              <a:rPr lang="de-DE" sz="1000" b="1" dirty="0">
                <a:cs typeface="Times New Roman" pitchFamily="18" charset="0"/>
              </a:rPr>
            </a:br>
            <a:r>
              <a:rPr lang="de-DE" sz="1000" dirty="0">
                <a:cs typeface="Times New Roman" pitchFamily="18" charset="0"/>
              </a:rPr>
              <a:t>Zu den sonstigen finanziellen Verpflichtungen gemäß § 285 Nr. 3 HGB, die nicht in der Bilanz erscheinen und auch nicht nach § 251 HGB anzugeben sind, verweise ich auf die Angaben der Gesellschaft im Anhang.</a:t>
            </a:r>
            <a:br>
              <a:rPr lang="de-DE" sz="1000" dirty="0">
                <a:cs typeface="Times New Roman" pitchFamily="18" charset="0"/>
              </a:rPr>
            </a:br>
            <a:endParaRPr lang="de-DE" sz="1000" dirty="0">
              <a:cs typeface="Times New Roman" pitchFamily="18" charset="0"/>
            </a:endParaRPr>
          </a:p>
          <a:p>
            <a:pPr marL="800100" lvl="1" indent="-438150">
              <a:lnSpc>
                <a:spcPts val="1500"/>
              </a:lnSpc>
              <a:spcBef>
                <a:spcPct val="50000"/>
              </a:spcBef>
              <a:buFontTx/>
              <a:buAutoNum type="arabicPeriod" startAt="3"/>
            </a:pPr>
            <a:r>
              <a:rPr lang="de-DE" sz="1100" b="1" dirty="0">
                <a:cs typeface="Times New Roman" pitchFamily="18" charset="0"/>
              </a:rPr>
              <a:t>Steuerliche Verhältnisse </a:t>
            </a:r>
            <a:r>
              <a:rPr lang="de-DE" sz="1000" b="1" dirty="0">
                <a:cs typeface="Times New Roman" pitchFamily="18" charset="0"/>
              </a:rPr>
              <a:t>Regelbesteuerung gem. §§ 16 - 18 UStG.</a:t>
            </a:r>
            <a:r>
              <a:rPr lang="de-DE" sz="1000" dirty="0">
                <a:cs typeface="Times New Roman" pitchFamily="18" charset="0"/>
              </a:rPr>
              <a:t/>
            </a:r>
            <a:br>
              <a:rPr lang="de-DE" sz="1000" dirty="0">
                <a:cs typeface="Times New Roman" pitchFamily="18" charset="0"/>
              </a:rPr>
            </a:br>
            <a:r>
              <a:rPr lang="de-DE" sz="1000" dirty="0">
                <a:cs typeface="Times New Roman" pitchFamily="18" charset="0"/>
              </a:rPr>
              <a:t/>
            </a:r>
            <a:br>
              <a:rPr lang="de-DE" sz="1000" dirty="0">
                <a:cs typeface="Times New Roman" pitchFamily="18" charset="0"/>
              </a:rPr>
            </a:br>
            <a:r>
              <a:rPr lang="de-DE" sz="1000" dirty="0">
                <a:cs typeface="Times New Roman" pitchFamily="18" charset="0"/>
              </a:rPr>
              <a:t>Zuständiges Betriebsfinanzamt: 	</a:t>
            </a:r>
            <a:r>
              <a:rPr lang="de-DE" sz="1000" dirty="0">
                <a:solidFill>
                  <a:srgbClr val="FF0000"/>
                </a:solidFill>
                <a:cs typeface="Times New Roman" pitchFamily="18" charset="0"/>
              </a:rPr>
              <a:t>Syke </a:t>
            </a:r>
          </a:p>
          <a:p>
            <a:pPr marL="800100" lvl="1" indent="-438150">
              <a:lnSpc>
                <a:spcPts val="1500"/>
              </a:lnSpc>
              <a:spcBef>
                <a:spcPct val="50000"/>
              </a:spcBef>
            </a:pPr>
            <a:r>
              <a:rPr lang="de-DE" sz="1000" dirty="0">
                <a:cs typeface="Times New Roman" pitchFamily="18" charset="0"/>
              </a:rPr>
              <a:t>	Steuernummer: 		</a:t>
            </a:r>
            <a:r>
              <a:rPr lang="de-DE" sz="1000" dirty="0" smtClean="0">
                <a:solidFill>
                  <a:srgbClr val="FF0000"/>
                </a:solidFill>
                <a:cs typeface="Times New Roman" pitchFamily="18" charset="0"/>
              </a:rPr>
              <a:t>46/</a:t>
            </a:r>
            <a:r>
              <a:rPr lang="de-DE" sz="1000" dirty="0" err="1" smtClean="0">
                <a:solidFill>
                  <a:srgbClr val="FF0000"/>
                </a:solidFill>
                <a:cs typeface="Times New Roman" pitchFamily="18" charset="0"/>
              </a:rPr>
              <a:t>xxx</a:t>
            </a:r>
            <a:r>
              <a:rPr lang="de-DE" sz="1000" dirty="0" smtClean="0">
                <a:solidFill>
                  <a:srgbClr val="FF0000"/>
                </a:solidFill>
                <a:cs typeface="Times New Roman" pitchFamily="18" charset="0"/>
              </a:rPr>
              <a:t>/</a:t>
            </a:r>
            <a:r>
              <a:rPr lang="de-DE" sz="1000" dirty="0" err="1" smtClean="0">
                <a:solidFill>
                  <a:srgbClr val="FF0000"/>
                </a:solidFill>
                <a:cs typeface="Times New Roman" pitchFamily="18" charset="0"/>
              </a:rPr>
              <a:t>xxxxx</a:t>
            </a:r>
            <a:r>
              <a:rPr lang="de-DE" sz="1000" dirty="0" smtClean="0">
                <a:solidFill>
                  <a:srgbClr val="FF0000"/>
                </a:solidFill>
                <a:cs typeface="Times New Roman" pitchFamily="18" charset="0"/>
              </a:rPr>
              <a:t> </a:t>
            </a:r>
            <a:endParaRPr lang="de-DE" sz="1000" dirty="0">
              <a:solidFill>
                <a:srgbClr val="FF0000"/>
              </a:solidFill>
              <a:cs typeface="Times New Roman" pitchFamily="18" charset="0"/>
            </a:endParaRPr>
          </a:p>
          <a:p>
            <a:pPr marL="800100" lvl="1" indent="-438150">
              <a:lnSpc>
                <a:spcPts val="1500"/>
              </a:lnSpc>
              <a:spcBef>
                <a:spcPct val="50000"/>
              </a:spcBef>
            </a:pPr>
            <a:r>
              <a:rPr lang="de-DE" sz="1000" dirty="0">
                <a:cs typeface="Times New Roman" pitchFamily="18" charset="0"/>
              </a:rPr>
              <a:t>	Umsatzsteuer-Identifikations-Nr.: 	</a:t>
            </a:r>
            <a:r>
              <a:rPr lang="de-DE" sz="1000" dirty="0" smtClean="0">
                <a:solidFill>
                  <a:srgbClr val="FF0000"/>
                </a:solidFill>
                <a:cs typeface="Times New Roman" pitchFamily="18" charset="0"/>
              </a:rPr>
              <a:t>DE26xxxxxxx</a:t>
            </a:r>
            <a:endParaRPr lang="de-DE" sz="1000" dirty="0">
              <a:solidFill>
                <a:srgbClr val="FF0000"/>
              </a:solidFill>
              <a:cs typeface="Times New Roman" pitchFamily="18" charset="0"/>
            </a:endParaRPr>
          </a:p>
          <a:p>
            <a:pPr marL="800100" lvl="1" indent="-438150">
              <a:lnSpc>
                <a:spcPts val="1500"/>
              </a:lnSpc>
              <a:spcBef>
                <a:spcPct val="50000"/>
              </a:spcBef>
            </a:pPr>
            <a:r>
              <a:rPr lang="de-DE" sz="1000" dirty="0">
                <a:cs typeface="Times New Roman" pitchFamily="18" charset="0"/>
              </a:rPr>
              <a:t>	Umsatzsteuer:		Regelbesteuerung gem. §§ 16 - 18 UStG.</a:t>
            </a:r>
          </a:p>
          <a:p>
            <a:pPr marL="800100" lvl="1" indent="-438150">
              <a:lnSpc>
                <a:spcPts val="1500"/>
              </a:lnSpc>
              <a:spcBef>
                <a:spcPct val="50000"/>
              </a:spcBef>
            </a:pPr>
            <a:r>
              <a:rPr lang="de-DE" sz="1000" dirty="0">
                <a:cs typeface="Times New Roman" pitchFamily="18" charset="0"/>
              </a:rPr>
              <a:t>	Gewerbesteuer: 		Die Gesellschaft übt gemäß § 15 Abs. 3 Nr. 1 EStG kraft </a:t>
            </a:r>
            <a:br>
              <a:rPr lang="de-DE" sz="1000" dirty="0">
                <a:cs typeface="Times New Roman" pitchFamily="18" charset="0"/>
              </a:rPr>
            </a:br>
            <a:r>
              <a:rPr lang="de-DE" sz="1000" dirty="0">
                <a:cs typeface="Times New Roman" pitchFamily="18" charset="0"/>
              </a:rPr>
              <a:t>			Rechtsform </a:t>
            </a:r>
            <a:r>
              <a:rPr lang="de-DE" sz="1000" dirty="0">
                <a:solidFill>
                  <a:srgbClr val="FF0000"/>
                </a:solidFill>
                <a:cs typeface="Times New Roman" pitchFamily="18" charset="0"/>
              </a:rPr>
              <a:t>eine gewerbliche Tätigkeit </a:t>
            </a:r>
            <a:r>
              <a:rPr lang="de-DE" sz="1000" dirty="0">
                <a:cs typeface="Times New Roman" pitchFamily="18" charset="0"/>
              </a:rPr>
              <a:t>aus und </a:t>
            </a:r>
            <a:r>
              <a:rPr lang="de-DE" sz="1000" dirty="0">
                <a:solidFill>
                  <a:srgbClr val="FF0000"/>
                </a:solidFill>
                <a:cs typeface="Times New Roman" pitchFamily="18" charset="0"/>
              </a:rPr>
              <a:t>unterliegt</a:t>
            </a:r>
            <a:r>
              <a:rPr lang="de-DE" sz="1000" dirty="0">
                <a:cs typeface="Times New Roman" pitchFamily="18" charset="0"/>
              </a:rPr>
              <a:t> </a:t>
            </a:r>
            <a:br>
              <a:rPr lang="de-DE" sz="1000" dirty="0">
                <a:cs typeface="Times New Roman" pitchFamily="18" charset="0"/>
              </a:rPr>
            </a:br>
            <a:r>
              <a:rPr lang="de-DE" sz="1000" dirty="0">
                <a:cs typeface="Times New Roman" pitchFamily="18" charset="0"/>
              </a:rPr>
              <a:t>			gemäß § 2 Abs. 2 GewStG der Gewerbesteuer.</a:t>
            </a:r>
          </a:p>
          <a:p>
            <a:pPr marL="800100" lvl="1" indent="-438150">
              <a:lnSpc>
                <a:spcPts val="1500"/>
              </a:lnSpc>
              <a:spcBef>
                <a:spcPct val="50000"/>
              </a:spcBef>
            </a:pPr>
            <a:r>
              <a:rPr lang="de-DE" sz="1000" dirty="0">
                <a:cs typeface="Times New Roman" pitchFamily="18" charset="0"/>
              </a:rPr>
              <a:t>	Eine </a:t>
            </a:r>
            <a:r>
              <a:rPr lang="de-DE" sz="1000" dirty="0">
                <a:solidFill>
                  <a:srgbClr val="FF0000"/>
                </a:solidFill>
                <a:cs typeface="Times New Roman" pitchFamily="18" charset="0"/>
              </a:rPr>
              <a:t>Außenprüfung</a:t>
            </a:r>
            <a:r>
              <a:rPr lang="de-DE" sz="1000" dirty="0">
                <a:cs typeface="Times New Roman" pitchFamily="18" charset="0"/>
              </a:rPr>
              <a:t> fand bisher nicht statt. </a:t>
            </a:r>
          </a:p>
          <a:p>
            <a:pPr marL="800100" lvl="1" indent="-438150">
              <a:lnSpc>
                <a:spcPts val="1500"/>
              </a:lnSpc>
              <a:spcBef>
                <a:spcPct val="50000"/>
              </a:spcBef>
            </a:pPr>
            <a:r>
              <a:rPr lang="de-DE" sz="1000" dirty="0">
                <a:cs typeface="Times New Roman" pitchFamily="18" charset="0"/>
              </a:rPr>
              <a:t>	</a:t>
            </a:r>
            <a:endParaRPr lang="de-DE" sz="1000" dirty="0">
              <a:solidFill>
                <a:srgbClr val="000000"/>
              </a:solidFill>
            </a:endParaRPr>
          </a:p>
          <a:p>
            <a:pPr marL="342900" indent="-342900">
              <a:lnSpc>
                <a:spcPts val="2688"/>
              </a:lnSpc>
            </a:pPr>
            <a:endParaRPr lang="de-DE" sz="1000" dirty="0">
              <a:solidFill>
                <a:srgbClr val="000000"/>
              </a:solidFill>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Line 5"/>
          <p:cNvSpPr>
            <a:spLocks noChangeShapeType="1"/>
          </p:cNvSpPr>
          <p:nvPr/>
        </p:nvSpPr>
        <p:spPr bwMode="auto">
          <a:xfrm>
            <a:off x="476250" y="285750"/>
            <a:ext cx="6192838" cy="0"/>
          </a:xfrm>
          <a:prstGeom prst="line">
            <a:avLst/>
          </a:prstGeom>
          <a:noFill/>
          <a:ln w="1270">
            <a:solidFill>
              <a:schemeClr val="bg1">
                <a:lumMod val="75000"/>
              </a:schemeClr>
            </a:solidFill>
            <a:round/>
            <a:headEnd/>
            <a:tailEnd/>
          </a:ln>
        </p:spPr>
        <p:txBody>
          <a:bodyPr/>
          <a:lstStyle/>
          <a:p>
            <a:pPr>
              <a:defRPr/>
            </a:pPr>
            <a:endParaRPr lang="de-DE"/>
          </a:p>
        </p:txBody>
      </p:sp>
      <p:sp>
        <p:nvSpPr>
          <p:cNvPr id="8195" name="Rectangle 12"/>
          <p:cNvSpPr>
            <a:spLocks noChangeArrowheads="1"/>
          </p:cNvSpPr>
          <p:nvPr/>
        </p:nvSpPr>
        <p:spPr bwMode="auto">
          <a:xfrm>
            <a:off x="520700" y="71438"/>
            <a:ext cx="6337300" cy="230832"/>
          </a:xfrm>
          <a:prstGeom prst="rect">
            <a:avLst/>
          </a:prstGeom>
          <a:noFill/>
          <a:ln w="9525">
            <a:noFill/>
            <a:miter lim="800000"/>
            <a:headEnd/>
            <a:tailEnd/>
          </a:ln>
        </p:spPr>
        <p:txBody>
          <a:bodyPr>
            <a:spAutoFit/>
          </a:bodyPr>
          <a:lstStyle/>
          <a:p>
            <a:pPr>
              <a:spcBef>
                <a:spcPct val="50000"/>
              </a:spcBef>
            </a:pPr>
            <a:r>
              <a:rPr lang="de-DE" sz="900" dirty="0">
                <a:solidFill>
                  <a:srgbClr val="000000"/>
                </a:solidFill>
                <a:cs typeface="Times New Roman" pitchFamily="18" charset="0"/>
              </a:rPr>
              <a:t>Wirtschaftliche Lage </a:t>
            </a:r>
            <a:r>
              <a:rPr lang="de-DE" sz="900" dirty="0">
                <a:solidFill>
                  <a:srgbClr val="000000"/>
                </a:solidFill>
              </a:rPr>
              <a:t>			                 	              </a:t>
            </a:r>
            <a:r>
              <a:rPr lang="de-DE" sz="900" dirty="0" smtClean="0">
                <a:solidFill>
                  <a:srgbClr val="FF0000"/>
                </a:solidFill>
              </a:rPr>
              <a:t>Mustermann GmbH</a:t>
            </a:r>
            <a:endParaRPr lang="de-DE" sz="900" dirty="0">
              <a:solidFill>
                <a:srgbClr val="FF0000"/>
              </a:solidFill>
            </a:endParaRPr>
          </a:p>
        </p:txBody>
      </p:sp>
      <p:sp>
        <p:nvSpPr>
          <p:cNvPr id="8196" name="Rectangle 12"/>
          <p:cNvSpPr>
            <a:spLocks noChangeArrowheads="1"/>
          </p:cNvSpPr>
          <p:nvPr/>
        </p:nvSpPr>
        <p:spPr bwMode="auto">
          <a:xfrm>
            <a:off x="404813" y="8899525"/>
            <a:ext cx="6337300" cy="246063"/>
          </a:xfrm>
          <a:prstGeom prst="rect">
            <a:avLst/>
          </a:prstGeom>
          <a:noFill/>
          <a:ln w="9525">
            <a:noFill/>
            <a:miter lim="800000"/>
            <a:headEnd/>
            <a:tailEnd/>
          </a:ln>
        </p:spPr>
        <p:txBody>
          <a:bodyPr>
            <a:spAutoFit/>
          </a:bodyPr>
          <a:lstStyle/>
          <a:p>
            <a:pPr>
              <a:spcBef>
                <a:spcPct val="50000"/>
              </a:spcBef>
            </a:pPr>
            <a:r>
              <a:rPr lang="de-DE" sz="1000">
                <a:solidFill>
                  <a:srgbClr val="000000"/>
                </a:solidFill>
              </a:rPr>
              <a:t>						        </a:t>
            </a:r>
            <a:r>
              <a:rPr lang="de-DE" sz="800">
                <a:solidFill>
                  <a:srgbClr val="000000"/>
                </a:solidFill>
              </a:rPr>
              <a:t>Seite  6</a:t>
            </a:r>
          </a:p>
        </p:txBody>
      </p:sp>
      <p:sp>
        <p:nvSpPr>
          <p:cNvPr id="7" name="Line 5"/>
          <p:cNvSpPr>
            <a:spLocks noChangeShapeType="1"/>
          </p:cNvSpPr>
          <p:nvPr/>
        </p:nvSpPr>
        <p:spPr bwMode="auto">
          <a:xfrm>
            <a:off x="476250" y="8942388"/>
            <a:ext cx="6192838" cy="0"/>
          </a:xfrm>
          <a:prstGeom prst="line">
            <a:avLst/>
          </a:prstGeom>
          <a:noFill/>
          <a:ln w="1270">
            <a:solidFill>
              <a:schemeClr val="bg1">
                <a:lumMod val="75000"/>
              </a:schemeClr>
            </a:solidFill>
            <a:round/>
            <a:headEnd/>
            <a:tailEnd/>
          </a:ln>
        </p:spPr>
        <p:txBody>
          <a:bodyPr/>
          <a:lstStyle/>
          <a:p>
            <a:pPr>
              <a:defRPr/>
            </a:pPr>
            <a:endParaRPr lang="de-DE">
              <a:ln w="3175">
                <a:solidFill>
                  <a:schemeClr val="tx1"/>
                </a:solidFill>
              </a:ln>
            </a:endParaRPr>
          </a:p>
        </p:txBody>
      </p:sp>
      <p:sp>
        <p:nvSpPr>
          <p:cNvPr id="8198" name="Rectangle 7"/>
          <p:cNvSpPr>
            <a:spLocks noChangeArrowheads="1"/>
          </p:cNvSpPr>
          <p:nvPr/>
        </p:nvSpPr>
        <p:spPr bwMode="auto">
          <a:xfrm>
            <a:off x="428625" y="930275"/>
            <a:ext cx="6427788" cy="6223000"/>
          </a:xfrm>
          <a:prstGeom prst="rect">
            <a:avLst/>
          </a:prstGeom>
          <a:noFill/>
          <a:ln w="9525">
            <a:noFill/>
            <a:miter lim="800000"/>
            <a:headEnd/>
            <a:tailEnd/>
          </a:ln>
        </p:spPr>
        <p:txBody>
          <a:bodyPr>
            <a:spAutoFit/>
          </a:bodyPr>
          <a:lstStyle/>
          <a:p>
            <a:pPr marL="342900" indent="-342900">
              <a:lnSpc>
                <a:spcPct val="80000"/>
              </a:lnSpc>
              <a:spcBef>
                <a:spcPct val="50000"/>
              </a:spcBef>
            </a:pPr>
            <a:r>
              <a:rPr lang="de-DE" sz="1100" b="1" dirty="0">
                <a:solidFill>
                  <a:srgbClr val="000000"/>
                </a:solidFill>
                <a:cs typeface="Times New Roman" pitchFamily="18" charset="0"/>
              </a:rPr>
              <a:t>C.	Wirtschaftliche Lage und Entwicklung der Gesellschaft</a:t>
            </a:r>
            <a:br>
              <a:rPr lang="de-DE" sz="1100" b="1" dirty="0">
                <a:solidFill>
                  <a:srgbClr val="000000"/>
                </a:solidFill>
                <a:cs typeface="Times New Roman" pitchFamily="18" charset="0"/>
              </a:rPr>
            </a:br>
            <a:r>
              <a:rPr lang="de-DE" sz="1100" b="1" dirty="0">
                <a:solidFill>
                  <a:srgbClr val="000000"/>
                </a:solidFill>
                <a:cs typeface="Times New Roman" pitchFamily="18" charset="0"/>
              </a:rPr>
              <a:t/>
            </a:r>
            <a:br>
              <a:rPr lang="de-DE" sz="1100" b="1" dirty="0">
                <a:solidFill>
                  <a:srgbClr val="000000"/>
                </a:solidFill>
                <a:cs typeface="Times New Roman" pitchFamily="18" charset="0"/>
              </a:rPr>
            </a:br>
            <a:endParaRPr lang="de-DE" sz="1100" b="1" dirty="0">
              <a:solidFill>
                <a:srgbClr val="000000"/>
              </a:solidFill>
              <a:cs typeface="Times New Roman" pitchFamily="18" charset="0"/>
            </a:endParaRPr>
          </a:p>
          <a:p>
            <a:pPr marL="800100" lvl="1" indent="-438150">
              <a:lnSpc>
                <a:spcPts val="1500"/>
              </a:lnSpc>
              <a:spcBef>
                <a:spcPct val="50000"/>
              </a:spcBef>
              <a:buFontTx/>
              <a:buAutoNum type="romanUcPeriod"/>
            </a:pPr>
            <a:r>
              <a:rPr lang="de-DE" sz="1100" b="1" dirty="0">
                <a:solidFill>
                  <a:srgbClr val="000000"/>
                </a:solidFill>
                <a:cs typeface="Times New Roman" pitchFamily="18" charset="0"/>
              </a:rPr>
              <a:t>Geschäftstätigkeit</a:t>
            </a:r>
            <a:br>
              <a:rPr lang="de-DE" sz="1100" b="1" dirty="0">
                <a:solidFill>
                  <a:srgbClr val="000000"/>
                </a:solidFill>
                <a:cs typeface="Times New Roman" pitchFamily="18" charset="0"/>
              </a:rPr>
            </a:br>
            <a:r>
              <a:rPr lang="de-DE" sz="1100" b="1" dirty="0">
                <a:solidFill>
                  <a:srgbClr val="000000"/>
                </a:solidFill>
                <a:cs typeface="Times New Roman" pitchFamily="18" charset="0"/>
              </a:rPr>
              <a:t/>
            </a:r>
            <a:br>
              <a:rPr lang="de-DE" sz="1100" b="1" dirty="0">
                <a:solidFill>
                  <a:srgbClr val="000000"/>
                </a:solidFill>
                <a:cs typeface="Times New Roman" pitchFamily="18" charset="0"/>
              </a:rPr>
            </a:br>
            <a:r>
              <a:rPr lang="de-DE" sz="1000" dirty="0">
                <a:cs typeface="Times New Roman" pitchFamily="18" charset="0"/>
              </a:rPr>
              <a:t> </a:t>
            </a:r>
            <a:br>
              <a:rPr lang="de-DE" sz="1000" dirty="0">
                <a:cs typeface="Times New Roman" pitchFamily="18" charset="0"/>
              </a:rPr>
            </a:br>
            <a:r>
              <a:rPr lang="de-DE" sz="1000" dirty="0">
                <a:cs typeface="Times New Roman" pitchFamily="18" charset="0"/>
              </a:rPr>
              <a:t>Die Tätigkeit der Gesellschaft </a:t>
            </a:r>
            <a:r>
              <a:rPr lang="de-DE" sz="1000" dirty="0">
                <a:solidFill>
                  <a:srgbClr val="FF0000"/>
                </a:solidFill>
                <a:cs typeface="Times New Roman" pitchFamily="18" charset="0"/>
              </a:rPr>
              <a:t>entsprach</a:t>
            </a:r>
            <a:r>
              <a:rPr lang="de-DE" sz="1000" dirty="0">
                <a:cs typeface="Times New Roman" pitchFamily="18" charset="0"/>
              </a:rPr>
              <a:t> im Geschäftsjahr dem gesellschaftsvertraglichen </a:t>
            </a:r>
            <a:br>
              <a:rPr lang="de-DE" sz="1000" dirty="0">
                <a:cs typeface="Times New Roman" pitchFamily="18" charset="0"/>
              </a:rPr>
            </a:br>
            <a:r>
              <a:rPr lang="de-DE" sz="1000" dirty="0">
                <a:cs typeface="Times New Roman" pitchFamily="18" charset="0"/>
              </a:rPr>
              <a:t>Gegenstand.</a:t>
            </a:r>
            <a:br>
              <a:rPr lang="de-DE" sz="1000" dirty="0">
                <a:cs typeface="Times New Roman" pitchFamily="18" charset="0"/>
              </a:rPr>
            </a:br>
            <a:endParaRPr lang="de-DE" sz="1000" dirty="0">
              <a:cs typeface="Times New Roman" pitchFamily="18" charset="0"/>
            </a:endParaRPr>
          </a:p>
          <a:p>
            <a:pPr marL="800100" lvl="1" indent="-438150">
              <a:lnSpc>
                <a:spcPts val="1500"/>
              </a:lnSpc>
              <a:spcBef>
                <a:spcPct val="50000"/>
              </a:spcBef>
              <a:buFontTx/>
              <a:buAutoNum type="romanUcPeriod"/>
            </a:pPr>
            <a:r>
              <a:rPr lang="de-DE" sz="1100" b="1" dirty="0">
                <a:cs typeface="Times New Roman" pitchFamily="18" charset="0"/>
              </a:rPr>
              <a:t>Größenmerkmale</a:t>
            </a:r>
            <a:r>
              <a:rPr lang="de-DE" sz="1100" dirty="0">
                <a:cs typeface="Times New Roman" pitchFamily="18" charset="0"/>
              </a:rPr>
              <a:t> </a:t>
            </a:r>
            <a:br>
              <a:rPr lang="de-DE" sz="1100" dirty="0">
                <a:cs typeface="Times New Roman" pitchFamily="18" charset="0"/>
              </a:rPr>
            </a:br>
            <a:r>
              <a:rPr lang="de-DE" sz="1000" dirty="0">
                <a:cs typeface="Times New Roman" pitchFamily="18" charset="0"/>
              </a:rPr>
              <a:t>Die Merkmale für die </a:t>
            </a:r>
            <a:r>
              <a:rPr lang="de-DE" sz="1000" dirty="0">
                <a:solidFill>
                  <a:srgbClr val="FF0000"/>
                </a:solidFill>
                <a:cs typeface="Times New Roman" pitchFamily="18" charset="0"/>
              </a:rPr>
              <a:t>Größenklassifizierung</a:t>
            </a:r>
            <a:r>
              <a:rPr lang="de-DE" sz="1000" dirty="0">
                <a:cs typeface="Times New Roman" pitchFamily="18" charset="0"/>
              </a:rPr>
              <a:t> der Gesellschaft nach </a:t>
            </a:r>
            <a:r>
              <a:rPr lang="de-DE" sz="1000" dirty="0">
                <a:solidFill>
                  <a:srgbClr val="FF0000"/>
                </a:solidFill>
                <a:cs typeface="Times New Roman" pitchFamily="18" charset="0"/>
              </a:rPr>
              <a:t>§ 267 Abs. 1 HGB </a:t>
            </a:r>
            <a:r>
              <a:rPr lang="de-DE" sz="1000" dirty="0">
                <a:cs typeface="Times New Roman" pitchFamily="18" charset="0"/>
              </a:rPr>
              <a:t/>
            </a:r>
            <a:br>
              <a:rPr lang="de-DE" sz="1000" dirty="0">
                <a:cs typeface="Times New Roman" pitchFamily="18" charset="0"/>
              </a:rPr>
            </a:br>
            <a:r>
              <a:rPr lang="de-DE" sz="1000" dirty="0">
                <a:cs typeface="Times New Roman" pitchFamily="18" charset="0"/>
              </a:rPr>
              <a:t>entwickelten sich im Vergleich zum Vorjahr wie folgt:</a:t>
            </a:r>
            <a:r>
              <a:rPr lang="de-DE" sz="1100" dirty="0">
                <a:cs typeface="Times New Roman" pitchFamily="18" charset="0"/>
              </a:rPr>
              <a:t/>
            </a:r>
            <a:br>
              <a:rPr lang="de-DE" sz="1100" dirty="0">
                <a:cs typeface="Times New Roman" pitchFamily="18" charset="0"/>
              </a:rPr>
            </a:br>
            <a:r>
              <a:rPr lang="de-DE" sz="1100" dirty="0">
                <a:cs typeface="Times New Roman" pitchFamily="18" charset="0"/>
              </a:rPr>
              <a:t/>
            </a:r>
            <a:br>
              <a:rPr lang="de-DE" sz="1100" dirty="0">
                <a:cs typeface="Times New Roman" pitchFamily="18" charset="0"/>
              </a:rPr>
            </a:br>
            <a:r>
              <a:rPr lang="de-DE" sz="1100" dirty="0">
                <a:cs typeface="Times New Roman" pitchFamily="18" charset="0"/>
              </a:rPr>
              <a:t/>
            </a:r>
            <a:br>
              <a:rPr lang="de-DE" sz="1100" dirty="0">
                <a:cs typeface="Times New Roman" pitchFamily="18" charset="0"/>
              </a:rPr>
            </a:br>
            <a:r>
              <a:rPr lang="de-DE" sz="1100" dirty="0">
                <a:cs typeface="Times New Roman" pitchFamily="18" charset="0"/>
              </a:rPr>
              <a:t/>
            </a:r>
            <a:br>
              <a:rPr lang="de-DE" sz="1100" dirty="0">
                <a:cs typeface="Times New Roman" pitchFamily="18" charset="0"/>
              </a:rPr>
            </a:br>
            <a:r>
              <a:rPr lang="de-DE" sz="1100" dirty="0">
                <a:cs typeface="Times New Roman" pitchFamily="18" charset="0"/>
              </a:rPr>
              <a:t/>
            </a:r>
            <a:br>
              <a:rPr lang="de-DE" sz="1100" dirty="0">
                <a:cs typeface="Times New Roman" pitchFamily="18" charset="0"/>
              </a:rPr>
            </a:br>
            <a:r>
              <a:rPr lang="de-DE" sz="1100" dirty="0">
                <a:cs typeface="Times New Roman" pitchFamily="18" charset="0"/>
              </a:rPr>
              <a:t/>
            </a:r>
            <a:br>
              <a:rPr lang="de-DE" sz="1100" dirty="0">
                <a:cs typeface="Times New Roman" pitchFamily="18" charset="0"/>
              </a:rPr>
            </a:br>
            <a:r>
              <a:rPr lang="de-DE" sz="1100" dirty="0">
                <a:cs typeface="Times New Roman" pitchFamily="18" charset="0"/>
              </a:rPr>
              <a:t/>
            </a:r>
            <a:br>
              <a:rPr lang="de-DE" sz="1100" dirty="0">
                <a:cs typeface="Times New Roman" pitchFamily="18" charset="0"/>
              </a:rPr>
            </a:br>
            <a:r>
              <a:rPr lang="de-DE" sz="1100" dirty="0">
                <a:cs typeface="Times New Roman" pitchFamily="18" charset="0"/>
              </a:rPr>
              <a:t/>
            </a:r>
            <a:br>
              <a:rPr lang="de-DE" sz="1100" dirty="0">
                <a:cs typeface="Times New Roman" pitchFamily="18" charset="0"/>
              </a:rPr>
            </a:br>
            <a:r>
              <a:rPr lang="de-DE" sz="1100" dirty="0">
                <a:cs typeface="Times New Roman" pitchFamily="18" charset="0"/>
              </a:rPr>
              <a:t/>
            </a:r>
            <a:br>
              <a:rPr lang="de-DE" sz="1100" dirty="0">
                <a:cs typeface="Times New Roman" pitchFamily="18" charset="0"/>
              </a:rPr>
            </a:br>
            <a:r>
              <a:rPr lang="de-DE" sz="1100" dirty="0">
                <a:cs typeface="Times New Roman" pitchFamily="18" charset="0"/>
              </a:rPr>
              <a:t/>
            </a:r>
            <a:br>
              <a:rPr lang="de-DE" sz="1100" dirty="0">
                <a:cs typeface="Times New Roman" pitchFamily="18" charset="0"/>
              </a:rPr>
            </a:br>
            <a:r>
              <a:rPr lang="de-DE" sz="1100" dirty="0">
                <a:cs typeface="Times New Roman" pitchFamily="18" charset="0"/>
              </a:rPr>
              <a:t/>
            </a:r>
            <a:br>
              <a:rPr lang="de-DE" sz="1100" dirty="0">
                <a:cs typeface="Times New Roman" pitchFamily="18" charset="0"/>
              </a:rPr>
            </a:br>
            <a:r>
              <a:rPr lang="de-DE" sz="1100" dirty="0">
                <a:cs typeface="Times New Roman" pitchFamily="18" charset="0"/>
              </a:rPr>
              <a:t/>
            </a:r>
            <a:br>
              <a:rPr lang="de-DE" sz="1100" dirty="0">
                <a:cs typeface="Times New Roman" pitchFamily="18" charset="0"/>
              </a:rPr>
            </a:br>
            <a:r>
              <a:rPr lang="de-DE" sz="1100" dirty="0">
                <a:cs typeface="Times New Roman" pitchFamily="18" charset="0"/>
              </a:rPr>
              <a:t/>
            </a:r>
            <a:br>
              <a:rPr lang="de-DE" sz="1100" dirty="0">
                <a:cs typeface="Times New Roman" pitchFamily="18" charset="0"/>
              </a:rPr>
            </a:br>
            <a:r>
              <a:rPr lang="de-DE" sz="1100" dirty="0">
                <a:cs typeface="Times New Roman" pitchFamily="18" charset="0"/>
              </a:rPr>
              <a:t/>
            </a:r>
            <a:br>
              <a:rPr lang="de-DE" sz="1100" dirty="0">
                <a:cs typeface="Times New Roman" pitchFamily="18" charset="0"/>
              </a:rPr>
            </a:br>
            <a:r>
              <a:rPr lang="de-DE" sz="1000" dirty="0">
                <a:cs typeface="Times New Roman" pitchFamily="18" charset="0"/>
              </a:rPr>
              <a:t>Damit erfolgt die </a:t>
            </a:r>
            <a:r>
              <a:rPr lang="de-DE" sz="1000" dirty="0">
                <a:solidFill>
                  <a:srgbClr val="FF0000"/>
                </a:solidFill>
                <a:cs typeface="Times New Roman" pitchFamily="18" charset="0"/>
              </a:rPr>
              <a:t>Einordnung</a:t>
            </a:r>
            <a:r>
              <a:rPr lang="de-DE" sz="1000" dirty="0">
                <a:cs typeface="Times New Roman" pitchFamily="18" charset="0"/>
              </a:rPr>
              <a:t> der Gesellschaft in die Größenklasse nach § 267 Abs. 1 HGB </a:t>
            </a:r>
            <a:br>
              <a:rPr lang="de-DE" sz="1000" dirty="0">
                <a:cs typeface="Times New Roman" pitchFamily="18" charset="0"/>
              </a:rPr>
            </a:br>
            <a:r>
              <a:rPr lang="de-DE" sz="1000" dirty="0">
                <a:cs typeface="Times New Roman" pitchFamily="18" charset="0"/>
              </a:rPr>
              <a:t>als kleine Kapitalgesellschaft.</a:t>
            </a:r>
          </a:p>
          <a:p>
            <a:pPr marL="800100" lvl="1" indent="-438150">
              <a:lnSpc>
                <a:spcPts val="1500"/>
              </a:lnSpc>
              <a:spcBef>
                <a:spcPct val="50000"/>
              </a:spcBef>
              <a:buFontTx/>
              <a:buAutoNum type="romanUcPeriod"/>
            </a:pPr>
            <a:endParaRPr lang="de-DE" sz="1100" dirty="0">
              <a:cs typeface="Times New Roman" pitchFamily="18" charset="0"/>
            </a:endParaRPr>
          </a:p>
          <a:p>
            <a:pPr marL="800100" lvl="1" indent="-438150">
              <a:lnSpc>
                <a:spcPts val="1500"/>
              </a:lnSpc>
              <a:spcBef>
                <a:spcPct val="50000"/>
              </a:spcBef>
              <a:buFontTx/>
              <a:buAutoNum type="romanUcPeriod"/>
            </a:pPr>
            <a:r>
              <a:rPr lang="de-DE" sz="1100" b="1" dirty="0">
                <a:cs typeface="Times New Roman" pitchFamily="18" charset="0"/>
              </a:rPr>
              <a:t>Wirtschaftliche Verhältnisse</a:t>
            </a:r>
            <a:r>
              <a:rPr lang="de-DE" sz="1100" dirty="0">
                <a:cs typeface="Times New Roman" pitchFamily="18" charset="0"/>
              </a:rPr>
              <a:t/>
            </a:r>
            <a:br>
              <a:rPr lang="de-DE" sz="1100" dirty="0">
                <a:cs typeface="Times New Roman" pitchFamily="18" charset="0"/>
              </a:rPr>
            </a:br>
            <a:r>
              <a:rPr lang="de-DE" sz="1000" dirty="0">
                <a:cs typeface="Times New Roman" pitchFamily="18" charset="0"/>
              </a:rPr>
              <a:t>Die wirtschaftlichen Verhältnisse der Gesellschaft werden im Folgenden durch die Darstellung</a:t>
            </a:r>
            <a:br>
              <a:rPr lang="de-DE" sz="1000" dirty="0">
                <a:cs typeface="Times New Roman" pitchFamily="18" charset="0"/>
              </a:rPr>
            </a:br>
            <a:r>
              <a:rPr lang="de-DE" sz="1000" dirty="0">
                <a:cs typeface="Times New Roman" pitchFamily="18" charset="0"/>
              </a:rPr>
              <a:t>der Ertrags-  Vermögens-  und  Kapitalstruktur dargestellt.</a:t>
            </a:r>
            <a:endParaRPr lang="de-DE" sz="1000" dirty="0">
              <a:solidFill>
                <a:srgbClr val="000000"/>
              </a:solidFill>
              <a:cs typeface="Times New Roman" pitchFamily="18" charset="0"/>
            </a:endParaRPr>
          </a:p>
        </p:txBody>
      </p:sp>
      <p:graphicFrame>
        <p:nvGraphicFramePr>
          <p:cNvPr id="10" name="Tabelle 9"/>
          <p:cNvGraphicFramePr>
            <a:graphicFrameLocks noGrp="1"/>
          </p:cNvGraphicFramePr>
          <p:nvPr/>
        </p:nvGraphicFramePr>
        <p:xfrm>
          <a:off x="1071563" y="3630613"/>
          <a:ext cx="5286396" cy="1881190"/>
        </p:xfrm>
        <a:graphic>
          <a:graphicData uri="http://schemas.openxmlformats.org/drawingml/2006/table">
            <a:tbl>
              <a:tblPr firstRow="1" bandRow="1">
                <a:tableStyleId>{7DF18680-E054-41AD-8BC1-D1AEF772440D}</a:tableStyleId>
              </a:tblPr>
              <a:tblGrid>
                <a:gridCol w="1762132"/>
                <a:gridCol w="1762132"/>
                <a:gridCol w="1762132"/>
              </a:tblGrid>
              <a:tr h="437347">
                <a:tc>
                  <a:txBody>
                    <a:bodyPr/>
                    <a:lstStyle/>
                    <a:p>
                      <a:r>
                        <a:rPr lang="de-DE" sz="1200" dirty="0" smtClean="0">
                          <a:solidFill>
                            <a:schemeClr val="tx1"/>
                          </a:solidFill>
                        </a:rPr>
                        <a:t>Größenmerkmale</a:t>
                      </a:r>
                      <a:endParaRPr lang="de-DE" sz="1200" dirty="0">
                        <a:solidFill>
                          <a:schemeClr val="tx1"/>
                        </a:solidFill>
                      </a:endParaRPr>
                    </a:p>
                  </a:txBody>
                  <a:tcPr/>
                </a:tc>
                <a:tc>
                  <a:txBody>
                    <a:bodyPr/>
                    <a:lstStyle/>
                    <a:p>
                      <a:r>
                        <a:rPr lang="de-DE" sz="1200" dirty="0" smtClean="0">
                          <a:solidFill>
                            <a:schemeClr val="tx1"/>
                          </a:solidFill>
                        </a:rPr>
                        <a:t>Geschäftsjahr 2013</a:t>
                      </a:r>
                      <a:endParaRPr lang="de-DE" sz="1200" dirty="0">
                        <a:solidFill>
                          <a:schemeClr val="tx1"/>
                        </a:solidFill>
                      </a:endParaRPr>
                    </a:p>
                  </a:txBody>
                  <a:tcPr/>
                </a:tc>
                <a:tc>
                  <a:txBody>
                    <a:bodyPr/>
                    <a:lstStyle/>
                    <a:p>
                      <a:pPr algn="r"/>
                      <a:r>
                        <a:rPr lang="de-DE" sz="1200" dirty="0" smtClean="0">
                          <a:solidFill>
                            <a:schemeClr val="tx1"/>
                          </a:solidFill>
                        </a:rPr>
                        <a:t>Vorjahr</a:t>
                      </a:r>
                      <a:r>
                        <a:rPr lang="de-DE" sz="1200" baseline="0" dirty="0" smtClean="0">
                          <a:solidFill>
                            <a:schemeClr val="tx1"/>
                          </a:solidFill>
                        </a:rPr>
                        <a:t> 2012</a:t>
                      </a:r>
                      <a:endParaRPr lang="de-DE" sz="1200" dirty="0">
                        <a:solidFill>
                          <a:schemeClr val="tx1"/>
                        </a:solidFill>
                      </a:endParaRPr>
                    </a:p>
                  </a:txBody>
                  <a:tcPr/>
                </a:tc>
              </a:tr>
              <a:tr h="437347">
                <a:tc>
                  <a:txBody>
                    <a:bodyPr/>
                    <a:lstStyle/>
                    <a:p>
                      <a:r>
                        <a:rPr lang="de-DE" sz="1100" dirty="0" smtClean="0"/>
                        <a:t>Bilanzsumme (EUR)</a:t>
                      </a:r>
                      <a:endParaRPr lang="de-DE" sz="1100" dirty="0"/>
                    </a:p>
                  </a:txBody>
                  <a:tcPr/>
                </a:tc>
                <a:tc>
                  <a:txBody>
                    <a:bodyPr/>
                    <a:lstStyle/>
                    <a:p>
                      <a:pPr algn="r"/>
                      <a:r>
                        <a:rPr lang="de-DE" sz="1100" dirty="0" smtClean="0">
                          <a:solidFill>
                            <a:srgbClr val="FF0000"/>
                          </a:solidFill>
                        </a:rPr>
                        <a:t>7.244,95</a:t>
                      </a:r>
                      <a:endParaRPr lang="de-DE" sz="1100" dirty="0">
                        <a:solidFill>
                          <a:srgbClr val="FF0000"/>
                        </a:solidFill>
                      </a:endParaRPr>
                    </a:p>
                  </a:txBody>
                  <a:tcPr/>
                </a:tc>
                <a:tc>
                  <a:txBody>
                    <a:bodyPr/>
                    <a:lstStyle/>
                    <a:p>
                      <a:pPr algn="r"/>
                      <a:r>
                        <a:rPr lang="de-DE" sz="1100" dirty="0" smtClean="0">
                          <a:solidFill>
                            <a:srgbClr val="FF0000"/>
                          </a:solidFill>
                        </a:rPr>
                        <a:t>22.460,18</a:t>
                      </a:r>
                      <a:endParaRPr lang="de-DE" sz="1100" dirty="0">
                        <a:solidFill>
                          <a:srgbClr val="FF0000"/>
                        </a:solidFill>
                      </a:endParaRPr>
                    </a:p>
                  </a:txBody>
                  <a:tcPr/>
                </a:tc>
              </a:tr>
              <a:tr h="5032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100" b="0" i="0" u="none" strike="noStrike" kern="1200" cap="none" spc="0" normalizeH="0" baseline="0" noProof="0" dirty="0" smtClean="0">
                          <a:ln>
                            <a:noFill/>
                          </a:ln>
                          <a:solidFill>
                            <a:srgbClr val="000000"/>
                          </a:solidFill>
                          <a:effectLst/>
                          <a:uLnTx/>
                          <a:uFillTx/>
                          <a:latin typeface="+mn-lt"/>
                          <a:ea typeface="+mn-ea"/>
                          <a:cs typeface="+mn-cs"/>
                        </a:rPr>
                        <a:t>Umsatzerlöse (EUR)</a:t>
                      </a:r>
                    </a:p>
                    <a:p>
                      <a:endParaRPr lang="de-DE" sz="1100" dirty="0"/>
                    </a:p>
                  </a:txBody>
                  <a:tcPr/>
                </a:tc>
                <a:tc>
                  <a:txBody>
                    <a:bodyPr/>
                    <a:lstStyle/>
                    <a:p>
                      <a:pPr algn="r"/>
                      <a:r>
                        <a:rPr lang="de-DE" sz="1100" dirty="0" smtClean="0">
                          <a:solidFill>
                            <a:srgbClr val="FF0000"/>
                          </a:solidFill>
                        </a:rPr>
                        <a:t>89.178,31</a:t>
                      </a:r>
                      <a:endParaRPr lang="de-DE" sz="1100" dirty="0">
                        <a:solidFill>
                          <a:srgbClr val="FF0000"/>
                        </a:solidFill>
                      </a:endParaRPr>
                    </a:p>
                  </a:txBody>
                  <a:tcPr/>
                </a:tc>
                <a:tc>
                  <a:txBody>
                    <a:bodyPr/>
                    <a:lstStyle/>
                    <a:p>
                      <a:pPr algn="r"/>
                      <a:r>
                        <a:rPr lang="de-DE" sz="1100" dirty="0" smtClean="0">
                          <a:solidFill>
                            <a:srgbClr val="FF0000"/>
                          </a:solidFill>
                        </a:rPr>
                        <a:t>101.589,74</a:t>
                      </a:r>
                      <a:endParaRPr lang="de-DE" sz="1100" dirty="0">
                        <a:solidFill>
                          <a:srgbClr val="FF0000"/>
                        </a:solidFill>
                      </a:endParaRPr>
                    </a:p>
                  </a:txBody>
                  <a:tcPr/>
                </a:tc>
              </a:tr>
              <a:tr h="5032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100" b="0" i="0" u="none" strike="noStrike" kern="1200" cap="none" spc="0" normalizeH="0" baseline="0" noProof="0" dirty="0" smtClean="0">
                          <a:ln>
                            <a:noFill/>
                          </a:ln>
                          <a:solidFill>
                            <a:srgbClr val="000000"/>
                          </a:solidFill>
                          <a:effectLst/>
                          <a:uLnTx/>
                          <a:uFillTx/>
                          <a:latin typeface="+mn-lt"/>
                          <a:ea typeface="+mn-ea"/>
                          <a:cs typeface="+mn-cs"/>
                        </a:rPr>
                        <a:t>Durchschnittliche Arbeitnehmerzahl</a:t>
                      </a:r>
                      <a:endParaRPr lang="de-DE" sz="1100" dirty="0"/>
                    </a:p>
                  </a:txBody>
                  <a:tcPr/>
                </a:tc>
                <a:tc>
                  <a:txBody>
                    <a:bodyPr/>
                    <a:lstStyle/>
                    <a:p>
                      <a:pPr algn="r"/>
                      <a:r>
                        <a:rPr lang="de-DE" sz="1100" dirty="0" smtClean="0">
                          <a:solidFill>
                            <a:srgbClr val="FF0000"/>
                          </a:solidFill>
                        </a:rPr>
                        <a:t>1</a:t>
                      </a:r>
                      <a:endParaRPr lang="de-DE" sz="1100" dirty="0">
                        <a:solidFill>
                          <a:srgbClr val="FF0000"/>
                        </a:solidFill>
                      </a:endParaRPr>
                    </a:p>
                  </a:txBody>
                  <a:tcPr/>
                </a:tc>
                <a:tc>
                  <a:txBody>
                    <a:bodyPr/>
                    <a:lstStyle/>
                    <a:p>
                      <a:pPr algn="r"/>
                      <a:r>
                        <a:rPr lang="de-DE" sz="1100" dirty="0" smtClean="0">
                          <a:solidFill>
                            <a:srgbClr val="FF0000"/>
                          </a:solidFill>
                        </a:rPr>
                        <a:t>1</a:t>
                      </a:r>
                      <a:endParaRPr lang="de-DE" sz="1100" dirty="0">
                        <a:solidFill>
                          <a:srgbClr val="FF0000"/>
                        </a:solidFill>
                      </a:endParaRPr>
                    </a:p>
                  </a:txBody>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Line 5"/>
          <p:cNvSpPr>
            <a:spLocks noChangeShapeType="1"/>
          </p:cNvSpPr>
          <p:nvPr/>
        </p:nvSpPr>
        <p:spPr bwMode="auto">
          <a:xfrm>
            <a:off x="476250" y="285750"/>
            <a:ext cx="6192838" cy="0"/>
          </a:xfrm>
          <a:prstGeom prst="line">
            <a:avLst/>
          </a:prstGeom>
          <a:noFill/>
          <a:ln w="1270">
            <a:solidFill>
              <a:schemeClr val="bg1">
                <a:lumMod val="75000"/>
              </a:schemeClr>
            </a:solidFill>
            <a:round/>
            <a:headEnd/>
            <a:tailEnd/>
          </a:ln>
        </p:spPr>
        <p:txBody>
          <a:bodyPr/>
          <a:lstStyle/>
          <a:p>
            <a:pPr>
              <a:defRPr/>
            </a:pPr>
            <a:endParaRPr lang="de-DE"/>
          </a:p>
        </p:txBody>
      </p:sp>
      <p:sp>
        <p:nvSpPr>
          <p:cNvPr id="9219" name="Rectangle 12"/>
          <p:cNvSpPr>
            <a:spLocks noChangeArrowheads="1"/>
          </p:cNvSpPr>
          <p:nvPr/>
        </p:nvSpPr>
        <p:spPr bwMode="auto">
          <a:xfrm>
            <a:off x="520700" y="71438"/>
            <a:ext cx="6337300" cy="230832"/>
          </a:xfrm>
          <a:prstGeom prst="rect">
            <a:avLst/>
          </a:prstGeom>
          <a:noFill/>
          <a:ln w="9525">
            <a:noFill/>
            <a:miter lim="800000"/>
            <a:headEnd/>
            <a:tailEnd/>
          </a:ln>
        </p:spPr>
        <p:txBody>
          <a:bodyPr>
            <a:spAutoFit/>
          </a:bodyPr>
          <a:lstStyle/>
          <a:p>
            <a:pPr>
              <a:spcBef>
                <a:spcPct val="50000"/>
              </a:spcBef>
            </a:pPr>
            <a:r>
              <a:rPr lang="de-DE" sz="900" dirty="0">
                <a:solidFill>
                  <a:srgbClr val="000000"/>
                </a:solidFill>
                <a:cs typeface="Times New Roman" pitchFamily="18" charset="0"/>
              </a:rPr>
              <a:t>Wirtschaftliche Lage </a:t>
            </a:r>
            <a:r>
              <a:rPr lang="de-DE" sz="900" dirty="0">
                <a:solidFill>
                  <a:srgbClr val="000000"/>
                </a:solidFill>
              </a:rPr>
              <a:t>			                 	             </a:t>
            </a:r>
            <a:r>
              <a:rPr lang="de-DE" sz="900" dirty="0" smtClean="0">
                <a:solidFill>
                  <a:srgbClr val="000000"/>
                </a:solidFill>
              </a:rPr>
              <a:t> </a:t>
            </a:r>
            <a:r>
              <a:rPr lang="de-DE" sz="900" dirty="0" smtClean="0">
                <a:solidFill>
                  <a:srgbClr val="FF0000"/>
                </a:solidFill>
              </a:rPr>
              <a:t>Mustermann GmbH</a:t>
            </a:r>
            <a:endParaRPr lang="de-DE" sz="900" dirty="0">
              <a:solidFill>
                <a:srgbClr val="FF0000"/>
              </a:solidFill>
            </a:endParaRPr>
          </a:p>
        </p:txBody>
      </p:sp>
      <p:sp>
        <p:nvSpPr>
          <p:cNvPr id="9220" name="Rectangle 12"/>
          <p:cNvSpPr>
            <a:spLocks noChangeArrowheads="1"/>
          </p:cNvSpPr>
          <p:nvPr/>
        </p:nvSpPr>
        <p:spPr bwMode="auto">
          <a:xfrm>
            <a:off x="404813" y="8899525"/>
            <a:ext cx="6337300" cy="246063"/>
          </a:xfrm>
          <a:prstGeom prst="rect">
            <a:avLst/>
          </a:prstGeom>
          <a:noFill/>
          <a:ln w="9525">
            <a:noFill/>
            <a:miter lim="800000"/>
            <a:headEnd/>
            <a:tailEnd/>
          </a:ln>
        </p:spPr>
        <p:txBody>
          <a:bodyPr>
            <a:spAutoFit/>
          </a:bodyPr>
          <a:lstStyle/>
          <a:p>
            <a:pPr>
              <a:spcBef>
                <a:spcPct val="50000"/>
              </a:spcBef>
            </a:pPr>
            <a:r>
              <a:rPr lang="de-DE" sz="1000">
                <a:solidFill>
                  <a:srgbClr val="000000"/>
                </a:solidFill>
              </a:rPr>
              <a:t>						        </a:t>
            </a:r>
            <a:r>
              <a:rPr lang="de-DE" sz="800">
                <a:solidFill>
                  <a:srgbClr val="000000"/>
                </a:solidFill>
              </a:rPr>
              <a:t>Seite  7</a:t>
            </a:r>
          </a:p>
        </p:txBody>
      </p:sp>
      <p:sp>
        <p:nvSpPr>
          <p:cNvPr id="7" name="Line 5"/>
          <p:cNvSpPr>
            <a:spLocks noChangeShapeType="1"/>
          </p:cNvSpPr>
          <p:nvPr/>
        </p:nvSpPr>
        <p:spPr bwMode="auto">
          <a:xfrm>
            <a:off x="476250" y="8942388"/>
            <a:ext cx="6192838" cy="0"/>
          </a:xfrm>
          <a:prstGeom prst="line">
            <a:avLst/>
          </a:prstGeom>
          <a:noFill/>
          <a:ln w="1270">
            <a:solidFill>
              <a:schemeClr val="bg1">
                <a:lumMod val="75000"/>
              </a:schemeClr>
            </a:solidFill>
            <a:round/>
            <a:headEnd/>
            <a:tailEnd/>
          </a:ln>
        </p:spPr>
        <p:txBody>
          <a:bodyPr/>
          <a:lstStyle/>
          <a:p>
            <a:pPr>
              <a:defRPr/>
            </a:pPr>
            <a:endParaRPr lang="de-DE">
              <a:ln w="3175">
                <a:solidFill>
                  <a:schemeClr val="tx1"/>
                </a:solidFill>
              </a:ln>
            </a:endParaRPr>
          </a:p>
        </p:txBody>
      </p:sp>
      <p:sp>
        <p:nvSpPr>
          <p:cNvPr id="9222" name="Rectangle 7"/>
          <p:cNvSpPr>
            <a:spLocks noChangeArrowheads="1"/>
          </p:cNvSpPr>
          <p:nvPr/>
        </p:nvSpPr>
        <p:spPr bwMode="auto">
          <a:xfrm>
            <a:off x="357188" y="930275"/>
            <a:ext cx="6786562" cy="776288"/>
          </a:xfrm>
          <a:prstGeom prst="rect">
            <a:avLst/>
          </a:prstGeom>
          <a:noFill/>
          <a:ln w="9525">
            <a:noFill/>
            <a:miter lim="800000"/>
            <a:headEnd/>
            <a:tailEnd/>
          </a:ln>
        </p:spPr>
        <p:txBody>
          <a:bodyPr>
            <a:spAutoFit/>
          </a:bodyPr>
          <a:lstStyle/>
          <a:p>
            <a:pPr marL="342900" indent="-342900">
              <a:lnSpc>
                <a:spcPct val="80000"/>
              </a:lnSpc>
              <a:spcBef>
                <a:spcPct val="50000"/>
              </a:spcBef>
            </a:pPr>
            <a:r>
              <a:rPr lang="de-DE" sz="1100" b="1">
                <a:solidFill>
                  <a:srgbClr val="000000"/>
                </a:solidFill>
                <a:cs typeface="Times New Roman" pitchFamily="18" charset="0"/>
              </a:rPr>
              <a:t> </a:t>
            </a:r>
            <a:br>
              <a:rPr lang="de-DE" sz="1100" b="1">
                <a:solidFill>
                  <a:srgbClr val="000000"/>
                </a:solidFill>
                <a:cs typeface="Times New Roman" pitchFamily="18" charset="0"/>
              </a:rPr>
            </a:br>
            <a:r>
              <a:rPr lang="de-DE" sz="1100" b="1">
                <a:solidFill>
                  <a:srgbClr val="000000"/>
                </a:solidFill>
                <a:cs typeface="Times New Roman" pitchFamily="18" charset="0"/>
              </a:rPr>
              <a:t/>
            </a:r>
            <a:br>
              <a:rPr lang="de-DE" sz="1100" b="1">
                <a:solidFill>
                  <a:srgbClr val="000000"/>
                </a:solidFill>
                <a:cs typeface="Times New Roman" pitchFamily="18" charset="0"/>
              </a:rPr>
            </a:br>
            <a:endParaRPr lang="de-DE" sz="1100" b="1">
              <a:solidFill>
                <a:srgbClr val="000000"/>
              </a:solidFill>
              <a:cs typeface="Times New Roman" pitchFamily="18" charset="0"/>
            </a:endParaRPr>
          </a:p>
          <a:p>
            <a:pPr marL="800100" lvl="1" indent="-438150">
              <a:lnSpc>
                <a:spcPts val="1500"/>
              </a:lnSpc>
              <a:spcBef>
                <a:spcPct val="50000"/>
              </a:spcBef>
              <a:buFont typeface="Arial" charset="0"/>
              <a:buAutoNum type="arabicPeriod"/>
            </a:pPr>
            <a:r>
              <a:rPr lang="de-DE" sz="1100">
                <a:solidFill>
                  <a:srgbClr val="000000"/>
                </a:solidFill>
                <a:cs typeface="Times New Roman" pitchFamily="18" charset="0"/>
              </a:rPr>
              <a:t>Ertragsstruktur  </a:t>
            </a:r>
          </a:p>
        </p:txBody>
      </p:sp>
      <p:graphicFrame>
        <p:nvGraphicFramePr>
          <p:cNvPr id="9" name="Tabelle 8"/>
          <p:cNvGraphicFramePr>
            <a:graphicFrameLocks noGrp="1"/>
          </p:cNvGraphicFramePr>
          <p:nvPr/>
        </p:nvGraphicFramePr>
        <p:xfrm>
          <a:off x="849313" y="1928813"/>
          <a:ext cx="4740096" cy="4857793"/>
        </p:xfrm>
        <a:graphic>
          <a:graphicData uri="http://schemas.openxmlformats.org/drawingml/2006/table">
            <a:tbl>
              <a:tblPr/>
              <a:tblGrid>
                <a:gridCol w="1530314"/>
                <a:gridCol w="107391"/>
                <a:gridCol w="871057"/>
                <a:gridCol w="620479"/>
                <a:gridCol w="942649"/>
                <a:gridCol w="668206"/>
              </a:tblGrid>
              <a:tr h="179097">
                <a:tc>
                  <a:txBody>
                    <a:bodyPr/>
                    <a:lstStyle/>
                    <a:p>
                      <a:pPr algn="l" fontAlgn="b"/>
                      <a:endParaRPr lang="de-DE" sz="1000" b="0" i="0" u="none" strike="noStrike" dirty="0">
                        <a:latin typeface="Arial"/>
                      </a:endParaRPr>
                    </a:p>
                  </a:txBody>
                  <a:tcPr marL="0" marR="0" marT="0" marB="0" anchor="b">
                    <a:lnL>
                      <a:noFill/>
                    </a:lnL>
                    <a:lnR>
                      <a:noFill/>
                    </a:lnR>
                    <a:lnT>
                      <a:noFill/>
                    </a:lnT>
                    <a:lnB>
                      <a:noFill/>
                    </a:lnB>
                  </a:tcPr>
                </a:tc>
                <a:tc>
                  <a:txBody>
                    <a:bodyPr/>
                    <a:lstStyle/>
                    <a:p>
                      <a:pPr algn="l" fontAlgn="b"/>
                      <a:endParaRPr lang="de-DE" sz="1000" b="0" i="0" u="none" strike="noStrike">
                        <a:latin typeface="Arial"/>
                      </a:endParaRPr>
                    </a:p>
                  </a:txBody>
                  <a:tcPr marL="0" marR="0" marT="0" marB="0" anchor="b">
                    <a:lnL>
                      <a:noFill/>
                    </a:lnL>
                    <a:lnR>
                      <a:noFill/>
                    </a:lnR>
                    <a:lnT>
                      <a:noFill/>
                    </a:lnT>
                    <a:lnB>
                      <a:noFill/>
                    </a:lnB>
                  </a:tcPr>
                </a:tc>
                <a:tc>
                  <a:txBody>
                    <a:bodyPr/>
                    <a:lstStyle/>
                    <a:p>
                      <a:pPr algn="r" fontAlgn="b"/>
                      <a:r>
                        <a:rPr lang="de-DE" sz="1000" b="0" i="0" u="none" strike="noStrike" dirty="0">
                          <a:latin typeface="Arial"/>
                        </a:rPr>
                        <a:t>Jahr </a:t>
                      </a:r>
                      <a:r>
                        <a:rPr lang="de-DE" sz="1000" b="0" i="0" u="none" strike="noStrike" dirty="0">
                          <a:solidFill>
                            <a:srgbClr val="FF0000"/>
                          </a:solidFill>
                          <a:latin typeface="Arial"/>
                        </a:rPr>
                        <a:t>2013</a:t>
                      </a:r>
                    </a:p>
                  </a:txBody>
                  <a:tcPr marL="0" marR="0" marT="0" marB="0" anchor="b">
                    <a:lnL>
                      <a:noFill/>
                    </a:lnL>
                    <a:lnR>
                      <a:noFill/>
                    </a:lnR>
                    <a:lnT>
                      <a:noFill/>
                    </a:lnT>
                    <a:lnB>
                      <a:noFill/>
                    </a:lnB>
                  </a:tcPr>
                </a:tc>
                <a:tc>
                  <a:txBody>
                    <a:bodyPr/>
                    <a:lstStyle/>
                    <a:p>
                      <a:pPr algn="r" fontAlgn="b"/>
                      <a:endParaRPr lang="de-DE" sz="1000" b="0" i="0" u="none" strike="noStrike">
                        <a:latin typeface="Arial"/>
                      </a:endParaRPr>
                    </a:p>
                  </a:txBody>
                  <a:tcPr marL="0" marR="0" marT="0" marB="0" anchor="b">
                    <a:lnL>
                      <a:noFill/>
                    </a:lnL>
                    <a:lnR>
                      <a:noFill/>
                    </a:lnR>
                    <a:lnT>
                      <a:noFill/>
                    </a:lnT>
                    <a:lnB>
                      <a:noFill/>
                    </a:lnB>
                  </a:tcPr>
                </a:tc>
                <a:tc>
                  <a:txBody>
                    <a:bodyPr/>
                    <a:lstStyle/>
                    <a:p>
                      <a:pPr algn="r" fontAlgn="b"/>
                      <a:r>
                        <a:rPr lang="de-DE" sz="1000" b="0" i="0" u="none" strike="noStrike" dirty="0">
                          <a:latin typeface="Arial"/>
                        </a:rPr>
                        <a:t>Jahr </a:t>
                      </a:r>
                      <a:r>
                        <a:rPr lang="de-DE" sz="1000" b="0" i="0" u="none" strike="noStrike" dirty="0">
                          <a:solidFill>
                            <a:srgbClr val="FF0000"/>
                          </a:solidFill>
                          <a:latin typeface="Arial"/>
                        </a:rPr>
                        <a:t>2012</a:t>
                      </a:r>
                    </a:p>
                  </a:txBody>
                  <a:tcPr marL="0" marR="0" marT="0" marB="0" anchor="b">
                    <a:lnL>
                      <a:noFill/>
                    </a:lnL>
                    <a:lnR>
                      <a:noFill/>
                    </a:lnR>
                    <a:lnT>
                      <a:noFill/>
                    </a:lnT>
                    <a:lnB>
                      <a:noFill/>
                    </a:lnB>
                  </a:tcPr>
                </a:tc>
                <a:tc>
                  <a:txBody>
                    <a:bodyPr/>
                    <a:lstStyle/>
                    <a:p>
                      <a:pPr algn="r" fontAlgn="b"/>
                      <a:endParaRPr lang="de-DE" sz="1000" b="0" i="0" u="none" strike="noStrike">
                        <a:latin typeface="Arial"/>
                      </a:endParaRPr>
                    </a:p>
                  </a:txBody>
                  <a:tcPr marL="0" marR="0" marT="0" marB="0" anchor="b">
                    <a:lnL>
                      <a:noFill/>
                    </a:lnL>
                    <a:lnR>
                      <a:noFill/>
                    </a:lnR>
                    <a:lnT>
                      <a:noFill/>
                    </a:lnT>
                    <a:lnB>
                      <a:noFill/>
                    </a:lnB>
                  </a:tcPr>
                </a:tc>
              </a:tr>
              <a:tr h="188052">
                <a:tc>
                  <a:txBody>
                    <a:bodyPr/>
                    <a:lstStyle/>
                    <a:p>
                      <a:pPr algn="l" fontAlgn="b"/>
                      <a:r>
                        <a:rPr lang="de-DE" sz="1000" b="1" i="0" u="none" strike="noStrike" dirty="0">
                          <a:latin typeface="Arial"/>
                        </a:rPr>
                        <a:t>Ertragsstruktur</a:t>
                      </a:r>
                    </a:p>
                  </a:txBody>
                  <a:tcPr marL="0" marR="0" marT="0" marB="0" anchor="b">
                    <a:lnL>
                      <a:noFill/>
                    </a:lnL>
                    <a:lnR>
                      <a:noFill/>
                    </a:lnR>
                    <a:lnT>
                      <a:noFill/>
                    </a:lnT>
                    <a:lnB>
                      <a:noFill/>
                    </a:lnB>
                  </a:tcPr>
                </a:tc>
                <a:tc>
                  <a:txBody>
                    <a:bodyPr/>
                    <a:lstStyle/>
                    <a:p>
                      <a:pPr algn="l" fontAlgn="b"/>
                      <a:endParaRPr lang="de-DE" sz="1000" b="0" i="0" u="none" strike="noStrike">
                        <a:latin typeface="Arial"/>
                      </a:endParaRPr>
                    </a:p>
                  </a:txBody>
                  <a:tcPr marL="0" marR="0" marT="0" marB="0" anchor="b">
                    <a:lnL>
                      <a:noFill/>
                    </a:lnL>
                    <a:lnR>
                      <a:noFill/>
                    </a:lnR>
                    <a:lnT>
                      <a:noFill/>
                    </a:lnT>
                    <a:lnB>
                      <a:noFill/>
                    </a:lnB>
                  </a:tcPr>
                </a:tc>
                <a:tc>
                  <a:txBody>
                    <a:bodyPr/>
                    <a:lstStyle/>
                    <a:p>
                      <a:pPr algn="r" fontAlgn="b"/>
                      <a:r>
                        <a:rPr lang="de-DE" sz="1000" b="0" i="0" u="none" strike="noStrike">
                          <a:latin typeface="Arial"/>
                        </a:rPr>
                        <a:t>EUR</a:t>
                      </a:r>
                    </a:p>
                  </a:txBody>
                  <a:tcPr marL="0" marR="0" marT="0" marB="0" anchor="b">
                    <a:lnL>
                      <a:noFill/>
                    </a:lnL>
                    <a:lnR>
                      <a:noFill/>
                    </a:lnR>
                    <a:lnT>
                      <a:noFill/>
                    </a:lnT>
                    <a:lnB>
                      <a:noFill/>
                    </a:lnB>
                  </a:tcPr>
                </a:tc>
                <a:tc>
                  <a:txBody>
                    <a:bodyPr/>
                    <a:lstStyle/>
                    <a:p>
                      <a:pPr algn="r" fontAlgn="b"/>
                      <a:r>
                        <a:rPr lang="de-DE" sz="1000" b="0" i="0" u="none" strike="noStrike">
                          <a:latin typeface="Arial"/>
                        </a:rPr>
                        <a:t>%</a:t>
                      </a:r>
                    </a:p>
                  </a:txBody>
                  <a:tcPr marL="0" marR="0" marT="0" marB="0" anchor="b">
                    <a:lnL>
                      <a:noFill/>
                    </a:lnL>
                    <a:lnR>
                      <a:noFill/>
                    </a:lnR>
                    <a:lnT>
                      <a:noFill/>
                    </a:lnT>
                    <a:lnB>
                      <a:noFill/>
                    </a:lnB>
                  </a:tcPr>
                </a:tc>
                <a:tc>
                  <a:txBody>
                    <a:bodyPr/>
                    <a:lstStyle/>
                    <a:p>
                      <a:pPr algn="r" fontAlgn="b"/>
                      <a:r>
                        <a:rPr lang="de-DE" sz="1000" b="0" i="0" u="none" strike="noStrike">
                          <a:latin typeface="Arial"/>
                        </a:rPr>
                        <a:t>EUR</a:t>
                      </a:r>
                    </a:p>
                  </a:txBody>
                  <a:tcPr marL="0" marR="0" marT="0" marB="0" anchor="b">
                    <a:lnL>
                      <a:noFill/>
                    </a:lnL>
                    <a:lnR>
                      <a:noFill/>
                    </a:lnR>
                    <a:lnT>
                      <a:noFill/>
                    </a:lnT>
                    <a:lnB>
                      <a:noFill/>
                    </a:lnB>
                  </a:tcPr>
                </a:tc>
                <a:tc>
                  <a:txBody>
                    <a:bodyPr/>
                    <a:lstStyle/>
                    <a:p>
                      <a:pPr algn="r" fontAlgn="b"/>
                      <a:r>
                        <a:rPr lang="de-DE" sz="1000" b="0" i="0" u="none" strike="noStrike">
                          <a:latin typeface="Arial"/>
                        </a:rPr>
                        <a:t>%</a:t>
                      </a:r>
                    </a:p>
                  </a:txBody>
                  <a:tcPr marL="0" marR="0" marT="0" marB="0" anchor="b">
                    <a:lnL>
                      <a:noFill/>
                    </a:lnL>
                    <a:lnR>
                      <a:noFill/>
                    </a:lnR>
                    <a:lnT>
                      <a:noFill/>
                    </a:lnT>
                    <a:lnB>
                      <a:noFill/>
                    </a:lnB>
                  </a:tcPr>
                </a:tc>
              </a:tr>
              <a:tr h="179097">
                <a:tc>
                  <a:txBody>
                    <a:bodyPr/>
                    <a:lstStyle/>
                    <a:p>
                      <a:pPr algn="l" fontAlgn="b"/>
                      <a:endParaRPr lang="de-DE" sz="1000" b="0" i="0" u="none" strike="noStrike">
                        <a:latin typeface="Arial"/>
                      </a:endParaRPr>
                    </a:p>
                  </a:txBody>
                  <a:tcPr marL="0" marR="0" marT="0" marB="0" anchor="b">
                    <a:lnL>
                      <a:noFill/>
                    </a:lnL>
                    <a:lnR>
                      <a:noFill/>
                    </a:lnR>
                    <a:lnT>
                      <a:noFill/>
                    </a:lnT>
                    <a:lnB>
                      <a:noFill/>
                    </a:lnB>
                  </a:tcPr>
                </a:tc>
                <a:tc>
                  <a:txBody>
                    <a:bodyPr/>
                    <a:lstStyle/>
                    <a:p>
                      <a:pPr algn="l" fontAlgn="b"/>
                      <a:endParaRPr lang="de-DE" sz="1000" b="0" i="0" u="none" strike="noStrike">
                        <a:latin typeface="Arial"/>
                      </a:endParaRPr>
                    </a:p>
                  </a:txBody>
                  <a:tcPr marL="0" marR="0" marT="0" marB="0" anchor="b">
                    <a:lnL>
                      <a:noFill/>
                    </a:lnL>
                    <a:lnR>
                      <a:noFill/>
                    </a:lnR>
                    <a:lnT>
                      <a:noFill/>
                    </a:lnT>
                    <a:lnB>
                      <a:noFill/>
                    </a:lnB>
                  </a:tcPr>
                </a:tc>
                <a:tc>
                  <a:txBody>
                    <a:bodyPr/>
                    <a:lstStyle/>
                    <a:p>
                      <a:pPr algn="r" fontAlgn="b"/>
                      <a:endParaRPr lang="de-DE" sz="1000" b="0" i="0" u="none" strike="noStrike">
                        <a:latin typeface="Arial"/>
                      </a:endParaRPr>
                    </a:p>
                  </a:txBody>
                  <a:tcPr marL="0" marR="0" marT="0" marB="0" anchor="b">
                    <a:lnL>
                      <a:noFill/>
                    </a:lnL>
                    <a:lnR>
                      <a:noFill/>
                    </a:lnR>
                    <a:lnT>
                      <a:noFill/>
                    </a:lnT>
                    <a:lnB>
                      <a:noFill/>
                    </a:lnB>
                  </a:tcPr>
                </a:tc>
                <a:tc>
                  <a:txBody>
                    <a:bodyPr/>
                    <a:lstStyle/>
                    <a:p>
                      <a:pPr algn="r" fontAlgn="b"/>
                      <a:endParaRPr lang="de-DE" sz="1000" b="0" i="0" u="none" strike="noStrike">
                        <a:latin typeface="Arial"/>
                      </a:endParaRPr>
                    </a:p>
                  </a:txBody>
                  <a:tcPr marL="0" marR="0" marT="0" marB="0" anchor="b">
                    <a:lnL>
                      <a:noFill/>
                    </a:lnL>
                    <a:lnR>
                      <a:noFill/>
                    </a:lnR>
                    <a:lnT>
                      <a:noFill/>
                    </a:lnT>
                    <a:lnB>
                      <a:noFill/>
                    </a:lnB>
                  </a:tcPr>
                </a:tc>
                <a:tc>
                  <a:txBody>
                    <a:bodyPr/>
                    <a:lstStyle/>
                    <a:p>
                      <a:pPr algn="r" fontAlgn="b"/>
                      <a:endParaRPr lang="de-DE" sz="1000" b="0" i="0" u="none" strike="noStrike">
                        <a:latin typeface="Arial"/>
                      </a:endParaRPr>
                    </a:p>
                  </a:txBody>
                  <a:tcPr marL="0" marR="0" marT="0" marB="0" anchor="b">
                    <a:lnL>
                      <a:noFill/>
                    </a:lnL>
                    <a:lnR>
                      <a:noFill/>
                    </a:lnR>
                    <a:lnT>
                      <a:noFill/>
                    </a:lnT>
                    <a:lnB>
                      <a:noFill/>
                    </a:lnB>
                  </a:tcPr>
                </a:tc>
                <a:tc>
                  <a:txBody>
                    <a:bodyPr/>
                    <a:lstStyle/>
                    <a:p>
                      <a:pPr algn="r" fontAlgn="b"/>
                      <a:endParaRPr lang="de-DE" sz="1000" b="0" i="0" u="none" strike="noStrike">
                        <a:latin typeface="Arial"/>
                      </a:endParaRPr>
                    </a:p>
                  </a:txBody>
                  <a:tcPr marL="0" marR="0" marT="0" marB="0" anchor="b">
                    <a:lnL>
                      <a:noFill/>
                    </a:lnL>
                    <a:lnR>
                      <a:noFill/>
                    </a:lnR>
                    <a:lnT>
                      <a:noFill/>
                    </a:lnT>
                    <a:lnB>
                      <a:noFill/>
                    </a:lnB>
                  </a:tcPr>
                </a:tc>
              </a:tr>
              <a:tr h="179097">
                <a:tc>
                  <a:txBody>
                    <a:bodyPr/>
                    <a:lstStyle/>
                    <a:p>
                      <a:pPr algn="l" fontAlgn="b"/>
                      <a:r>
                        <a:rPr lang="de-DE" sz="1000" b="0" i="0" u="none" strike="noStrike">
                          <a:latin typeface="Arial"/>
                        </a:rPr>
                        <a:t>Umsatzerlöse</a:t>
                      </a:r>
                    </a:p>
                  </a:txBody>
                  <a:tcPr marL="0" marR="0" marT="0" marB="0" anchor="b">
                    <a:lnL>
                      <a:noFill/>
                    </a:lnL>
                    <a:lnR>
                      <a:noFill/>
                    </a:lnR>
                    <a:lnT>
                      <a:noFill/>
                    </a:lnT>
                    <a:lnB>
                      <a:noFill/>
                    </a:lnB>
                  </a:tcPr>
                </a:tc>
                <a:tc>
                  <a:txBody>
                    <a:bodyPr/>
                    <a:lstStyle/>
                    <a:p>
                      <a:pPr algn="l" fontAlgn="b"/>
                      <a:endParaRPr lang="de-DE" sz="1000" b="0" i="0" u="none" strike="noStrike">
                        <a:latin typeface="Arial"/>
                      </a:endParaRPr>
                    </a:p>
                  </a:txBody>
                  <a:tcPr marL="0" marR="0" marT="0" marB="0" anchor="b">
                    <a:lnL>
                      <a:noFill/>
                    </a:lnL>
                    <a:lnR>
                      <a:noFill/>
                    </a:lnR>
                    <a:lnT>
                      <a:noFill/>
                    </a:lnT>
                    <a:lnB>
                      <a:noFill/>
                    </a:lnB>
                  </a:tcPr>
                </a:tc>
                <a:tc>
                  <a:txBody>
                    <a:bodyPr/>
                    <a:lstStyle/>
                    <a:p>
                      <a:pPr algn="r" fontAlgn="b"/>
                      <a:r>
                        <a:rPr lang="de-DE" sz="1000" b="0" i="0" u="none" strike="noStrike" dirty="0">
                          <a:solidFill>
                            <a:srgbClr val="FF0000"/>
                          </a:solidFill>
                          <a:latin typeface="Arial"/>
                        </a:rPr>
                        <a:t>89.178,31</a:t>
                      </a:r>
                    </a:p>
                  </a:txBody>
                  <a:tcPr marL="0" marR="0" marT="0" marB="0" anchor="b">
                    <a:lnL>
                      <a:noFill/>
                    </a:lnL>
                    <a:lnR>
                      <a:noFill/>
                    </a:lnR>
                    <a:lnT>
                      <a:noFill/>
                    </a:lnT>
                    <a:lnB>
                      <a:noFill/>
                    </a:lnB>
                  </a:tcPr>
                </a:tc>
                <a:tc>
                  <a:txBody>
                    <a:bodyPr/>
                    <a:lstStyle/>
                    <a:p>
                      <a:pPr algn="r" fontAlgn="b"/>
                      <a:r>
                        <a:rPr lang="de-DE" sz="1000" b="0" i="0" u="none" strike="noStrike">
                          <a:solidFill>
                            <a:srgbClr val="FF0000"/>
                          </a:solidFill>
                          <a:latin typeface="Arial"/>
                        </a:rPr>
                        <a:t>100,00</a:t>
                      </a:r>
                    </a:p>
                  </a:txBody>
                  <a:tcPr marL="0" marR="0" marT="0" marB="0" anchor="b">
                    <a:lnL>
                      <a:noFill/>
                    </a:lnL>
                    <a:lnR>
                      <a:noFill/>
                    </a:lnR>
                    <a:lnT>
                      <a:noFill/>
                    </a:lnT>
                    <a:lnB>
                      <a:noFill/>
                    </a:lnB>
                  </a:tcPr>
                </a:tc>
                <a:tc>
                  <a:txBody>
                    <a:bodyPr/>
                    <a:lstStyle/>
                    <a:p>
                      <a:pPr algn="r" fontAlgn="b"/>
                      <a:r>
                        <a:rPr lang="de-DE" sz="1000" b="0" i="0" u="none" strike="noStrike">
                          <a:solidFill>
                            <a:srgbClr val="FF0000"/>
                          </a:solidFill>
                          <a:latin typeface="Arial"/>
                        </a:rPr>
                        <a:t>101.589,74</a:t>
                      </a:r>
                    </a:p>
                  </a:txBody>
                  <a:tcPr marL="0" marR="0" marT="0" marB="0" anchor="b">
                    <a:lnL>
                      <a:noFill/>
                    </a:lnL>
                    <a:lnR>
                      <a:noFill/>
                    </a:lnR>
                    <a:lnT>
                      <a:noFill/>
                    </a:lnT>
                    <a:lnB>
                      <a:noFill/>
                    </a:lnB>
                  </a:tcPr>
                </a:tc>
                <a:tc>
                  <a:txBody>
                    <a:bodyPr/>
                    <a:lstStyle/>
                    <a:p>
                      <a:pPr algn="r" fontAlgn="b"/>
                      <a:r>
                        <a:rPr lang="de-DE" sz="1000" b="0" i="0" u="none" strike="noStrike">
                          <a:solidFill>
                            <a:srgbClr val="FF0000"/>
                          </a:solidFill>
                          <a:latin typeface="Arial"/>
                        </a:rPr>
                        <a:t>97,20</a:t>
                      </a:r>
                    </a:p>
                  </a:txBody>
                  <a:tcPr marL="0" marR="0" marT="0" marB="0" anchor="b">
                    <a:lnL>
                      <a:noFill/>
                    </a:lnL>
                    <a:lnR>
                      <a:noFill/>
                    </a:lnR>
                    <a:lnT>
                      <a:noFill/>
                    </a:lnT>
                    <a:lnB>
                      <a:noFill/>
                    </a:lnB>
                  </a:tcPr>
                </a:tc>
              </a:tr>
              <a:tr h="179097">
                <a:tc>
                  <a:txBody>
                    <a:bodyPr/>
                    <a:lstStyle/>
                    <a:p>
                      <a:pPr algn="l" fontAlgn="b"/>
                      <a:r>
                        <a:rPr lang="de-DE" sz="1000" b="0" i="0" u="none" strike="noStrike">
                          <a:latin typeface="Arial"/>
                        </a:rPr>
                        <a:t>sonst. betriebl. Erträge</a:t>
                      </a:r>
                    </a:p>
                  </a:txBody>
                  <a:tcPr marL="0" marR="0" marT="0" marB="0" anchor="b">
                    <a:lnL>
                      <a:noFill/>
                    </a:lnL>
                    <a:lnR>
                      <a:noFill/>
                    </a:lnR>
                    <a:lnT>
                      <a:noFill/>
                    </a:lnT>
                    <a:lnB>
                      <a:noFill/>
                    </a:lnB>
                  </a:tcPr>
                </a:tc>
                <a:tc>
                  <a:txBody>
                    <a:bodyPr/>
                    <a:lstStyle/>
                    <a:p>
                      <a:pPr algn="l" fontAlgn="b"/>
                      <a:endParaRPr lang="de-DE" sz="1000" b="0" i="0" u="none" strike="noStrike">
                        <a:latin typeface="Arial"/>
                      </a:endParaRPr>
                    </a:p>
                  </a:txBody>
                  <a:tcPr marL="0" marR="0" marT="0" marB="0" anchor="b">
                    <a:lnL>
                      <a:noFill/>
                    </a:lnL>
                    <a:lnR>
                      <a:noFill/>
                    </a:lnR>
                    <a:lnT>
                      <a:noFill/>
                    </a:lnT>
                    <a:lnB>
                      <a:noFill/>
                    </a:lnB>
                  </a:tcPr>
                </a:tc>
                <a:tc>
                  <a:txBody>
                    <a:bodyPr/>
                    <a:lstStyle/>
                    <a:p>
                      <a:pPr algn="r" fontAlgn="b"/>
                      <a:r>
                        <a:rPr lang="de-DE" sz="1000" b="0" i="0" u="none" strike="noStrike" dirty="0">
                          <a:solidFill>
                            <a:srgbClr val="FF0000"/>
                          </a:solidFill>
                          <a:latin typeface="Arial"/>
                        </a:rPr>
                        <a:t>0,00</a:t>
                      </a:r>
                    </a:p>
                  </a:txBody>
                  <a:tcPr marL="0" marR="0" marT="0" marB="0" anchor="b">
                    <a:lnL>
                      <a:noFill/>
                    </a:lnL>
                    <a:lnR>
                      <a:noFill/>
                    </a:lnR>
                    <a:lnT>
                      <a:noFill/>
                    </a:lnT>
                    <a:lnB>
                      <a:noFill/>
                    </a:lnB>
                  </a:tcPr>
                </a:tc>
                <a:tc>
                  <a:txBody>
                    <a:bodyPr/>
                    <a:lstStyle/>
                    <a:p>
                      <a:pPr algn="r" fontAlgn="b"/>
                      <a:r>
                        <a:rPr lang="de-DE" sz="1000" b="0" i="0" u="none" strike="noStrike">
                          <a:solidFill>
                            <a:srgbClr val="FF0000"/>
                          </a:solidFill>
                          <a:latin typeface="Arial"/>
                        </a:rPr>
                        <a:t>0,00</a:t>
                      </a:r>
                    </a:p>
                  </a:txBody>
                  <a:tcPr marL="0" marR="0" marT="0" marB="0" anchor="b">
                    <a:lnL>
                      <a:noFill/>
                    </a:lnL>
                    <a:lnR>
                      <a:noFill/>
                    </a:lnR>
                    <a:lnT>
                      <a:noFill/>
                    </a:lnT>
                    <a:lnB>
                      <a:noFill/>
                    </a:lnB>
                  </a:tcPr>
                </a:tc>
                <a:tc>
                  <a:txBody>
                    <a:bodyPr/>
                    <a:lstStyle/>
                    <a:p>
                      <a:pPr algn="r" fontAlgn="b"/>
                      <a:r>
                        <a:rPr lang="de-DE" sz="1000" b="0" i="0" u="none" strike="noStrike">
                          <a:solidFill>
                            <a:srgbClr val="FF0000"/>
                          </a:solidFill>
                          <a:latin typeface="Arial"/>
                        </a:rPr>
                        <a:t>2.921,81</a:t>
                      </a:r>
                    </a:p>
                  </a:txBody>
                  <a:tcPr marL="0" marR="0" marT="0" marB="0" anchor="b">
                    <a:lnL>
                      <a:noFill/>
                    </a:lnL>
                    <a:lnR>
                      <a:noFill/>
                    </a:lnR>
                    <a:lnT>
                      <a:noFill/>
                    </a:lnT>
                    <a:lnB>
                      <a:noFill/>
                    </a:lnB>
                  </a:tcPr>
                </a:tc>
                <a:tc>
                  <a:txBody>
                    <a:bodyPr/>
                    <a:lstStyle/>
                    <a:p>
                      <a:pPr algn="r" fontAlgn="b"/>
                      <a:r>
                        <a:rPr lang="de-DE" sz="1000" b="0" i="0" u="none" strike="noStrike">
                          <a:solidFill>
                            <a:srgbClr val="FF0000"/>
                          </a:solidFill>
                          <a:latin typeface="Arial"/>
                        </a:rPr>
                        <a:t>2,80</a:t>
                      </a:r>
                    </a:p>
                  </a:txBody>
                  <a:tcPr marL="0" marR="0" marT="0" marB="0" anchor="b">
                    <a:lnL>
                      <a:noFill/>
                    </a:lnL>
                    <a:lnR>
                      <a:noFill/>
                    </a:lnR>
                    <a:lnT>
                      <a:noFill/>
                    </a:lnT>
                    <a:lnB>
                      <a:noFill/>
                    </a:lnB>
                  </a:tcPr>
                </a:tc>
              </a:tr>
              <a:tr h="167868">
                <a:tc>
                  <a:txBody>
                    <a:bodyPr/>
                    <a:lstStyle/>
                    <a:p>
                      <a:pPr algn="l" fontAlgn="b"/>
                      <a:endParaRPr lang="de-DE" sz="1000" b="0" i="0" u="none" strike="noStrike">
                        <a:latin typeface="Arial"/>
                      </a:endParaRPr>
                    </a:p>
                  </a:txBody>
                  <a:tcPr marL="0" marR="0" marT="0" marB="0" anchor="b">
                    <a:lnL>
                      <a:noFill/>
                    </a:lnL>
                    <a:lnR>
                      <a:noFill/>
                    </a:lnR>
                    <a:lnT>
                      <a:noFill/>
                    </a:lnT>
                    <a:lnB>
                      <a:noFill/>
                    </a:lnB>
                  </a:tcPr>
                </a:tc>
                <a:tc>
                  <a:txBody>
                    <a:bodyPr/>
                    <a:lstStyle/>
                    <a:p>
                      <a:pPr algn="l" fontAlgn="b"/>
                      <a:endParaRPr lang="de-DE" sz="1000" b="0" i="0" u="none" strike="noStrike">
                        <a:latin typeface="Arial"/>
                      </a:endParaRPr>
                    </a:p>
                  </a:txBody>
                  <a:tcPr marL="0" marR="0" marT="0" marB="0" anchor="b">
                    <a:lnL>
                      <a:noFill/>
                    </a:lnL>
                    <a:lnR>
                      <a:noFill/>
                    </a:lnR>
                    <a:lnT>
                      <a:noFill/>
                    </a:lnT>
                    <a:lnB>
                      <a:noFill/>
                    </a:lnB>
                  </a:tcPr>
                </a:tc>
                <a:tc>
                  <a:txBody>
                    <a:bodyPr/>
                    <a:lstStyle/>
                    <a:p>
                      <a:pPr algn="r" fontAlgn="b"/>
                      <a:endParaRPr lang="de-DE" sz="1000" b="0" i="0" u="none" strike="noStrike" dirty="0">
                        <a:solidFill>
                          <a:srgbClr val="FF0000"/>
                        </a:solidFill>
                        <a:latin typeface="Arial"/>
                      </a:endParaRPr>
                    </a:p>
                  </a:txBody>
                  <a:tcPr marL="0" marR="0" marT="0" marB="0" anchor="b">
                    <a:lnL>
                      <a:noFill/>
                    </a:lnL>
                    <a:lnR>
                      <a:noFill/>
                    </a:lnR>
                    <a:lnT>
                      <a:noFill/>
                    </a:lnT>
                    <a:lnB>
                      <a:noFill/>
                    </a:lnB>
                  </a:tcPr>
                </a:tc>
                <a:tc>
                  <a:txBody>
                    <a:bodyPr/>
                    <a:lstStyle/>
                    <a:p>
                      <a:pPr algn="r" fontAlgn="b"/>
                      <a:endParaRPr lang="de-DE" sz="1000" b="0" i="0" u="none" strike="noStrike">
                        <a:solidFill>
                          <a:srgbClr val="FF0000"/>
                        </a:solidFill>
                        <a:latin typeface="Arial"/>
                      </a:endParaRPr>
                    </a:p>
                  </a:txBody>
                  <a:tcPr marL="0" marR="0" marT="0" marB="0" anchor="b">
                    <a:lnL>
                      <a:noFill/>
                    </a:lnL>
                    <a:lnR>
                      <a:noFill/>
                    </a:lnR>
                    <a:lnT>
                      <a:noFill/>
                    </a:lnT>
                    <a:lnB>
                      <a:noFill/>
                    </a:lnB>
                  </a:tcPr>
                </a:tc>
                <a:tc>
                  <a:txBody>
                    <a:bodyPr/>
                    <a:lstStyle/>
                    <a:p>
                      <a:pPr algn="r" fontAlgn="b"/>
                      <a:endParaRPr lang="de-DE" sz="1000" b="0" i="0" u="none" strike="noStrike">
                        <a:solidFill>
                          <a:srgbClr val="FF0000"/>
                        </a:solidFill>
                        <a:latin typeface="Arial"/>
                      </a:endParaRPr>
                    </a:p>
                  </a:txBody>
                  <a:tcPr marL="0" marR="0" marT="0" marB="0" anchor="b">
                    <a:lnL>
                      <a:noFill/>
                    </a:lnL>
                    <a:lnR>
                      <a:noFill/>
                    </a:lnR>
                    <a:lnT>
                      <a:noFill/>
                    </a:lnT>
                    <a:lnB>
                      <a:noFill/>
                    </a:lnB>
                  </a:tcPr>
                </a:tc>
                <a:tc>
                  <a:txBody>
                    <a:bodyPr/>
                    <a:lstStyle/>
                    <a:p>
                      <a:pPr algn="r" fontAlgn="b"/>
                      <a:endParaRPr lang="de-DE" sz="1000" b="0" i="0" u="none" strike="noStrike">
                        <a:solidFill>
                          <a:srgbClr val="FF0000"/>
                        </a:solidFill>
                        <a:latin typeface="Arial"/>
                      </a:endParaRPr>
                    </a:p>
                  </a:txBody>
                  <a:tcPr marL="0" marR="0" marT="0" marB="0" anchor="b">
                    <a:lnL>
                      <a:noFill/>
                    </a:lnL>
                    <a:lnR>
                      <a:noFill/>
                    </a:lnR>
                    <a:lnT>
                      <a:noFill/>
                    </a:lnT>
                    <a:lnB>
                      <a:noFill/>
                    </a:lnB>
                  </a:tcPr>
                </a:tc>
              </a:tr>
              <a:tr h="179097">
                <a:tc>
                  <a:txBody>
                    <a:bodyPr/>
                    <a:lstStyle/>
                    <a:p>
                      <a:pPr algn="l" fontAlgn="b"/>
                      <a:r>
                        <a:rPr lang="de-DE" sz="1000" b="1" i="0" u="none" strike="noStrike">
                          <a:latin typeface="Arial"/>
                        </a:rPr>
                        <a:t>Betriebsleistung</a:t>
                      </a:r>
                    </a:p>
                  </a:txBody>
                  <a:tcPr marL="0" marR="0" marT="0" marB="0" anchor="b">
                    <a:lnL>
                      <a:noFill/>
                    </a:lnL>
                    <a:lnR>
                      <a:noFill/>
                    </a:lnR>
                    <a:lnT>
                      <a:noFill/>
                    </a:lnT>
                    <a:lnB>
                      <a:noFill/>
                    </a:lnB>
                  </a:tcPr>
                </a:tc>
                <a:tc>
                  <a:txBody>
                    <a:bodyPr/>
                    <a:lstStyle/>
                    <a:p>
                      <a:pPr algn="l" fontAlgn="b"/>
                      <a:endParaRPr lang="de-DE" sz="1000" b="0" i="0" u="none" strike="noStrike">
                        <a:latin typeface="Arial"/>
                      </a:endParaRPr>
                    </a:p>
                  </a:txBody>
                  <a:tcPr marL="0" marR="0" marT="0" marB="0" anchor="b">
                    <a:lnL>
                      <a:noFill/>
                    </a:lnL>
                    <a:lnR>
                      <a:noFill/>
                    </a:lnR>
                    <a:lnT>
                      <a:noFill/>
                    </a:lnT>
                    <a:lnB>
                      <a:noFill/>
                    </a:lnB>
                  </a:tcPr>
                </a:tc>
                <a:tc>
                  <a:txBody>
                    <a:bodyPr/>
                    <a:lstStyle/>
                    <a:p>
                      <a:pPr algn="r" fontAlgn="b"/>
                      <a:r>
                        <a:rPr lang="de-DE" sz="1000" b="0" i="0" u="none" strike="noStrike" dirty="0">
                          <a:solidFill>
                            <a:srgbClr val="FF0000"/>
                          </a:solidFill>
                          <a:latin typeface="Arial"/>
                        </a:rPr>
                        <a:t>89.178,31</a:t>
                      </a:r>
                    </a:p>
                  </a:txBody>
                  <a:tcPr marL="0" marR="0" marT="0" marB="0" anchor="b">
                    <a:lnL>
                      <a:noFill/>
                    </a:lnL>
                    <a:lnR>
                      <a:noFill/>
                    </a:lnR>
                    <a:lnT>
                      <a:noFill/>
                    </a:lnT>
                    <a:lnB>
                      <a:noFill/>
                    </a:lnB>
                  </a:tcPr>
                </a:tc>
                <a:tc>
                  <a:txBody>
                    <a:bodyPr/>
                    <a:lstStyle/>
                    <a:p>
                      <a:pPr algn="r" fontAlgn="b"/>
                      <a:r>
                        <a:rPr lang="de-DE" sz="1000" b="0" i="0" u="none" strike="noStrike">
                          <a:solidFill>
                            <a:srgbClr val="FF0000"/>
                          </a:solidFill>
                          <a:latin typeface="Arial"/>
                        </a:rPr>
                        <a:t>100,00</a:t>
                      </a:r>
                    </a:p>
                  </a:txBody>
                  <a:tcPr marL="0" marR="0" marT="0" marB="0" anchor="b">
                    <a:lnL>
                      <a:noFill/>
                    </a:lnL>
                    <a:lnR>
                      <a:noFill/>
                    </a:lnR>
                    <a:lnT>
                      <a:noFill/>
                    </a:lnT>
                    <a:lnB>
                      <a:noFill/>
                    </a:lnB>
                  </a:tcPr>
                </a:tc>
                <a:tc>
                  <a:txBody>
                    <a:bodyPr/>
                    <a:lstStyle/>
                    <a:p>
                      <a:pPr algn="r" fontAlgn="b"/>
                      <a:r>
                        <a:rPr lang="de-DE" sz="1000" b="0" i="0" u="none" strike="noStrike">
                          <a:solidFill>
                            <a:srgbClr val="FF0000"/>
                          </a:solidFill>
                          <a:latin typeface="Arial"/>
                        </a:rPr>
                        <a:t>104.511,55</a:t>
                      </a:r>
                    </a:p>
                  </a:txBody>
                  <a:tcPr marL="0" marR="0" marT="0" marB="0" anchor="b">
                    <a:lnL>
                      <a:noFill/>
                    </a:lnL>
                    <a:lnR>
                      <a:noFill/>
                    </a:lnR>
                    <a:lnT>
                      <a:noFill/>
                    </a:lnT>
                    <a:lnB>
                      <a:noFill/>
                    </a:lnB>
                  </a:tcPr>
                </a:tc>
                <a:tc>
                  <a:txBody>
                    <a:bodyPr/>
                    <a:lstStyle/>
                    <a:p>
                      <a:pPr algn="r" fontAlgn="b"/>
                      <a:r>
                        <a:rPr lang="de-DE" sz="1000" b="0" i="0" u="none" strike="noStrike">
                          <a:solidFill>
                            <a:srgbClr val="FF0000"/>
                          </a:solidFill>
                          <a:latin typeface="Arial"/>
                        </a:rPr>
                        <a:t>100,00</a:t>
                      </a:r>
                    </a:p>
                  </a:txBody>
                  <a:tcPr marL="0" marR="0" marT="0" marB="0" anchor="b">
                    <a:lnL>
                      <a:noFill/>
                    </a:lnL>
                    <a:lnR>
                      <a:noFill/>
                    </a:lnR>
                    <a:lnT>
                      <a:noFill/>
                    </a:lnT>
                    <a:lnB>
                      <a:noFill/>
                    </a:lnB>
                  </a:tcPr>
                </a:tc>
              </a:tr>
              <a:tr h="179097">
                <a:tc>
                  <a:txBody>
                    <a:bodyPr/>
                    <a:lstStyle/>
                    <a:p>
                      <a:pPr algn="l" fontAlgn="b"/>
                      <a:endParaRPr lang="de-DE" sz="1000" b="0" i="0" u="none" strike="noStrike">
                        <a:latin typeface="Arial"/>
                      </a:endParaRPr>
                    </a:p>
                  </a:txBody>
                  <a:tcPr marL="0" marR="0" marT="0" marB="0" anchor="b">
                    <a:lnL>
                      <a:noFill/>
                    </a:lnL>
                    <a:lnR>
                      <a:noFill/>
                    </a:lnR>
                    <a:lnT>
                      <a:noFill/>
                    </a:lnT>
                    <a:lnB>
                      <a:noFill/>
                    </a:lnB>
                  </a:tcPr>
                </a:tc>
                <a:tc>
                  <a:txBody>
                    <a:bodyPr/>
                    <a:lstStyle/>
                    <a:p>
                      <a:pPr algn="l" fontAlgn="b"/>
                      <a:endParaRPr lang="de-DE" sz="1000" b="0" i="0" u="none" strike="noStrike">
                        <a:latin typeface="Arial"/>
                      </a:endParaRPr>
                    </a:p>
                  </a:txBody>
                  <a:tcPr marL="0" marR="0" marT="0" marB="0" anchor="b">
                    <a:lnL>
                      <a:noFill/>
                    </a:lnL>
                    <a:lnR>
                      <a:noFill/>
                    </a:lnR>
                    <a:lnT>
                      <a:noFill/>
                    </a:lnT>
                    <a:lnB>
                      <a:noFill/>
                    </a:lnB>
                  </a:tcPr>
                </a:tc>
                <a:tc>
                  <a:txBody>
                    <a:bodyPr/>
                    <a:lstStyle/>
                    <a:p>
                      <a:pPr algn="r" fontAlgn="b"/>
                      <a:endParaRPr lang="de-DE" sz="1000" b="0" i="0" u="none" strike="noStrike" dirty="0">
                        <a:solidFill>
                          <a:srgbClr val="FF0000"/>
                        </a:solidFill>
                        <a:latin typeface="Arial"/>
                      </a:endParaRPr>
                    </a:p>
                  </a:txBody>
                  <a:tcPr marL="0" marR="0" marT="0" marB="0" anchor="b">
                    <a:lnL>
                      <a:noFill/>
                    </a:lnL>
                    <a:lnR>
                      <a:noFill/>
                    </a:lnR>
                    <a:lnT>
                      <a:noFill/>
                    </a:lnT>
                    <a:lnB>
                      <a:noFill/>
                    </a:lnB>
                  </a:tcPr>
                </a:tc>
                <a:tc>
                  <a:txBody>
                    <a:bodyPr/>
                    <a:lstStyle/>
                    <a:p>
                      <a:pPr algn="r" fontAlgn="b"/>
                      <a:endParaRPr lang="de-DE" sz="1000" b="0" i="0" u="none" strike="noStrike">
                        <a:solidFill>
                          <a:srgbClr val="FF0000"/>
                        </a:solidFill>
                        <a:latin typeface="Arial"/>
                      </a:endParaRPr>
                    </a:p>
                  </a:txBody>
                  <a:tcPr marL="0" marR="0" marT="0" marB="0" anchor="b">
                    <a:lnL>
                      <a:noFill/>
                    </a:lnL>
                    <a:lnR>
                      <a:noFill/>
                    </a:lnR>
                    <a:lnT>
                      <a:noFill/>
                    </a:lnT>
                    <a:lnB>
                      <a:noFill/>
                    </a:lnB>
                  </a:tcPr>
                </a:tc>
                <a:tc>
                  <a:txBody>
                    <a:bodyPr/>
                    <a:lstStyle/>
                    <a:p>
                      <a:pPr algn="r" fontAlgn="b"/>
                      <a:endParaRPr lang="de-DE" sz="1000" b="0" i="0" u="none" strike="noStrike">
                        <a:solidFill>
                          <a:srgbClr val="FF0000"/>
                        </a:solidFill>
                        <a:latin typeface="Arial"/>
                      </a:endParaRPr>
                    </a:p>
                  </a:txBody>
                  <a:tcPr marL="0" marR="0" marT="0" marB="0" anchor="b">
                    <a:lnL>
                      <a:noFill/>
                    </a:lnL>
                    <a:lnR>
                      <a:noFill/>
                    </a:lnR>
                    <a:lnT>
                      <a:noFill/>
                    </a:lnT>
                    <a:lnB>
                      <a:noFill/>
                    </a:lnB>
                  </a:tcPr>
                </a:tc>
                <a:tc>
                  <a:txBody>
                    <a:bodyPr/>
                    <a:lstStyle/>
                    <a:p>
                      <a:pPr algn="r" fontAlgn="b"/>
                      <a:endParaRPr lang="de-DE" sz="1000" b="0" i="0" u="none" strike="noStrike">
                        <a:solidFill>
                          <a:srgbClr val="FF0000"/>
                        </a:solidFill>
                        <a:latin typeface="Arial"/>
                      </a:endParaRPr>
                    </a:p>
                  </a:txBody>
                  <a:tcPr marL="0" marR="0" marT="0" marB="0" anchor="b">
                    <a:lnL>
                      <a:noFill/>
                    </a:lnL>
                    <a:lnR>
                      <a:noFill/>
                    </a:lnR>
                    <a:lnT>
                      <a:noFill/>
                    </a:lnT>
                    <a:lnB>
                      <a:noFill/>
                    </a:lnB>
                  </a:tcPr>
                </a:tc>
              </a:tr>
              <a:tr h="179097">
                <a:tc>
                  <a:txBody>
                    <a:bodyPr/>
                    <a:lstStyle/>
                    <a:p>
                      <a:pPr algn="l" fontAlgn="b"/>
                      <a:r>
                        <a:rPr lang="de-DE" sz="1000" b="0" i="0" u="none" strike="noStrike">
                          <a:latin typeface="Arial"/>
                        </a:rPr>
                        <a:t>Materialaufwand</a:t>
                      </a:r>
                    </a:p>
                  </a:txBody>
                  <a:tcPr marL="0" marR="0" marT="0" marB="0" anchor="b">
                    <a:lnL>
                      <a:noFill/>
                    </a:lnL>
                    <a:lnR>
                      <a:noFill/>
                    </a:lnR>
                    <a:lnT>
                      <a:noFill/>
                    </a:lnT>
                    <a:lnB>
                      <a:noFill/>
                    </a:lnB>
                  </a:tcPr>
                </a:tc>
                <a:tc>
                  <a:txBody>
                    <a:bodyPr/>
                    <a:lstStyle/>
                    <a:p>
                      <a:pPr algn="l" fontAlgn="b"/>
                      <a:endParaRPr lang="de-DE" sz="1000" b="0" i="0" u="none" strike="noStrike">
                        <a:latin typeface="Arial"/>
                      </a:endParaRPr>
                    </a:p>
                  </a:txBody>
                  <a:tcPr marL="0" marR="0" marT="0" marB="0" anchor="b">
                    <a:lnL>
                      <a:noFill/>
                    </a:lnL>
                    <a:lnR>
                      <a:noFill/>
                    </a:lnR>
                    <a:lnT>
                      <a:noFill/>
                    </a:lnT>
                    <a:lnB>
                      <a:noFill/>
                    </a:lnB>
                  </a:tcPr>
                </a:tc>
                <a:tc>
                  <a:txBody>
                    <a:bodyPr/>
                    <a:lstStyle/>
                    <a:p>
                      <a:pPr algn="r" fontAlgn="b"/>
                      <a:r>
                        <a:rPr lang="de-DE" sz="1000" b="0" i="0" u="none" strike="noStrike" dirty="0">
                          <a:solidFill>
                            <a:srgbClr val="FF0000"/>
                          </a:solidFill>
                          <a:latin typeface="Arial"/>
                        </a:rPr>
                        <a:t>21.805,53</a:t>
                      </a:r>
                    </a:p>
                  </a:txBody>
                  <a:tcPr marL="0" marR="0" marT="0" marB="0" anchor="b">
                    <a:lnL>
                      <a:noFill/>
                    </a:lnL>
                    <a:lnR>
                      <a:noFill/>
                    </a:lnR>
                    <a:lnT>
                      <a:noFill/>
                    </a:lnT>
                    <a:lnB>
                      <a:noFill/>
                    </a:lnB>
                  </a:tcPr>
                </a:tc>
                <a:tc>
                  <a:txBody>
                    <a:bodyPr/>
                    <a:lstStyle/>
                    <a:p>
                      <a:pPr algn="r" fontAlgn="b"/>
                      <a:r>
                        <a:rPr lang="de-DE" sz="1000" b="0" i="0" u="none" strike="noStrike">
                          <a:solidFill>
                            <a:srgbClr val="FF0000"/>
                          </a:solidFill>
                          <a:latin typeface="Arial"/>
                        </a:rPr>
                        <a:t>24,45</a:t>
                      </a:r>
                    </a:p>
                  </a:txBody>
                  <a:tcPr marL="0" marR="0" marT="0" marB="0" anchor="b">
                    <a:lnL>
                      <a:noFill/>
                    </a:lnL>
                    <a:lnR>
                      <a:noFill/>
                    </a:lnR>
                    <a:lnT>
                      <a:noFill/>
                    </a:lnT>
                    <a:lnB>
                      <a:noFill/>
                    </a:lnB>
                  </a:tcPr>
                </a:tc>
                <a:tc>
                  <a:txBody>
                    <a:bodyPr/>
                    <a:lstStyle/>
                    <a:p>
                      <a:pPr algn="r" fontAlgn="b"/>
                      <a:r>
                        <a:rPr lang="de-DE" sz="1000" b="0" i="0" u="none" strike="noStrike">
                          <a:solidFill>
                            <a:srgbClr val="FF0000"/>
                          </a:solidFill>
                          <a:latin typeface="Arial"/>
                        </a:rPr>
                        <a:t>1.400,00</a:t>
                      </a:r>
                    </a:p>
                  </a:txBody>
                  <a:tcPr marL="0" marR="0" marT="0" marB="0" anchor="b">
                    <a:lnL>
                      <a:noFill/>
                    </a:lnL>
                    <a:lnR>
                      <a:noFill/>
                    </a:lnR>
                    <a:lnT>
                      <a:noFill/>
                    </a:lnT>
                    <a:lnB>
                      <a:noFill/>
                    </a:lnB>
                  </a:tcPr>
                </a:tc>
                <a:tc>
                  <a:txBody>
                    <a:bodyPr/>
                    <a:lstStyle/>
                    <a:p>
                      <a:pPr algn="r" fontAlgn="b"/>
                      <a:r>
                        <a:rPr lang="de-DE" sz="1000" b="0" i="0" u="none" strike="noStrike">
                          <a:solidFill>
                            <a:srgbClr val="FF0000"/>
                          </a:solidFill>
                          <a:latin typeface="Arial"/>
                        </a:rPr>
                        <a:t>1,34</a:t>
                      </a:r>
                    </a:p>
                  </a:txBody>
                  <a:tcPr marL="0" marR="0" marT="0" marB="0" anchor="b">
                    <a:lnL>
                      <a:noFill/>
                    </a:lnL>
                    <a:lnR>
                      <a:noFill/>
                    </a:lnR>
                    <a:lnT>
                      <a:noFill/>
                    </a:lnT>
                    <a:lnB>
                      <a:noFill/>
                    </a:lnB>
                  </a:tcPr>
                </a:tc>
              </a:tr>
              <a:tr h="179097">
                <a:tc>
                  <a:txBody>
                    <a:bodyPr/>
                    <a:lstStyle/>
                    <a:p>
                      <a:pPr algn="l" fontAlgn="b"/>
                      <a:r>
                        <a:rPr lang="de-DE" sz="1000" b="0" i="0" u="none" strike="noStrike">
                          <a:latin typeface="Arial"/>
                        </a:rPr>
                        <a:t>Personalaufwand</a:t>
                      </a:r>
                    </a:p>
                  </a:txBody>
                  <a:tcPr marL="0" marR="0" marT="0" marB="0" anchor="b">
                    <a:lnL>
                      <a:noFill/>
                    </a:lnL>
                    <a:lnR>
                      <a:noFill/>
                    </a:lnR>
                    <a:lnT>
                      <a:noFill/>
                    </a:lnT>
                    <a:lnB>
                      <a:noFill/>
                    </a:lnB>
                  </a:tcPr>
                </a:tc>
                <a:tc>
                  <a:txBody>
                    <a:bodyPr/>
                    <a:lstStyle/>
                    <a:p>
                      <a:pPr algn="l" fontAlgn="b"/>
                      <a:endParaRPr lang="de-DE" sz="1000" b="0" i="0" u="none" strike="noStrike">
                        <a:latin typeface="Arial"/>
                      </a:endParaRPr>
                    </a:p>
                  </a:txBody>
                  <a:tcPr marL="0" marR="0" marT="0" marB="0" anchor="b">
                    <a:lnL>
                      <a:noFill/>
                    </a:lnL>
                    <a:lnR>
                      <a:noFill/>
                    </a:lnR>
                    <a:lnT>
                      <a:noFill/>
                    </a:lnT>
                    <a:lnB>
                      <a:noFill/>
                    </a:lnB>
                  </a:tcPr>
                </a:tc>
                <a:tc>
                  <a:txBody>
                    <a:bodyPr/>
                    <a:lstStyle/>
                    <a:p>
                      <a:pPr algn="r" fontAlgn="b"/>
                      <a:r>
                        <a:rPr lang="de-DE" sz="1000" b="0" i="0" u="none" strike="noStrike">
                          <a:solidFill>
                            <a:srgbClr val="FF0000"/>
                          </a:solidFill>
                          <a:latin typeface="Arial"/>
                        </a:rPr>
                        <a:t>38.960,80</a:t>
                      </a:r>
                    </a:p>
                  </a:txBody>
                  <a:tcPr marL="0" marR="0" marT="0" marB="0" anchor="b">
                    <a:lnL>
                      <a:noFill/>
                    </a:lnL>
                    <a:lnR>
                      <a:noFill/>
                    </a:lnR>
                    <a:lnT>
                      <a:noFill/>
                    </a:lnT>
                    <a:lnB>
                      <a:noFill/>
                    </a:lnB>
                  </a:tcPr>
                </a:tc>
                <a:tc>
                  <a:txBody>
                    <a:bodyPr/>
                    <a:lstStyle/>
                    <a:p>
                      <a:pPr algn="r" fontAlgn="b"/>
                      <a:r>
                        <a:rPr lang="de-DE" sz="1000" b="0" i="0" u="none" strike="noStrike" dirty="0">
                          <a:solidFill>
                            <a:srgbClr val="FF0000"/>
                          </a:solidFill>
                          <a:latin typeface="Arial"/>
                        </a:rPr>
                        <a:t>43,69</a:t>
                      </a:r>
                    </a:p>
                  </a:txBody>
                  <a:tcPr marL="0" marR="0" marT="0" marB="0" anchor="b">
                    <a:lnL>
                      <a:noFill/>
                    </a:lnL>
                    <a:lnR>
                      <a:noFill/>
                    </a:lnR>
                    <a:lnT>
                      <a:noFill/>
                    </a:lnT>
                    <a:lnB>
                      <a:noFill/>
                    </a:lnB>
                  </a:tcPr>
                </a:tc>
                <a:tc>
                  <a:txBody>
                    <a:bodyPr/>
                    <a:lstStyle/>
                    <a:p>
                      <a:pPr algn="r" fontAlgn="b"/>
                      <a:r>
                        <a:rPr lang="de-DE" sz="1000" b="0" i="0" u="none" strike="noStrike">
                          <a:solidFill>
                            <a:srgbClr val="FF0000"/>
                          </a:solidFill>
                          <a:latin typeface="Arial"/>
                        </a:rPr>
                        <a:t>36.337,44</a:t>
                      </a:r>
                    </a:p>
                  </a:txBody>
                  <a:tcPr marL="0" marR="0" marT="0" marB="0" anchor="b">
                    <a:lnL>
                      <a:noFill/>
                    </a:lnL>
                    <a:lnR>
                      <a:noFill/>
                    </a:lnR>
                    <a:lnT>
                      <a:noFill/>
                    </a:lnT>
                    <a:lnB>
                      <a:noFill/>
                    </a:lnB>
                  </a:tcPr>
                </a:tc>
                <a:tc>
                  <a:txBody>
                    <a:bodyPr/>
                    <a:lstStyle/>
                    <a:p>
                      <a:pPr algn="r" fontAlgn="b"/>
                      <a:r>
                        <a:rPr lang="de-DE" sz="1000" b="0" i="0" u="none" strike="noStrike">
                          <a:solidFill>
                            <a:srgbClr val="FF0000"/>
                          </a:solidFill>
                          <a:latin typeface="Arial"/>
                        </a:rPr>
                        <a:t>34,77</a:t>
                      </a:r>
                    </a:p>
                  </a:txBody>
                  <a:tcPr marL="0" marR="0" marT="0" marB="0" anchor="b">
                    <a:lnL>
                      <a:noFill/>
                    </a:lnL>
                    <a:lnR>
                      <a:noFill/>
                    </a:lnR>
                    <a:lnT>
                      <a:noFill/>
                    </a:lnT>
                    <a:lnB>
                      <a:noFill/>
                    </a:lnB>
                  </a:tcPr>
                </a:tc>
              </a:tr>
              <a:tr h="179097">
                <a:tc>
                  <a:txBody>
                    <a:bodyPr/>
                    <a:lstStyle/>
                    <a:p>
                      <a:pPr algn="l" fontAlgn="b"/>
                      <a:r>
                        <a:rPr lang="de-DE" sz="1000" b="0" i="0" u="none" strike="noStrike">
                          <a:latin typeface="Arial"/>
                        </a:rPr>
                        <a:t>Abschreibungen</a:t>
                      </a:r>
                    </a:p>
                  </a:txBody>
                  <a:tcPr marL="0" marR="0" marT="0" marB="0" anchor="b">
                    <a:lnL>
                      <a:noFill/>
                    </a:lnL>
                    <a:lnR>
                      <a:noFill/>
                    </a:lnR>
                    <a:lnT>
                      <a:noFill/>
                    </a:lnT>
                    <a:lnB>
                      <a:noFill/>
                    </a:lnB>
                  </a:tcPr>
                </a:tc>
                <a:tc>
                  <a:txBody>
                    <a:bodyPr/>
                    <a:lstStyle/>
                    <a:p>
                      <a:pPr algn="l" fontAlgn="b"/>
                      <a:endParaRPr lang="de-DE" sz="1000" b="0" i="0" u="none" strike="noStrike">
                        <a:latin typeface="Arial"/>
                      </a:endParaRPr>
                    </a:p>
                  </a:txBody>
                  <a:tcPr marL="0" marR="0" marT="0" marB="0" anchor="b">
                    <a:lnL>
                      <a:noFill/>
                    </a:lnL>
                    <a:lnR>
                      <a:noFill/>
                    </a:lnR>
                    <a:lnT>
                      <a:noFill/>
                    </a:lnT>
                    <a:lnB>
                      <a:noFill/>
                    </a:lnB>
                  </a:tcPr>
                </a:tc>
                <a:tc>
                  <a:txBody>
                    <a:bodyPr/>
                    <a:lstStyle/>
                    <a:p>
                      <a:pPr algn="r" fontAlgn="b"/>
                      <a:r>
                        <a:rPr lang="de-DE" sz="1000" b="0" i="0" u="none" strike="noStrike">
                          <a:solidFill>
                            <a:srgbClr val="FF0000"/>
                          </a:solidFill>
                          <a:latin typeface="Arial"/>
                        </a:rPr>
                        <a:t>1.567,37</a:t>
                      </a:r>
                    </a:p>
                  </a:txBody>
                  <a:tcPr marL="0" marR="0" marT="0" marB="0" anchor="b">
                    <a:lnL>
                      <a:noFill/>
                    </a:lnL>
                    <a:lnR>
                      <a:noFill/>
                    </a:lnR>
                    <a:lnT>
                      <a:noFill/>
                    </a:lnT>
                    <a:lnB>
                      <a:noFill/>
                    </a:lnB>
                  </a:tcPr>
                </a:tc>
                <a:tc>
                  <a:txBody>
                    <a:bodyPr/>
                    <a:lstStyle/>
                    <a:p>
                      <a:pPr algn="r" fontAlgn="b"/>
                      <a:r>
                        <a:rPr lang="de-DE" sz="1000" b="0" i="0" u="none" strike="noStrike" dirty="0">
                          <a:solidFill>
                            <a:srgbClr val="FF0000"/>
                          </a:solidFill>
                          <a:latin typeface="Arial"/>
                        </a:rPr>
                        <a:t>1,76</a:t>
                      </a:r>
                    </a:p>
                  </a:txBody>
                  <a:tcPr marL="0" marR="0" marT="0" marB="0" anchor="b">
                    <a:lnL>
                      <a:noFill/>
                    </a:lnL>
                    <a:lnR>
                      <a:noFill/>
                    </a:lnR>
                    <a:lnT>
                      <a:noFill/>
                    </a:lnT>
                    <a:lnB>
                      <a:noFill/>
                    </a:lnB>
                  </a:tcPr>
                </a:tc>
                <a:tc>
                  <a:txBody>
                    <a:bodyPr/>
                    <a:lstStyle/>
                    <a:p>
                      <a:pPr algn="r" fontAlgn="b"/>
                      <a:r>
                        <a:rPr lang="de-DE" sz="1000" b="0" i="0" u="none" strike="noStrike">
                          <a:solidFill>
                            <a:srgbClr val="FF0000"/>
                          </a:solidFill>
                          <a:latin typeface="Arial"/>
                        </a:rPr>
                        <a:t>4.716,60</a:t>
                      </a:r>
                    </a:p>
                  </a:txBody>
                  <a:tcPr marL="0" marR="0" marT="0" marB="0" anchor="b">
                    <a:lnL>
                      <a:noFill/>
                    </a:lnL>
                    <a:lnR>
                      <a:noFill/>
                    </a:lnR>
                    <a:lnT>
                      <a:noFill/>
                    </a:lnT>
                    <a:lnB>
                      <a:noFill/>
                    </a:lnB>
                  </a:tcPr>
                </a:tc>
                <a:tc>
                  <a:txBody>
                    <a:bodyPr/>
                    <a:lstStyle/>
                    <a:p>
                      <a:pPr algn="r" fontAlgn="b"/>
                      <a:r>
                        <a:rPr lang="de-DE" sz="1000" b="0" i="0" u="none" strike="noStrike">
                          <a:solidFill>
                            <a:srgbClr val="FF0000"/>
                          </a:solidFill>
                          <a:latin typeface="Arial"/>
                        </a:rPr>
                        <a:t>4,51</a:t>
                      </a:r>
                    </a:p>
                  </a:txBody>
                  <a:tcPr marL="0" marR="0" marT="0" marB="0" anchor="b">
                    <a:lnL>
                      <a:noFill/>
                    </a:lnL>
                    <a:lnR>
                      <a:noFill/>
                    </a:lnR>
                    <a:lnT>
                      <a:noFill/>
                    </a:lnT>
                    <a:lnB>
                      <a:noFill/>
                    </a:lnB>
                  </a:tcPr>
                </a:tc>
              </a:tr>
              <a:tr h="179097">
                <a:tc>
                  <a:txBody>
                    <a:bodyPr/>
                    <a:lstStyle/>
                    <a:p>
                      <a:pPr algn="l" fontAlgn="b"/>
                      <a:r>
                        <a:rPr lang="de-DE" sz="1000" b="0" i="0" u="none" strike="noStrike">
                          <a:latin typeface="Arial"/>
                        </a:rPr>
                        <a:t>sonstige Steuern</a:t>
                      </a:r>
                    </a:p>
                  </a:txBody>
                  <a:tcPr marL="0" marR="0" marT="0" marB="0" anchor="b">
                    <a:lnL>
                      <a:noFill/>
                    </a:lnL>
                    <a:lnR>
                      <a:noFill/>
                    </a:lnR>
                    <a:lnT>
                      <a:noFill/>
                    </a:lnT>
                    <a:lnB>
                      <a:noFill/>
                    </a:lnB>
                  </a:tcPr>
                </a:tc>
                <a:tc>
                  <a:txBody>
                    <a:bodyPr/>
                    <a:lstStyle/>
                    <a:p>
                      <a:pPr algn="l" fontAlgn="b"/>
                      <a:endParaRPr lang="de-DE" sz="1000" b="0" i="0" u="none" strike="noStrike">
                        <a:latin typeface="Arial"/>
                      </a:endParaRPr>
                    </a:p>
                  </a:txBody>
                  <a:tcPr marL="0" marR="0" marT="0" marB="0" anchor="b">
                    <a:lnL>
                      <a:noFill/>
                    </a:lnL>
                    <a:lnR>
                      <a:noFill/>
                    </a:lnR>
                    <a:lnT>
                      <a:noFill/>
                    </a:lnT>
                    <a:lnB>
                      <a:noFill/>
                    </a:lnB>
                  </a:tcPr>
                </a:tc>
                <a:tc>
                  <a:txBody>
                    <a:bodyPr/>
                    <a:lstStyle/>
                    <a:p>
                      <a:pPr algn="r" fontAlgn="b"/>
                      <a:r>
                        <a:rPr lang="de-DE" sz="1000" b="0" i="0" u="none" strike="noStrike">
                          <a:solidFill>
                            <a:srgbClr val="FF0000"/>
                          </a:solidFill>
                          <a:latin typeface="Arial"/>
                        </a:rPr>
                        <a:t>555,00</a:t>
                      </a:r>
                    </a:p>
                  </a:txBody>
                  <a:tcPr marL="0" marR="0" marT="0" marB="0" anchor="b">
                    <a:lnL>
                      <a:noFill/>
                    </a:lnL>
                    <a:lnR>
                      <a:noFill/>
                    </a:lnR>
                    <a:lnT>
                      <a:noFill/>
                    </a:lnT>
                    <a:lnB>
                      <a:noFill/>
                    </a:lnB>
                  </a:tcPr>
                </a:tc>
                <a:tc>
                  <a:txBody>
                    <a:bodyPr/>
                    <a:lstStyle/>
                    <a:p>
                      <a:pPr algn="r" fontAlgn="b"/>
                      <a:r>
                        <a:rPr lang="de-DE" sz="1000" b="0" i="0" u="none" strike="noStrike" dirty="0">
                          <a:solidFill>
                            <a:srgbClr val="FF0000"/>
                          </a:solidFill>
                          <a:latin typeface="Arial"/>
                        </a:rPr>
                        <a:t>0,62</a:t>
                      </a:r>
                    </a:p>
                  </a:txBody>
                  <a:tcPr marL="0" marR="0" marT="0" marB="0" anchor="b">
                    <a:lnL>
                      <a:noFill/>
                    </a:lnL>
                    <a:lnR>
                      <a:noFill/>
                    </a:lnR>
                    <a:lnT>
                      <a:noFill/>
                    </a:lnT>
                    <a:lnB>
                      <a:noFill/>
                    </a:lnB>
                  </a:tcPr>
                </a:tc>
                <a:tc>
                  <a:txBody>
                    <a:bodyPr/>
                    <a:lstStyle/>
                    <a:p>
                      <a:pPr algn="r" fontAlgn="b"/>
                      <a:r>
                        <a:rPr lang="de-DE" sz="1000" b="0" i="0" u="none" strike="noStrike">
                          <a:solidFill>
                            <a:srgbClr val="FF0000"/>
                          </a:solidFill>
                          <a:latin typeface="Arial"/>
                        </a:rPr>
                        <a:t>881,00</a:t>
                      </a:r>
                    </a:p>
                  </a:txBody>
                  <a:tcPr marL="0" marR="0" marT="0" marB="0" anchor="b">
                    <a:lnL>
                      <a:noFill/>
                    </a:lnL>
                    <a:lnR>
                      <a:noFill/>
                    </a:lnR>
                    <a:lnT>
                      <a:noFill/>
                    </a:lnT>
                    <a:lnB>
                      <a:noFill/>
                    </a:lnB>
                  </a:tcPr>
                </a:tc>
                <a:tc>
                  <a:txBody>
                    <a:bodyPr/>
                    <a:lstStyle/>
                    <a:p>
                      <a:pPr algn="r" fontAlgn="b"/>
                      <a:r>
                        <a:rPr lang="de-DE" sz="1000" b="0" i="0" u="none" strike="noStrike">
                          <a:solidFill>
                            <a:srgbClr val="FF0000"/>
                          </a:solidFill>
                          <a:latin typeface="Arial"/>
                        </a:rPr>
                        <a:t>0,84</a:t>
                      </a:r>
                    </a:p>
                  </a:txBody>
                  <a:tcPr marL="0" marR="0" marT="0" marB="0" anchor="b">
                    <a:lnL>
                      <a:noFill/>
                    </a:lnL>
                    <a:lnR>
                      <a:noFill/>
                    </a:lnR>
                    <a:lnT>
                      <a:noFill/>
                    </a:lnT>
                    <a:lnB>
                      <a:noFill/>
                    </a:lnB>
                  </a:tcPr>
                </a:tc>
              </a:tr>
              <a:tr h="349239">
                <a:tc>
                  <a:txBody>
                    <a:bodyPr/>
                    <a:lstStyle/>
                    <a:p>
                      <a:pPr algn="l" fontAlgn="b"/>
                      <a:r>
                        <a:rPr lang="de-DE" sz="1000" b="0" i="0" u="none" strike="noStrike">
                          <a:latin typeface="Arial"/>
                        </a:rPr>
                        <a:t>sonst. betriebl. Aufwendungen</a:t>
                      </a:r>
                    </a:p>
                  </a:txBody>
                  <a:tcPr marL="0" marR="0" marT="0" marB="0" anchor="b">
                    <a:lnL>
                      <a:noFill/>
                    </a:lnL>
                    <a:lnR>
                      <a:noFill/>
                    </a:lnR>
                    <a:lnT>
                      <a:noFill/>
                    </a:lnT>
                    <a:lnB>
                      <a:noFill/>
                    </a:lnB>
                  </a:tcPr>
                </a:tc>
                <a:tc>
                  <a:txBody>
                    <a:bodyPr/>
                    <a:lstStyle/>
                    <a:p>
                      <a:pPr algn="l" fontAlgn="b"/>
                      <a:endParaRPr lang="de-DE" sz="1000" b="0" i="0" u="none" strike="noStrike">
                        <a:latin typeface="Arial"/>
                      </a:endParaRPr>
                    </a:p>
                  </a:txBody>
                  <a:tcPr marL="0" marR="0" marT="0" marB="0" anchor="b">
                    <a:lnL>
                      <a:noFill/>
                    </a:lnL>
                    <a:lnR>
                      <a:noFill/>
                    </a:lnR>
                    <a:lnT>
                      <a:noFill/>
                    </a:lnT>
                    <a:lnB>
                      <a:noFill/>
                    </a:lnB>
                  </a:tcPr>
                </a:tc>
                <a:tc>
                  <a:txBody>
                    <a:bodyPr/>
                    <a:lstStyle/>
                    <a:p>
                      <a:pPr algn="r" fontAlgn="b"/>
                      <a:r>
                        <a:rPr lang="de-DE" sz="1000" b="0" i="0" u="none" strike="noStrike">
                          <a:solidFill>
                            <a:srgbClr val="FF0000"/>
                          </a:solidFill>
                          <a:latin typeface="Arial"/>
                        </a:rPr>
                        <a:t>28.229,31</a:t>
                      </a:r>
                    </a:p>
                  </a:txBody>
                  <a:tcPr marL="0" marR="0" marT="0" marB="0" anchor="b">
                    <a:lnL>
                      <a:noFill/>
                    </a:lnL>
                    <a:lnR>
                      <a:noFill/>
                    </a:lnR>
                    <a:lnT>
                      <a:noFill/>
                    </a:lnT>
                    <a:lnB>
                      <a:noFill/>
                    </a:lnB>
                  </a:tcPr>
                </a:tc>
                <a:tc>
                  <a:txBody>
                    <a:bodyPr/>
                    <a:lstStyle/>
                    <a:p>
                      <a:pPr algn="r" fontAlgn="b"/>
                      <a:r>
                        <a:rPr lang="de-DE" sz="1000" b="0" i="0" u="none" strike="noStrike" dirty="0">
                          <a:solidFill>
                            <a:srgbClr val="FF0000"/>
                          </a:solidFill>
                          <a:latin typeface="Arial"/>
                        </a:rPr>
                        <a:t>31,65</a:t>
                      </a:r>
                    </a:p>
                  </a:txBody>
                  <a:tcPr marL="0" marR="0" marT="0" marB="0" anchor="b">
                    <a:lnL>
                      <a:noFill/>
                    </a:lnL>
                    <a:lnR>
                      <a:noFill/>
                    </a:lnR>
                    <a:lnT>
                      <a:noFill/>
                    </a:lnT>
                    <a:lnB>
                      <a:noFill/>
                    </a:lnB>
                  </a:tcPr>
                </a:tc>
                <a:tc>
                  <a:txBody>
                    <a:bodyPr/>
                    <a:lstStyle/>
                    <a:p>
                      <a:pPr algn="r" fontAlgn="b"/>
                      <a:r>
                        <a:rPr lang="de-DE" sz="1000" b="0" i="0" u="none" strike="noStrike" dirty="0">
                          <a:solidFill>
                            <a:srgbClr val="FF0000"/>
                          </a:solidFill>
                          <a:latin typeface="Arial"/>
                        </a:rPr>
                        <a:t>45.394,29</a:t>
                      </a:r>
                    </a:p>
                  </a:txBody>
                  <a:tcPr marL="0" marR="0" marT="0" marB="0" anchor="b">
                    <a:lnL>
                      <a:noFill/>
                    </a:lnL>
                    <a:lnR>
                      <a:noFill/>
                    </a:lnR>
                    <a:lnT>
                      <a:noFill/>
                    </a:lnT>
                    <a:lnB>
                      <a:noFill/>
                    </a:lnB>
                  </a:tcPr>
                </a:tc>
                <a:tc>
                  <a:txBody>
                    <a:bodyPr/>
                    <a:lstStyle/>
                    <a:p>
                      <a:pPr algn="r" fontAlgn="b"/>
                      <a:r>
                        <a:rPr lang="de-DE" sz="1000" b="0" i="0" u="none" strike="noStrike">
                          <a:solidFill>
                            <a:srgbClr val="FF0000"/>
                          </a:solidFill>
                          <a:latin typeface="Arial"/>
                        </a:rPr>
                        <a:t>43,43</a:t>
                      </a:r>
                    </a:p>
                  </a:txBody>
                  <a:tcPr marL="0" marR="0" marT="0" marB="0" anchor="b">
                    <a:lnL>
                      <a:noFill/>
                    </a:lnL>
                    <a:lnR>
                      <a:noFill/>
                    </a:lnR>
                    <a:lnT>
                      <a:noFill/>
                    </a:lnT>
                    <a:lnB>
                      <a:noFill/>
                    </a:lnB>
                  </a:tcPr>
                </a:tc>
              </a:tr>
              <a:tr h="167868">
                <a:tc>
                  <a:txBody>
                    <a:bodyPr/>
                    <a:lstStyle/>
                    <a:p>
                      <a:pPr algn="l" fontAlgn="b"/>
                      <a:endParaRPr lang="de-DE" sz="1000" b="0" i="0" u="none" strike="noStrike">
                        <a:latin typeface="Arial"/>
                      </a:endParaRPr>
                    </a:p>
                  </a:txBody>
                  <a:tcPr marL="0" marR="0" marT="0" marB="0" anchor="b">
                    <a:lnL>
                      <a:noFill/>
                    </a:lnL>
                    <a:lnR>
                      <a:noFill/>
                    </a:lnR>
                    <a:lnT>
                      <a:noFill/>
                    </a:lnT>
                    <a:lnB>
                      <a:noFill/>
                    </a:lnB>
                  </a:tcPr>
                </a:tc>
                <a:tc>
                  <a:txBody>
                    <a:bodyPr/>
                    <a:lstStyle/>
                    <a:p>
                      <a:pPr algn="l" fontAlgn="b"/>
                      <a:endParaRPr lang="de-DE" sz="1000" b="0" i="0" u="none" strike="noStrike">
                        <a:latin typeface="Arial"/>
                      </a:endParaRPr>
                    </a:p>
                  </a:txBody>
                  <a:tcPr marL="0" marR="0" marT="0" marB="0" anchor="b">
                    <a:lnL>
                      <a:noFill/>
                    </a:lnL>
                    <a:lnR>
                      <a:noFill/>
                    </a:lnR>
                    <a:lnT>
                      <a:noFill/>
                    </a:lnT>
                    <a:lnB>
                      <a:noFill/>
                    </a:lnB>
                  </a:tcPr>
                </a:tc>
                <a:tc>
                  <a:txBody>
                    <a:bodyPr/>
                    <a:lstStyle/>
                    <a:p>
                      <a:pPr algn="r" fontAlgn="b"/>
                      <a:endParaRPr lang="de-DE" sz="1000" b="0" i="0" u="none" strike="noStrike">
                        <a:solidFill>
                          <a:srgbClr val="FF0000"/>
                        </a:solidFill>
                        <a:latin typeface="Arial"/>
                      </a:endParaRPr>
                    </a:p>
                  </a:txBody>
                  <a:tcPr marL="0" marR="0" marT="0" marB="0" anchor="b">
                    <a:lnL>
                      <a:noFill/>
                    </a:lnL>
                    <a:lnR>
                      <a:noFill/>
                    </a:lnR>
                    <a:lnT>
                      <a:noFill/>
                    </a:lnT>
                    <a:lnB>
                      <a:noFill/>
                    </a:lnB>
                  </a:tcPr>
                </a:tc>
                <a:tc>
                  <a:txBody>
                    <a:bodyPr/>
                    <a:lstStyle/>
                    <a:p>
                      <a:pPr algn="r" fontAlgn="b"/>
                      <a:endParaRPr lang="de-DE" sz="1000" b="0" i="0" u="none" strike="noStrike">
                        <a:solidFill>
                          <a:srgbClr val="FF0000"/>
                        </a:solidFill>
                        <a:latin typeface="Arial"/>
                      </a:endParaRPr>
                    </a:p>
                  </a:txBody>
                  <a:tcPr marL="0" marR="0" marT="0" marB="0" anchor="b">
                    <a:lnL>
                      <a:noFill/>
                    </a:lnL>
                    <a:lnR>
                      <a:noFill/>
                    </a:lnR>
                    <a:lnT>
                      <a:noFill/>
                    </a:lnT>
                    <a:lnB>
                      <a:noFill/>
                    </a:lnB>
                  </a:tcPr>
                </a:tc>
                <a:tc>
                  <a:txBody>
                    <a:bodyPr/>
                    <a:lstStyle/>
                    <a:p>
                      <a:pPr algn="r" fontAlgn="b"/>
                      <a:endParaRPr lang="de-DE" sz="1000" b="0" i="0" u="none" strike="noStrike" dirty="0">
                        <a:solidFill>
                          <a:srgbClr val="FF0000"/>
                        </a:solidFill>
                        <a:latin typeface="Arial"/>
                      </a:endParaRPr>
                    </a:p>
                  </a:txBody>
                  <a:tcPr marL="0" marR="0" marT="0" marB="0" anchor="b">
                    <a:lnL>
                      <a:noFill/>
                    </a:lnL>
                    <a:lnR>
                      <a:noFill/>
                    </a:lnR>
                    <a:lnT>
                      <a:noFill/>
                    </a:lnT>
                    <a:lnB>
                      <a:noFill/>
                    </a:lnB>
                  </a:tcPr>
                </a:tc>
                <a:tc>
                  <a:txBody>
                    <a:bodyPr/>
                    <a:lstStyle/>
                    <a:p>
                      <a:pPr algn="r" fontAlgn="b"/>
                      <a:endParaRPr lang="de-DE" sz="1000" b="0" i="0" u="none" strike="noStrike">
                        <a:solidFill>
                          <a:srgbClr val="FF0000"/>
                        </a:solidFill>
                        <a:latin typeface="Arial"/>
                      </a:endParaRPr>
                    </a:p>
                  </a:txBody>
                  <a:tcPr marL="0" marR="0" marT="0" marB="0" anchor="b">
                    <a:lnL>
                      <a:noFill/>
                    </a:lnL>
                    <a:lnR>
                      <a:noFill/>
                    </a:lnR>
                    <a:lnT>
                      <a:noFill/>
                    </a:lnT>
                    <a:lnB>
                      <a:noFill/>
                    </a:lnB>
                  </a:tcPr>
                </a:tc>
              </a:tr>
              <a:tr h="179097">
                <a:tc>
                  <a:txBody>
                    <a:bodyPr/>
                    <a:lstStyle/>
                    <a:p>
                      <a:pPr algn="l" fontAlgn="b"/>
                      <a:r>
                        <a:rPr lang="de-DE" sz="1000" b="1" i="0" u="none" strike="noStrike">
                          <a:latin typeface="Arial"/>
                        </a:rPr>
                        <a:t>Betriebsaufwand</a:t>
                      </a:r>
                    </a:p>
                  </a:txBody>
                  <a:tcPr marL="0" marR="0" marT="0" marB="0" anchor="b">
                    <a:lnL>
                      <a:noFill/>
                    </a:lnL>
                    <a:lnR>
                      <a:noFill/>
                    </a:lnR>
                    <a:lnT>
                      <a:noFill/>
                    </a:lnT>
                    <a:lnB>
                      <a:noFill/>
                    </a:lnB>
                  </a:tcPr>
                </a:tc>
                <a:tc>
                  <a:txBody>
                    <a:bodyPr/>
                    <a:lstStyle/>
                    <a:p>
                      <a:pPr algn="l" fontAlgn="b"/>
                      <a:endParaRPr lang="de-DE" sz="1000" b="0" i="0" u="none" strike="noStrike">
                        <a:latin typeface="Arial"/>
                      </a:endParaRPr>
                    </a:p>
                  </a:txBody>
                  <a:tcPr marL="0" marR="0" marT="0" marB="0" anchor="b">
                    <a:lnL>
                      <a:noFill/>
                    </a:lnL>
                    <a:lnR>
                      <a:noFill/>
                    </a:lnR>
                    <a:lnT>
                      <a:noFill/>
                    </a:lnT>
                    <a:lnB>
                      <a:noFill/>
                    </a:lnB>
                  </a:tcPr>
                </a:tc>
                <a:tc>
                  <a:txBody>
                    <a:bodyPr/>
                    <a:lstStyle/>
                    <a:p>
                      <a:pPr algn="r" fontAlgn="b"/>
                      <a:r>
                        <a:rPr lang="de-DE" sz="1000" b="0" i="0" u="none" strike="noStrike">
                          <a:solidFill>
                            <a:srgbClr val="FF0000"/>
                          </a:solidFill>
                          <a:latin typeface="Arial"/>
                        </a:rPr>
                        <a:t>91.118,01</a:t>
                      </a:r>
                    </a:p>
                  </a:txBody>
                  <a:tcPr marL="0" marR="0" marT="0" marB="0" anchor="b">
                    <a:lnL>
                      <a:noFill/>
                    </a:lnL>
                    <a:lnR>
                      <a:noFill/>
                    </a:lnR>
                    <a:lnT>
                      <a:noFill/>
                    </a:lnT>
                    <a:lnB>
                      <a:noFill/>
                    </a:lnB>
                  </a:tcPr>
                </a:tc>
                <a:tc>
                  <a:txBody>
                    <a:bodyPr/>
                    <a:lstStyle/>
                    <a:p>
                      <a:pPr algn="r" fontAlgn="b"/>
                      <a:r>
                        <a:rPr lang="de-DE" sz="1000" b="0" i="0" u="none" strike="noStrike">
                          <a:solidFill>
                            <a:srgbClr val="FF0000"/>
                          </a:solidFill>
                          <a:latin typeface="Arial"/>
                        </a:rPr>
                        <a:t>102,18</a:t>
                      </a:r>
                    </a:p>
                  </a:txBody>
                  <a:tcPr marL="0" marR="0" marT="0" marB="0" anchor="b">
                    <a:lnL>
                      <a:noFill/>
                    </a:lnL>
                    <a:lnR>
                      <a:noFill/>
                    </a:lnR>
                    <a:lnT>
                      <a:noFill/>
                    </a:lnT>
                    <a:lnB>
                      <a:noFill/>
                    </a:lnB>
                  </a:tcPr>
                </a:tc>
                <a:tc>
                  <a:txBody>
                    <a:bodyPr/>
                    <a:lstStyle/>
                    <a:p>
                      <a:pPr algn="r" fontAlgn="b"/>
                      <a:r>
                        <a:rPr lang="de-DE" sz="1000" b="0" i="0" u="none" strike="noStrike" dirty="0">
                          <a:solidFill>
                            <a:srgbClr val="FF0000"/>
                          </a:solidFill>
                          <a:latin typeface="Arial"/>
                        </a:rPr>
                        <a:t>88.729,33</a:t>
                      </a:r>
                    </a:p>
                  </a:txBody>
                  <a:tcPr marL="0" marR="0" marT="0" marB="0" anchor="b">
                    <a:lnL>
                      <a:noFill/>
                    </a:lnL>
                    <a:lnR>
                      <a:noFill/>
                    </a:lnR>
                    <a:lnT>
                      <a:noFill/>
                    </a:lnT>
                    <a:lnB>
                      <a:noFill/>
                    </a:lnB>
                  </a:tcPr>
                </a:tc>
                <a:tc>
                  <a:txBody>
                    <a:bodyPr/>
                    <a:lstStyle/>
                    <a:p>
                      <a:pPr algn="r" fontAlgn="b"/>
                      <a:r>
                        <a:rPr lang="de-DE" sz="1000" b="0" i="0" u="none" strike="noStrike">
                          <a:solidFill>
                            <a:srgbClr val="FF0000"/>
                          </a:solidFill>
                          <a:latin typeface="Arial"/>
                        </a:rPr>
                        <a:t>84,90</a:t>
                      </a:r>
                    </a:p>
                  </a:txBody>
                  <a:tcPr marL="0" marR="0" marT="0" marB="0" anchor="b">
                    <a:lnL>
                      <a:noFill/>
                    </a:lnL>
                    <a:lnR>
                      <a:noFill/>
                    </a:lnR>
                    <a:lnT>
                      <a:noFill/>
                    </a:lnT>
                    <a:lnB>
                      <a:noFill/>
                    </a:lnB>
                  </a:tcPr>
                </a:tc>
              </a:tr>
              <a:tr h="167868">
                <a:tc>
                  <a:txBody>
                    <a:bodyPr/>
                    <a:lstStyle/>
                    <a:p>
                      <a:pPr algn="l" fontAlgn="b"/>
                      <a:endParaRPr lang="de-DE" sz="1000" b="1" i="0" u="none" strike="noStrike">
                        <a:latin typeface="Arial"/>
                      </a:endParaRPr>
                    </a:p>
                  </a:txBody>
                  <a:tcPr marL="0" marR="0" marT="0" marB="0" anchor="b">
                    <a:lnL>
                      <a:noFill/>
                    </a:lnL>
                    <a:lnR>
                      <a:noFill/>
                    </a:lnR>
                    <a:lnT>
                      <a:noFill/>
                    </a:lnT>
                    <a:lnB>
                      <a:noFill/>
                    </a:lnB>
                  </a:tcPr>
                </a:tc>
                <a:tc>
                  <a:txBody>
                    <a:bodyPr/>
                    <a:lstStyle/>
                    <a:p>
                      <a:pPr algn="l" fontAlgn="b"/>
                      <a:endParaRPr lang="de-DE" sz="1000" b="0" i="0" u="none" strike="noStrike">
                        <a:latin typeface="Arial"/>
                      </a:endParaRPr>
                    </a:p>
                  </a:txBody>
                  <a:tcPr marL="0" marR="0" marT="0" marB="0" anchor="b">
                    <a:lnL>
                      <a:noFill/>
                    </a:lnL>
                    <a:lnR>
                      <a:noFill/>
                    </a:lnR>
                    <a:lnT>
                      <a:noFill/>
                    </a:lnT>
                    <a:lnB>
                      <a:noFill/>
                    </a:lnB>
                  </a:tcPr>
                </a:tc>
                <a:tc>
                  <a:txBody>
                    <a:bodyPr/>
                    <a:lstStyle/>
                    <a:p>
                      <a:pPr algn="r" fontAlgn="b"/>
                      <a:endParaRPr lang="de-DE" sz="1000" b="0" i="0" u="none" strike="noStrike">
                        <a:solidFill>
                          <a:srgbClr val="FF0000"/>
                        </a:solidFill>
                        <a:latin typeface="Arial"/>
                      </a:endParaRPr>
                    </a:p>
                  </a:txBody>
                  <a:tcPr marL="0" marR="0" marT="0" marB="0" anchor="b">
                    <a:lnL>
                      <a:noFill/>
                    </a:lnL>
                    <a:lnR>
                      <a:noFill/>
                    </a:lnR>
                    <a:lnT>
                      <a:noFill/>
                    </a:lnT>
                    <a:lnB>
                      <a:noFill/>
                    </a:lnB>
                  </a:tcPr>
                </a:tc>
                <a:tc>
                  <a:txBody>
                    <a:bodyPr/>
                    <a:lstStyle/>
                    <a:p>
                      <a:pPr algn="r" fontAlgn="b"/>
                      <a:endParaRPr lang="de-DE" sz="1000" b="0" i="0" u="none" strike="noStrike">
                        <a:solidFill>
                          <a:srgbClr val="FF0000"/>
                        </a:solidFill>
                        <a:latin typeface="Arial"/>
                      </a:endParaRPr>
                    </a:p>
                  </a:txBody>
                  <a:tcPr marL="0" marR="0" marT="0" marB="0" anchor="b">
                    <a:lnL>
                      <a:noFill/>
                    </a:lnL>
                    <a:lnR>
                      <a:noFill/>
                    </a:lnR>
                    <a:lnT>
                      <a:noFill/>
                    </a:lnT>
                    <a:lnB>
                      <a:noFill/>
                    </a:lnB>
                  </a:tcPr>
                </a:tc>
                <a:tc>
                  <a:txBody>
                    <a:bodyPr/>
                    <a:lstStyle/>
                    <a:p>
                      <a:pPr algn="r" fontAlgn="b"/>
                      <a:endParaRPr lang="de-DE" sz="1000" b="0" i="0" u="none" strike="noStrike" dirty="0">
                        <a:solidFill>
                          <a:srgbClr val="FF0000"/>
                        </a:solidFill>
                        <a:latin typeface="Arial"/>
                      </a:endParaRPr>
                    </a:p>
                  </a:txBody>
                  <a:tcPr marL="0" marR="0" marT="0" marB="0" anchor="b">
                    <a:lnL>
                      <a:noFill/>
                    </a:lnL>
                    <a:lnR>
                      <a:noFill/>
                    </a:lnR>
                    <a:lnT>
                      <a:noFill/>
                    </a:lnT>
                    <a:lnB>
                      <a:noFill/>
                    </a:lnB>
                  </a:tcPr>
                </a:tc>
                <a:tc>
                  <a:txBody>
                    <a:bodyPr/>
                    <a:lstStyle/>
                    <a:p>
                      <a:pPr algn="r" fontAlgn="b"/>
                      <a:endParaRPr lang="de-DE" sz="1000" b="0" i="0" u="none" strike="noStrike">
                        <a:solidFill>
                          <a:srgbClr val="FF0000"/>
                        </a:solidFill>
                        <a:latin typeface="Arial"/>
                      </a:endParaRPr>
                    </a:p>
                  </a:txBody>
                  <a:tcPr marL="0" marR="0" marT="0" marB="0" anchor="b">
                    <a:lnL>
                      <a:noFill/>
                    </a:lnL>
                    <a:lnR>
                      <a:noFill/>
                    </a:lnR>
                    <a:lnT>
                      <a:noFill/>
                    </a:lnT>
                    <a:lnB>
                      <a:noFill/>
                    </a:lnB>
                  </a:tcPr>
                </a:tc>
              </a:tr>
              <a:tr h="179097">
                <a:tc>
                  <a:txBody>
                    <a:bodyPr/>
                    <a:lstStyle/>
                    <a:p>
                      <a:pPr algn="l" fontAlgn="b"/>
                      <a:r>
                        <a:rPr lang="de-DE" sz="1000" b="1" i="0" u="none" strike="noStrike">
                          <a:latin typeface="Arial"/>
                        </a:rPr>
                        <a:t>Betriebsergebnis</a:t>
                      </a:r>
                    </a:p>
                  </a:txBody>
                  <a:tcPr marL="0" marR="0" marT="0" marB="0" anchor="b">
                    <a:lnL>
                      <a:noFill/>
                    </a:lnL>
                    <a:lnR>
                      <a:noFill/>
                    </a:lnR>
                    <a:lnT>
                      <a:noFill/>
                    </a:lnT>
                    <a:lnB>
                      <a:noFill/>
                    </a:lnB>
                  </a:tcPr>
                </a:tc>
                <a:tc>
                  <a:txBody>
                    <a:bodyPr/>
                    <a:lstStyle/>
                    <a:p>
                      <a:pPr algn="l" fontAlgn="b"/>
                      <a:endParaRPr lang="de-DE" sz="1000" b="0" i="0" u="none" strike="noStrike">
                        <a:latin typeface="Arial"/>
                      </a:endParaRPr>
                    </a:p>
                  </a:txBody>
                  <a:tcPr marL="0" marR="0" marT="0" marB="0" anchor="b">
                    <a:lnL>
                      <a:noFill/>
                    </a:lnL>
                    <a:lnR>
                      <a:noFill/>
                    </a:lnR>
                    <a:lnT>
                      <a:noFill/>
                    </a:lnT>
                    <a:lnB>
                      <a:noFill/>
                    </a:lnB>
                  </a:tcPr>
                </a:tc>
                <a:tc>
                  <a:txBody>
                    <a:bodyPr/>
                    <a:lstStyle/>
                    <a:p>
                      <a:pPr algn="r" fontAlgn="b"/>
                      <a:r>
                        <a:rPr lang="de-DE" sz="1000" b="1" i="0" u="none" strike="noStrike">
                          <a:solidFill>
                            <a:srgbClr val="FF0000"/>
                          </a:solidFill>
                          <a:latin typeface="Arial"/>
                        </a:rPr>
                        <a:t>-1.939,70</a:t>
                      </a:r>
                    </a:p>
                  </a:txBody>
                  <a:tcPr marL="0" marR="0" marT="0" marB="0" anchor="b">
                    <a:lnL>
                      <a:noFill/>
                    </a:lnL>
                    <a:lnR>
                      <a:noFill/>
                    </a:lnR>
                    <a:lnT>
                      <a:noFill/>
                    </a:lnT>
                    <a:lnB>
                      <a:noFill/>
                    </a:lnB>
                  </a:tcPr>
                </a:tc>
                <a:tc>
                  <a:txBody>
                    <a:bodyPr/>
                    <a:lstStyle/>
                    <a:p>
                      <a:pPr algn="r" fontAlgn="b"/>
                      <a:r>
                        <a:rPr lang="de-DE" sz="1000" b="0" i="0" u="none" strike="noStrike">
                          <a:solidFill>
                            <a:srgbClr val="FF0000"/>
                          </a:solidFill>
                          <a:latin typeface="Arial"/>
                        </a:rPr>
                        <a:t>-2,18</a:t>
                      </a:r>
                    </a:p>
                  </a:txBody>
                  <a:tcPr marL="0" marR="0" marT="0" marB="0" anchor="b">
                    <a:lnL>
                      <a:noFill/>
                    </a:lnL>
                    <a:lnR>
                      <a:noFill/>
                    </a:lnR>
                    <a:lnT>
                      <a:noFill/>
                    </a:lnT>
                    <a:lnB>
                      <a:noFill/>
                    </a:lnB>
                  </a:tcPr>
                </a:tc>
                <a:tc>
                  <a:txBody>
                    <a:bodyPr/>
                    <a:lstStyle/>
                    <a:p>
                      <a:pPr algn="r" fontAlgn="b"/>
                      <a:r>
                        <a:rPr lang="de-DE" sz="1000" b="1" i="0" u="none" strike="noStrike" dirty="0">
                          <a:solidFill>
                            <a:srgbClr val="FF0000"/>
                          </a:solidFill>
                          <a:latin typeface="Arial"/>
                        </a:rPr>
                        <a:t>15.782,22</a:t>
                      </a:r>
                    </a:p>
                  </a:txBody>
                  <a:tcPr marL="0" marR="0" marT="0" marB="0" anchor="b">
                    <a:lnL>
                      <a:noFill/>
                    </a:lnL>
                    <a:lnR>
                      <a:noFill/>
                    </a:lnR>
                    <a:lnT>
                      <a:noFill/>
                    </a:lnT>
                    <a:lnB>
                      <a:noFill/>
                    </a:lnB>
                  </a:tcPr>
                </a:tc>
                <a:tc>
                  <a:txBody>
                    <a:bodyPr/>
                    <a:lstStyle/>
                    <a:p>
                      <a:pPr algn="r" fontAlgn="b"/>
                      <a:r>
                        <a:rPr lang="de-DE" sz="1000" b="0" i="0" u="none" strike="noStrike">
                          <a:solidFill>
                            <a:srgbClr val="FF0000"/>
                          </a:solidFill>
                          <a:latin typeface="Arial"/>
                        </a:rPr>
                        <a:t>15,10</a:t>
                      </a:r>
                    </a:p>
                  </a:txBody>
                  <a:tcPr marL="0" marR="0" marT="0" marB="0" anchor="b">
                    <a:lnL>
                      <a:noFill/>
                    </a:lnL>
                    <a:lnR>
                      <a:noFill/>
                    </a:lnR>
                    <a:lnT>
                      <a:noFill/>
                    </a:lnT>
                    <a:lnB>
                      <a:noFill/>
                    </a:lnB>
                  </a:tcPr>
                </a:tc>
              </a:tr>
              <a:tr h="167868">
                <a:tc>
                  <a:txBody>
                    <a:bodyPr/>
                    <a:lstStyle/>
                    <a:p>
                      <a:pPr algn="l" fontAlgn="b"/>
                      <a:endParaRPr lang="de-DE" sz="1000" b="0" i="0" u="none" strike="noStrike">
                        <a:latin typeface="Arial"/>
                      </a:endParaRPr>
                    </a:p>
                  </a:txBody>
                  <a:tcPr marL="0" marR="0" marT="0" marB="0" anchor="b">
                    <a:lnL>
                      <a:noFill/>
                    </a:lnL>
                    <a:lnR>
                      <a:noFill/>
                    </a:lnR>
                    <a:lnT>
                      <a:noFill/>
                    </a:lnT>
                    <a:lnB>
                      <a:noFill/>
                    </a:lnB>
                  </a:tcPr>
                </a:tc>
                <a:tc>
                  <a:txBody>
                    <a:bodyPr/>
                    <a:lstStyle/>
                    <a:p>
                      <a:pPr algn="l" fontAlgn="b"/>
                      <a:endParaRPr lang="de-DE" sz="1000" b="0" i="0" u="none" strike="noStrike">
                        <a:latin typeface="Arial"/>
                      </a:endParaRPr>
                    </a:p>
                  </a:txBody>
                  <a:tcPr marL="0" marR="0" marT="0" marB="0" anchor="b">
                    <a:lnL>
                      <a:noFill/>
                    </a:lnL>
                    <a:lnR>
                      <a:noFill/>
                    </a:lnR>
                    <a:lnT>
                      <a:noFill/>
                    </a:lnT>
                    <a:lnB>
                      <a:noFill/>
                    </a:lnB>
                  </a:tcPr>
                </a:tc>
                <a:tc>
                  <a:txBody>
                    <a:bodyPr/>
                    <a:lstStyle/>
                    <a:p>
                      <a:pPr algn="r" fontAlgn="b"/>
                      <a:endParaRPr lang="de-DE" sz="1000" b="0" i="0" u="none" strike="noStrike">
                        <a:solidFill>
                          <a:srgbClr val="FF0000"/>
                        </a:solidFill>
                        <a:latin typeface="Arial"/>
                      </a:endParaRPr>
                    </a:p>
                  </a:txBody>
                  <a:tcPr marL="0" marR="0" marT="0" marB="0" anchor="b">
                    <a:lnL>
                      <a:noFill/>
                    </a:lnL>
                    <a:lnR>
                      <a:noFill/>
                    </a:lnR>
                    <a:lnT>
                      <a:noFill/>
                    </a:lnT>
                    <a:lnB>
                      <a:noFill/>
                    </a:lnB>
                  </a:tcPr>
                </a:tc>
                <a:tc>
                  <a:txBody>
                    <a:bodyPr/>
                    <a:lstStyle/>
                    <a:p>
                      <a:pPr algn="r" fontAlgn="b"/>
                      <a:endParaRPr lang="de-DE" sz="1000" b="0" i="0" u="none" strike="noStrike">
                        <a:solidFill>
                          <a:srgbClr val="FF0000"/>
                        </a:solidFill>
                        <a:latin typeface="Arial"/>
                      </a:endParaRPr>
                    </a:p>
                  </a:txBody>
                  <a:tcPr marL="0" marR="0" marT="0" marB="0" anchor="b">
                    <a:lnL>
                      <a:noFill/>
                    </a:lnL>
                    <a:lnR>
                      <a:noFill/>
                    </a:lnR>
                    <a:lnT>
                      <a:noFill/>
                    </a:lnT>
                    <a:lnB>
                      <a:noFill/>
                    </a:lnB>
                  </a:tcPr>
                </a:tc>
                <a:tc>
                  <a:txBody>
                    <a:bodyPr/>
                    <a:lstStyle/>
                    <a:p>
                      <a:pPr algn="r" fontAlgn="b"/>
                      <a:endParaRPr lang="de-DE" sz="1000" b="0" i="0" u="none" strike="noStrike" dirty="0">
                        <a:solidFill>
                          <a:srgbClr val="FF0000"/>
                        </a:solidFill>
                        <a:latin typeface="Arial"/>
                      </a:endParaRPr>
                    </a:p>
                  </a:txBody>
                  <a:tcPr marL="0" marR="0" marT="0" marB="0" anchor="b">
                    <a:lnL>
                      <a:noFill/>
                    </a:lnL>
                    <a:lnR>
                      <a:noFill/>
                    </a:lnR>
                    <a:lnT>
                      <a:noFill/>
                    </a:lnT>
                    <a:lnB>
                      <a:noFill/>
                    </a:lnB>
                  </a:tcPr>
                </a:tc>
                <a:tc>
                  <a:txBody>
                    <a:bodyPr/>
                    <a:lstStyle/>
                    <a:p>
                      <a:pPr algn="r" fontAlgn="b"/>
                      <a:endParaRPr lang="de-DE" sz="1000" b="0" i="0" u="none" strike="noStrike">
                        <a:solidFill>
                          <a:srgbClr val="FF0000"/>
                        </a:solidFill>
                        <a:latin typeface="Arial"/>
                      </a:endParaRPr>
                    </a:p>
                  </a:txBody>
                  <a:tcPr marL="0" marR="0" marT="0" marB="0" anchor="b">
                    <a:lnL>
                      <a:noFill/>
                    </a:lnL>
                    <a:lnR>
                      <a:noFill/>
                    </a:lnR>
                    <a:lnT>
                      <a:noFill/>
                    </a:lnT>
                    <a:lnB>
                      <a:noFill/>
                    </a:lnB>
                  </a:tcPr>
                </a:tc>
              </a:tr>
              <a:tr h="179097">
                <a:tc>
                  <a:txBody>
                    <a:bodyPr/>
                    <a:lstStyle/>
                    <a:p>
                      <a:pPr algn="l" fontAlgn="b"/>
                      <a:r>
                        <a:rPr lang="de-DE" sz="1000" b="0" i="0" u="none" strike="noStrike">
                          <a:latin typeface="Arial"/>
                        </a:rPr>
                        <a:t>Zinserträge</a:t>
                      </a:r>
                    </a:p>
                  </a:txBody>
                  <a:tcPr marL="0" marR="0" marT="0" marB="0" anchor="b">
                    <a:lnL>
                      <a:noFill/>
                    </a:lnL>
                    <a:lnR>
                      <a:noFill/>
                    </a:lnR>
                    <a:lnT>
                      <a:noFill/>
                    </a:lnT>
                    <a:lnB>
                      <a:noFill/>
                    </a:lnB>
                  </a:tcPr>
                </a:tc>
                <a:tc>
                  <a:txBody>
                    <a:bodyPr/>
                    <a:lstStyle/>
                    <a:p>
                      <a:pPr algn="l" fontAlgn="b"/>
                      <a:endParaRPr lang="de-DE" sz="1000" b="0" i="0" u="none" strike="noStrike">
                        <a:latin typeface="Arial"/>
                      </a:endParaRPr>
                    </a:p>
                  </a:txBody>
                  <a:tcPr marL="0" marR="0" marT="0" marB="0" anchor="b">
                    <a:lnL>
                      <a:noFill/>
                    </a:lnL>
                    <a:lnR>
                      <a:noFill/>
                    </a:lnR>
                    <a:lnT>
                      <a:noFill/>
                    </a:lnT>
                    <a:lnB>
                      <a:noFill/>
                    </a:lnB>
                  </a:tcPr>
                </a:tc>
                <a:tc>
                  <a:txBody>
                    <a:bodyPr/>
                    <a:lstStyle/>
                    <a:p>
                      <a:pPr algn="r" fontAlgn="b"/>
                      <a:r>
                        <a:rPr lang="de-DE" sz="1000" b="0" i="0" u="none" strike="noStrike">
                          <a:solidFill>
                            <a:srgbClr val="FF0000"/>
                          </a:solidFill>
                          <a:latin typeface="Arial"/>
                        </a:rPr>
                        <a:t>0,00</a:t>
                      </a:r>
                    </a:p>
                  </a:txBody>
                  <a:tcPr marL="0" marR="0" marT="0" marB="0" anchor="b">
                    <a:lnL>
                      <a:noFill/>
                    </a:lnL>
                    <a:lnR>
                      <a:noFill/>
                    </a:lnR>
                    <a:lnT>
                      <a:noFill/>
                    </a:lnT>
                    <a:lnB>
                      <a:noFill/>
                    </a:lnB>
                  </a:tcPr>
                </a:tc>
                <a:tc>
                  <a:txBody>
                    <a:bodyPr/>
                    <a:lstStyle/>
                    <a:p>
                      <a:pPr algn="r" fontAlgn="b"/>
                      <a:r>
                        <a:rPr lang="de-DE" sz="1000" b="0" i="0" u="none" strike="noStrike">
                          <a:solidFill>
                            <a:srgbClr val="FF0000"/>
                          </a:solidFill>
                          <a:latin typeface="Arial"/>
                        </a:rPr>
                        <a:t>0,00</a:t>
                      </a:r>
                    </a:p>
                  </a:txBody>
                  <a:tcPr marL="0" marR="0" marT="0" marB="0" anchor="b">
                    <a:lnL>
                      <a:noFill/>
                    </a:lnL>
                    <a:lnR>
                      <a:noFill/>
                    </a:lnR>
                    <a:lnT>
                      <a:noFill/>
                    </a:lnT>
                    <a:lnB>
                      <a:noFill/>
                    </a:lnB>
                  </a:tcPr>
                </a:tc>
                <a:tc>
                  <a:txBody>
                    <a:bodyPr/>
                    <a:lstStyle/>
                    <a:p>
                      <a:pPr algn="r" fontAlgn="b"/>
                      <a:r>
                        <a:rPr lang="de-DE" sz="1000" b="0" i="0" u="none" strike="noStrike" dirty="0">
                          <a:solidFill>
                            <a:srgbClr val="FF0000"/>
                          </a:solidFill>
                          <a:latin typeface="Arial"/>
                        </a:rPr>
                        <a:t>77,36</a:t>
                      </a:r>
                    </a:p>
                  </a:txBody>
                  <a:tcPr marL="0" marR="0" marT="0" marB="0" anchor="b">
                    <a:lnL>
                      <a:noFill/>
                    </a:lnL>
                    <a:lnR>
                      <a:noFill/>
                    </a:lnR>
                    <a:lnT>
                      <a:noFill/>
                    </a:lnT>
                    <a:lnB>
                      <a:noFill/>
                    </a:lnB>
                  </a:tcPr>
                </a:tc>
                <a:tc>
                  <a:txBody>
                    <a:bodyPr/>
                    <a:lstStyle/>
                    <a:p>
                      <a:pPr algn="r" fontAlgn="b"/>
                      <a:r>
                        <a:rPr lang="de-DE" sz="1000" b="0" i="0" u="none" strike="noStrike" dirty="0">
                          <a:solidFill>
                            <a:srgbClr val="FF0000"/>
                          </a:solidFill>
                          <a:latin typeface="Arial"/>
                        </a:rPr>
                        <a:t>0,07</a:t>
                      </a:r>
                    </a:p>
                  </a:txBody>
                  <a:tcPr marL="0" marR="0" marT="0" marB="0" anchor="b">
                    <a:lnL>
                      <a:noFill/>
                    </a:lnL>
                    <a:lnR>
                      <a:noFill/>
                    </a:lnR>
                    <a:lnT>
                      <a:noFill/>
                    </a:lnT>
                    <a:lnB>
                      <a:noFill/>
                    </a:lnB>
                  </a:tcPr>
                </a:tc>
              </a:tr>
              <a:tr h="179097">
                <a:tc>
                  <a:txBody>
                    <a:bodyPr/>
                    <a:lstStyle/>
                    <a:p>
                      <a:pPr algn="l" fontAlgn="b"/>
                      <a:r>
                        <a:rPr lang="de-DE" sz="1000" b="0" i="0" u="none" strike="noStrike">
                          <a:latin typeface="Arial"/>
                        </a:rPr>
                        <a:t>Zinsaufwand</a:t>
                      </a:r>
                    </a:p>
                  </a:txBody>
                  <a:tcPr marL="0" marR="0" marT="0" marB="0" anchor="b">
                    <a:lnL>
                      <a:noFill/>
                    </a:lnL>
                    <a:lnR>
                      <a:noFill/>
                    </a:lnR>
                    <a:lnT>
                      <a:noFill/>
                    </a:lnT>
                    <a:lnB>
                      <a:noFill/>
                    </a:lnB>
                  </a:tcPr>
                </a:tc>
                <a:tc>
                  <a:txBody>
                    <a:bodyPr/>
                    <a:lstStyle/>
                    <a:p>
                      <a:pPr algn="l" fontAlgn="b"/>
                      <a:endParaRPr lang="de-DE" sz="1000" b="0" i="0" u="none" strike="noStrike">
                        <a:latin typeface="Arial"/>
                      </a:endParaRPr>
                    </a:p>
                  </a:txBody>
                  <a:tcPr marL="0" marR="0" marT="0" marB="0" anchor="b">
                    <a:lnL>
                      <a:noFill/>
                    </a:lnL>
                    <a:lnR>
                      <a:noFill/>
                    </a:lnR>
                    <a:lnT>
                      <a:noFill/>
                    </a:lnT>
                    <a:lnB>
                      <a:noFill/>
                    </a:lnB>
                  </a:tcPr>
                </a:tc>
                <a:tc>
                  <a:txBody>
                    <a:bodyPr/>
                    <a:lstStyle/>
                    <a:p>
                      <a:pPr algn="r" fontAlgn="b"/>
                      <a:r>
                        <a:rPr lang="de-DE" sz="1000" b="0" i="0" u="none" strike="noStrike">
                          <a:solidFill>
                            <a:srgbClr val="FF0000"/>
                          </a:solidFill>
                          <a:latin typeface="Arial"/>
                        </a:rPr>
                        <a:t>178,73</a:t>
                      </a:r>
                    </a:p>
                  </a:txBody>
                  <a:tcPr marL="0" marR="0" marT="0" marB="0" anchor="b">
                    <a:lnL>
                      <a:noFill/>
                    </a:lnL>
                    <a:lnR>
                      <a:noFill/>
                    </a:lnR>
                    <a:lnT>
                      <a:noFill/>
                    </a:lnT>
                    <a:lnB>
                      <a:noFill/>
                    </a:lnB>
                  </a:tcPr>
                </a:tc>
                <a:tc>
                  <a:txBody>
                    <a:bodyPr/>
                    <a:lstStyle/>
                    <a:p>
                      <a:pPr algn="r" fontAlgn="b"/>
                      <a:r>
                        <a:rPr lang="de-DE" sz="1000" b="0" i="0" u="none" strike="noStrike">
                          <a:solidFill>
                            <a:srgbClr val="FF0000"/>
                          </a:solidFill>
                          <a:latin typeface="Arial"/>
                        </a:rPr>
                        <a:t>0,20</a:t>
                      </a:r>
                    </a:p>
                  </a:txBody>
                  <a:tcPr marL="0" marR="0" marT="0" marB="0" anchor="b">
                    <a:lnL>
                      <a:noFill/>
                    </a:lnL>
                    <a:lnR>
                      <a:noFill/>
                    </a:lnR>
                    <a:lnT>
                      <a:noFill/>
                    </a:lnT>
                    <a:lnB>
                      <a:noFill/>
                    </a:lnB>
                  </a:tcPr>
                </a:tc>
                <a:tc>
                  <a:txBody>
                    <a:bodyPr/>
                    <a:lstStyle/>
                    <a:p>
                      <a:pPr algn="r" fontAlgn="b"/>
                      <a:r>
                        <a:rPr lang="de-DE" sz="1000" b="0" i="0" u="none" strike="noStrike">
                          <a:solidFill>
                            <a:srgbClr val="FF0000"/>
                          </a:solidFill>
                          <a:latin typeface="Arial"/>
                        </a:rPr>
                        <a:t>159,16</a:t>
                      </a:r>
                    </a:p>
                  </a:txBody>
                  <a:tcPr marL="0" marR="0" marT="0" marB="0" anchor="b">
                    <a:lnL>
                      <a:noFill/>
                    </a:lnL>
                    <a:lnR>
                      <a:noFill/>
                    </a:lnR>
                    <a:lnT>
                      <a:noFill/>
                    </a:lnT>
                    <a:lnB>
                      <a:noFill/>
                    </a:lnB>
                  </a:tcPr>
                </a:tc>
                <a:tc>
                  <a:txBody>
                    <a:bodyPr/>
                    <a:lstStyle/>
                    <a:p>
                      <a:pPr algn="r" fontAlgn="b"/>
                      <a:r>
                        <a:rPr lang="de-DE" sz="1000" b="0" i="0" u="none" strike="noStrike" dirty="0">
                          <a:solidFill>
                            <a:srgbClr val="FF0000"/>
                          </a:solidFill>
                          <a:latin typeface="Arial"/>
                        </a:rPr>
                        <a:t>0,15</a:t>
                      </a:r>
                    </a:p>
                  </a:txBody>
                  <a:tcPr marL="0" marR="0" marT="0" marB="0" anchor="b">
                    <a:lnL>
                      <a:noFill/>
                    </a:lnL>
                    <a:lnR>
                      <a:noFill/>
                    </a:lnR>
                    <a:lnT>
                      <a:noFill/>
                    </a:lnT>
                    <a:lnB>
                      <a:noFill/>
                    </a:lnB>
                  </a:tcPr>
                </a:tc>
              </a:tr>
              <a:tr h="167868">
                <a:tc>
                  <a:txBody>
                    <a:bodyPr/>
                    <a:lstStyle/>
                    <a:p>
                      <a:pPr algn="l" fontAlgn="b"/>
                      <a:endParaRPr lang="de-DE" sz="1000" b="0" i="0" u="none" strike="noStrike">
                        <a:latin typeface="Arial"/>
                      </a:endParaRPr>
                    </a:p>
                  </a:txBody>
                  <a:tcPr marL="0" marR="0" marT="0" marB="0" anchor="b">
                    <a:lnL>
                      <a:noFill/>
                    </a:lnL>
                    <a:lnR>
                      <a:noFill/>
                    </a:lnR>
                    <a:lnT>
                      <a:noFill/>
                    </a:lnT>
                    <a:lnB>
                      <a:noFill/>
                    </a:lnB>
                  </a:tcPr>
                </a:tc>
                <a:tc>
                  <a:txBody>
                    <a:bodyPr/>
                    <a:lstStyle/>
                    <a:p>
                      <a:pPr algn="l" fontAlgn="b"/>
                      <a:endParaRPr lang="de-DE" sz="1000" b="0" i="0" u="none" strike="noStrike">
                        <a:latin typeface="Arial"/>
                      </a:endParaRPr>
                    </a:p>
                  </a:txBody>
                  <a:tcPr marL="0" marR="0" marT="0" marB="0" anchor="b">
                    <a:lnL>
                      <a:noFill/>
                    </a:lnL>
                    <a:lnR>
                      <a:noFill/>
                    </a:lnR>
                    <a:lnT>
                      <a:noFill/>
                    </a:lnT>
                    <a:lnB>
                      <a:noFill/>
                    </a:lnB>
                  </a:tcPr>
                </a:tc>
                <a:tc>
                  <a:txBody>
                    <a:bodyPr/>
                    <a:lstStyle/>
                    <a:p>
                      <a:pPr algn="r" fontAlgn="b"/>
                      <a:endParaRPr lang="de-DE" sz="1000" b="0" i="0" u="none" strike="noStrike">
                        <a:solidFill>
                          <a:srgbClr val="FF0000"/>
                        </a:solidFill>
                        <a:latin typeface="Arial"/>
                      </a:endParaRPr>
                    </a:p>
                  </a:txBody>
                  <a:tcPr marL="0" marR="0" marT="0" marB="0" anchor="b">
                    <a:lnL>
                      <a:noFill/>
                    </a:lnL>
                    <a:lnR>
                      <a:noFill/>
                    </a:lnR>
                    <a:lnT>
                      <a:noFill/>
                    </a:lnT>
                    <a:lnB>
                      <a:noFill/>
                    </a:lnB>
                  </a:tcPr>
                </a:tc>
                <a:tc>
                  <a:txBody>
                    <a:bodyPr/>
                    <a:lstStyle/>
                    <a:p>
                      <a:pPr algn="r" fontAlgn="b"/>
                      <a:endParaRPr lang="de-DE" sz="1000" b="0" i="0" u="none" strike="noStrike">
                        <a:solidFill>
                          <a:srgbClr val="FF0000"/>
                        </a:solidFill>
                        <a:latin typeface="Arial"/>
                      </a:endParaRPr>
                    </a:p>
                  </a:txBody>
                  <a:tcPr marL="0" marR="0" marT="0" marB="0" anchor="b">
                    <a:lnL>
                      <a:noFill/>
                    </a:lnL>
                    <a:lnR>
                      <a:noFill/>
                    </a:lnR>
                    <a:lnT>
                      <a:noFill/>
                    </a:lnT>
                    <a:lnB>
                      <a:noFill/>
                    </a:lnB>
                  </a:tcPr>
                </a:tc>
                <a:tc>
                  <a:txBody>
                    <a:bodyPr/>
                    <a:lstStyle/>
                    <a:p>
                      <a:pPr algn="r" fontAlgn="b"/>
                      <a:endParaRPr lang="de-DE" sz="1000" b="0" i="0" u="none" strike="noStrike">
                        <a:solidFill>
                          <a:srgbClr val="FF0000"/>
                        </a:solidFill>
                        <a:latin typeface="Arial"/>
                      </a:endParaRPr>
                    </a:p>
                  </a:txBody>
                  <a:tcPr marL="0" marR="0" marT="0" marB="0" anchor="b">
                    <a:lnL>
                      <a:noFill/>
                    </a:lnL>
                    <a:lnR>
                      <a:noFill/>
                    </a:lnR>
                    <a:lnT>
                      <a:noFill/>
                    </a:lnT>
                    <a:lnB>
                      <a:noFill/>
                    </a:lnB>
                  </a:tcPr>
                </a:tc>
                <a:tc>
                  <a:txBody>
                    <a:bodyPr/>
                    <a:lstStyle/>
                    <a:p>
                      <a:pPr algn="r" fontAlgn="b"/>
                      <a:endParaRPr lang="de-DE" sz="1000" b="0" i="0" u="none" strike="noStrike" dirty="0">
                        <a:solidFill>
                          <a:srgbClr val="FF0000"/>
                        </a:solidFill>
                        <a:latin typeface="Arial"/>
                      </a:endParaRPr>
                    </a:p>
                  </a:txBody>
                  <a:tcPr marL="0" marR="0" marT="0" marB="0" anchor="b">
                    <a:lnL>
                      <a:noFill/>
                    </a:lnL>
                    <a:lnR>
                      <a:noFill/>
                    </a:lnR>
                    <a:lnT>
                      <a:noFill/>
                    </a:lnT>
                    <a:lnB>
                      <a:noFill/>
                    </a:lnB>
                  </a:tcPr>
                </a:tc>
              </a:tr>
              <a:tr h="358194">
                <a:tc>
                  <a:txBody>
                    <a:bodyPr/>
                    <a:lstStyle/>
                    <a:p>
                      <a:pPr algn="l" fontAlgn="b"/>
                      <a:r>
                        <a:rPr lang="de-DE" sz="1000" b="0" i="0" u="none" strike="noStrike">
                          <a:latin typeface="Arial"/>
                        </a:rPr>
                        <a:t>Ergebnis </a:t>
                      </a:r>
                      <a:r>
                        <a:rPr lang="de-DE" sz="1000" b="1" i="0" u="none" strike="noStrike">
                          <a:latin typeface="Arial"/>
                        </a:rPr>
                        <a:t>vor</a:t>
                      </a:r>
                      <a:r>
                        <a:rPr lang="de-DE" sz="1000" b="0" i="0" u="none" strike="noStrike">
                          <a:latin typeface="Arial"/>
                        </a:rPr>
                        <a:t> Ertragssteuern</a:t>
                      </a:r>
                    </a:p>
                  </a:txBody>
                  <a:tcPr marL="0" marR="0" marT="0" marB="0" anchor="b">
                    <a:lnL>
                      <a:noFill/>
                    </a:lnL>
                    <a:lnR>
                      <a:noFill/>
                    </a:lnR>
                    <a:lnT>
                      <a:noFill/>
                    </a:lnT>
                    <a:lnB>
                      <a:noFill/>
                    </a:lnB>
                  </a:tcPr>
                </a:tc>
                <a:tc>
                  <a:txBody>
                    <a:bodyPr/>
                    <a:lstStyle/>
                    <a:p>
                      <a:pPr algn="l" fontAlgn="b"/>
                      <a:endParaRPr lang="de-DE" sz="1000" b="0" i="0" u="none" strike="noStrike">
                        <a:latin typeface="Arial"/>
                      </a:endParaRPr>
                    </a:p>
                  </a:txBody>
                  <a:tcPr marL="0" marR="0" marT="0" marB="0" anchor="b">
                    <a:lnL>
                      <a:noFill/>
                    </a:lnL>
                    <a:lnR>
                      <a:noFill/>
                    </a:lnR>
                    <a:lnT>
                      <a:noFill/>
                    </a:lnT>
                    <a:lnB>
                      <a:noFill/>
                    </a:lnB>
                  </a:tcPr>
                </a:tc>
                <a:tc>
                  <a:txBody>
                    <a:bodyPr/>
                    <a:lstStyle/>
                    <a:p>
                      <a:pPr algn="r" fontAlgn="b"/>
                      <a:r>
                        <a:rPr lang="de-DE" sz="1000" b="1" i="0" u="none" strike="noStrike">
                          <a:solidFill>
                            <a:srgbClr val="FF0000"/>
                          </a:solidFill>
                          <a:latin typeface="Arial"/>
                        </a:rPr>
                        <a:t>-2.118,43</a:t>
                      </a:r>
                    </a:p>
                  </a:txBody>
                  <a:tcPr marL="0" marR="0" marT="0" marB="0" anchor="b">
                    <a:lnL>
                      <a:noFill/>
                    </a:lnL>
                    <a:lnR>
                      <a:noFill/>
                    </a:lnR>
                    <a:lnT>
                      <a:noFill/>
                    </a:lnT>
                    <a:lnB>
                      <a:noFill/>
                    </a:lnB>
                  </a:tcPr>
                </a:tc>
                <a:tc>
                  <a:txBody>
                    <a:bodyPr/>
                    <a:lstStyle/>
                    <a:p>
                      <a:pPr algn="r" fontAlgn="b"/>
                      <a:r>
                        <a:rPr lang="de-DE" sz="1000" b="0" i="0" u="none" strike="noStrike">
                          <a:solidFill>
                            <a:srgbClr val="FF0000"/>
                          </a:solidFill>
                          <a:latin typeface="Arial"/>
                        </a:rPr>
                        <a:t>-2,38</a:t>
                      </a:r>
                    </a:p>
                  </a:txBody>
                  <a:tcPr marL="0" marR="0" marT="0" marB="0" anchor="b">
                    <a:lnL>
                      <a:noFill/>
                    </a:lnL>
                    <a:lnR>
                      <a:noFill/>
                    </a:lnR>
                    <a:lnT>
                      <a:noFill/>
                    </a:lnT>
                    <a:lnB>
                      <a:noFill/>
                    </a:lnB>
                  </a:tcPr>
                </a:tc>
                <a:tc>
                  <a:txBody>
                    <a:bodyPr/>
                    <a:lstStyle/>
                    <a:p>
                      <a:pPr algn="r" fontAlgn="b"/>
                      <a:r>
                        <a:rPr lang="de-DE" sz="1000" b="1" i="0" u="none" strike="noStrike">
                          <a:solidFill>
                            <a:srgbClr val="FF0000"/>
                          </a:solidFill>
                          <a:latin typeface="Arial"/>
                        </a:rPr>
                        <a:t>15.700,42</a:t>
                      </a:r>
                    </a:p>
                  </a:txBody>
                  <a:tcPr marL="0" marR="0" marT="0" marB="0" anchor="b">
                    <a:lnL>
                      <a:noFill/>
                    </a:lnL>
                    <a:lnR>
                      <a:noFill/>
                    </a:lnR>
                    <a:lnT>
                      <a:noFill/>
                    </a:lnT>
                    <a:lnB>
                      <a:noFill/>
                    </a:lnB>
                  </a:tcPr>
                </a:tc>
                <a:tc>
                  <a:txBody>
                    <a:bodyPr/>
                    <a:lstStyle/>
                    <a:p>
                      <a:pPr algn="r" fontAlgn="b"/>
                      <a:r>
                        <a:rPr lang="de-DE" sz="1000" b="0" i="0" u="none" strike="noStrike" dirty="0">
                          <a:solidFill>
                            <a:srgbClr val="FF0000"/>
                          </a:solidFill>
                          <a:latin typeface="Arial"/>
                        </a:rPr>
                        <a:t>15,02</a:t>
                      </a:r>
                    </a:p>
                  </a:txBody>
                  <a:tcPr marL="0" marR="0" marT="0" marB="0" anchor="b">
                    <a:lnL>
                      <a:noFill/>
                    </a:lnL>
                    <a:lnR>
                      <a:noFill/>
                    </a:lnR>
                    <a:lnT>
                      <a:noFill/>
                    </a:lnT>
                    <a:lnB>
                      <a:noFill/>
                    </a:lnB>
                  </a:tcPr>
                </a:tc>
              </a:tr>
              <a:tr h="167868">
                <a:tc>
                  <a:txBody>
                    <a:bodyPr/>
                    <a:lstStyle/>
                    <a:p>
                      <a:pPr algn="l" fontAlgn="b"/>
                      <a:endParaRPr lang="de-DE" sz="1000" b="0" i="0" u="none" strike="noStrike">
                        <a:latin typeface="Arial"/>
                      </a:endParaRPr>
                    </a:p>
                  </a:txBody>
                  <a:tcPr marL="0" marR="0" marT="0" marB="0" anchor="b">
                    <a:lnL>
                      <a:noFill/>
                    </a:lnL>
                    <a:lnR>
                      <a:noFill/>
                    </a:lnR>
                    <a:lnT>
                      <a:noFill/>
                    </a:lnT>
                    <a:lnB>
                      <a:noFill/>
                    </a:lnB>
                  </a:tcPr>
                </a:tc>
                <a:tc>
                  <a:txBody>
                    <a:bodyPr/>
                    <a:lstStyle/>
                    <a:p>
                      <a:pPr algn="l" fontAlgn="b"/>
                      <a:endParaRPr lang="de-DE" sz="1000" b="0" i="0" u="none" strike="noStrike">
                        <a:latin typeface="Arial"/>
                      </a:endParaRPr>
                    </a:p>
                  </a:txBody>
                  <a:tcPr marL="0" marR="0" marT="0" marB="0" anchor="b">
                    <a:lnL>
                      <a:noFill/>
                    </a:lnL>
                    <a:lnR>
                      <a:noFill/>
                    </a:lnR>
                    <a:lnT>
                      <a:noFill/>
                    </a:lnT>
                    <a:lnB>
                      <a:noFill/>
                    </a:lnB>
                  </a:tcPr>
                </a:tc>
                <a:tc>
                  <a:txBody>
                    <a:bodyPr/>
                    <a:lstStyle/>
                    <a:p>
                      <a:pPr algn="r" fontAlgn="b"/>
                      <a:endParaRPr lang="de-DE" sz="1000" b="1" i="0" u="none" strike="noStrike">
                        <a:solidFill>
                          <a:srgbClr val="FF0000"/>
                        </a:solidFill>
                        <a:latin typeface="Arial"/>
                      </a:endParaRPr>
                    </a:p>
                  </a:txBody>
                  <a:tcPr marL="0" marR="0" marT="0" marB="0" anchor="b">
                    <a:lnL>
                      <a:noFill/>
                    </a:lnL>
                    <a:lnR>
                      <a:noFill/>
                    </a:lnR>
                    <a:lnT>
                      <a:noFill/>
                    </a:lnT>
                    <a:lnB>
                      <a:noFill/>
                    </a:lnB>
                  </a:tcPr>
                </a:tc>
                <a:tc>
                  <a:txBody>
                    <a:bodyPr/>
                    <a:lstStyle/>
                    <a:p>
                      <a:pPr algn="r" fontAlgn="b"/>
                      <a:endParaRPr lang="de-DE" sz="1000" b="0" i="0" u="none" strike="noStrike">
                        <a:solidFill>
                          <a:srgbClr val="FF0000"/>
                        </a:solidFill>
                        <a:latin typeface="Arial"/>
                      </a:endParaRPr>
                    </a:p>
                  </a:txBody>
                  <a:tcPr marL="0" marR="0" marT="0" marB="0" anchor="b">
                    <a:lnL>
                      <a:noFill/>
                    </a:lnL>
                    <a:lnR>
                      <a:noFill/>
                    </a:lnR>
                    <a:lnT>
                      <a:noFill/>
                    </a:lnT>
                    <a:lnB>
                      <a:noFill/>
                    </a:lnB>
                  </a:tcPr>
                </a:tc>
                <a:tc>
                  <a:txBody>
                    <a:bodyPr/>
                    <a:lstStyle/>
                    <a:p>
                      <a:pPr algn="r" fontAlgn="b"/>
                      <a:endParaRPr lang="de-DE" sz="1000" b="1" i="0" u="none" strike="noStrike">
                        <a:solidFill>
                          <a:srgbClr val="FF0000"/>
                        </a:solidFill>
                        <a:latin typeface="Arial"/>
                      </a:endParaRPr>
                    </a:p>
                  </a:txBody>
                  <a:tcPr marL="0" marR="0" marT="0" marB="0" anchor="b">
                    <a:lnL>
                      <a:noFill/>
                    </a:lnL>
                    <a:lnR>
                      <a:noFill/>
                    </a:lnR>
                    <a:lnT>
                      <a:noFill/>
                    </a:lnT>
                    <a:lnB>
                      <a:noFill/>
                    </a:lnB>
                  </a:tcPr>
                </a:tc>
                <a:tc>
                  <a:txBody>
                    <a:bodyPr/>
                    <a:lstStyle/>
                    <a:p>
                      <a:pPr algn="r" fontAlgn="b"/>
                      <a:endParaRPr lang="de-DE" sz="1000" b="0" i="0" u="none" strike="noStrike" dirty="0">
                        <a:solidFill>
                          <a:srgbClr val="FF0000"/>
                        </a:solidFill>
                        <a:latin typeface="Arial"/>
                      </a:endParaRPr>
                    </a:p>
                  </a:txBody>
                  <a:tcPr marL="0" marR="0" marT="0" marB="0" anchor="b">
                    <a:lnL>
                      <a:noFill/>
                    </a:lnL>
                    <a:lnR>
                      <a:noFill/>
                    </a:lnR>
                    <a:lnT>
                      <a:noFill/>
                    </a:lnT>
                    <a:lnB>
                      <a:noFill/>
                    </a:lnB>
                  </a:tcPr>
                </a:tc>
              </a:tr>
              <a:tr h="447742">
                <a:tc>
                  <a:txBody>
                    <a:bodyPr/>
                    <a:lstStyle/>
                    <a:p>
                      <a:pPr algn="l" fontAlgn="b"/>
                      <a:r>
                        <a:rPr lang="de-DE" sz="1000" b="0" i="0" u="none" strike="noStrike">
                          <a:latin typeface="Arial"/>
                        </a:rPr>
                        <a:t>Jahresüberschuss / Jahresfehlbetrag</a:t>
                      </a:r>
                    </a:p>
                  </a:txBody>
                  <a:tcPr marL="0" marR="0" marT="0" marB="0" anchor="b">
                    <a:lnL>
                      <a:noFill/>
                    </a:lnL>
                    <a:lnR>
                      <a:noFill/>
                    </a:lnR>
                    <a:lnT>
                      <a:noFill/>
                    </a:lnT>
                    <a:lnB>
                      <a:noFill/>
                    </a:lnB>
                  </a:tcPr>
                </a:tc>
                <a:tc>
                  <a:txBody>
                    <a:bodyPr/>
                    <a:lstStyle/>
                    <a:p>
                      <a:pPr algn="l" fontAlgn="b"/>
                      <a:endParaRPr lang="de-DE" sz="1000" b="0" i="0" u="none" strike="noStrike">
                        <a:latin typeface="Arial"/>
                      </a:endParaRPr>
                    </a:p>
                  </a:txBody>
                  <a:tcPr marL="0" marR="0" marT="0" marB="0" anchor="b">
                    <a:lnL>
                      <a:noFill/>
                    </a:lnL>
                    <a:lnR>
                      <a:noFill/>
                    </a:lnR>
                    <a:lnT>
                      <a:noFill/>
                    </a:lnT>
                    <a:lnB>
                      <a:noFill/>
                    </a:lnB>
                  </a:tcPr>
                </a:tc>
                <a:tc>
                  <a:txBody>
                    <a:bodyPr/>
                    <a:lstStyle/>
                    <a:p>
                      <a:pPr algn="r" fontAlgn="b"/>
                      <a:r>
                        <a:rPr lang="de-DE" sz="1000" b="1" i="0" u="none" strike="noStrike">
                          <a:solidFill>
                            <a:srgbClr val="FF0000"/>
                          </a:solidFill>
                          <a:latin typeface="Arial"/>
                        </a:rPr>
                        <a:t>-2.118,43</a:t>
                      </a:r>
                    </a:p>
                  </a:txBody>
                  <a:tcPr marL="0" marR="0" marT="0" marB="0" anchor="b">
                    <a:lnL>
                      <a:noFill/>
                    </a:lnL>
                    <a:lnR>
                      <a:noFill/>
                    </a:lnR>
                    <a:lnT>
                      <a:noFill/>
                    </a:lnT>
                    <a:lnB>
                      <a:noFill/>
                    </a:lnB>
                  </a:tcPr>
                </a:tc>
                <a:tc>
                  <a:txBody>
                    <a:bodyPr/>
                    <a:lstStyle/>
                    <a:p>
                      <a:pPr algn="r" fontAlgn="b"/>
                      <a:r>
                        <a:rPr lang="de-DE" sz="1000" b="0" i="0" u="none" strike="noStrike">
                          <a:solidFill>
                            <a:srgbClr val="FF0000"/>
                          </a:solidFill>
                          <a:latin typeface="Arial"/>
                        </a:rPr>
                        <a:t>-2,38</a:t>
                      </a:r>
                    </a:p>
                  </a:txBody>
                  <a:tcPr marL="0" marR="0" marT="0" marB="0" anchor="b">
                    <a:lnL>
                      <a:noFill/>
                    </a:lnL>
                    <a:lnR>
                      <a:noFill/>
                    </a:lnR>
                    <a:lnT>
                      <a:noFill/>
                    </a:lnT>
                    <a:lnB>
                      <a:noFill/>
                    </a:lnB>
                  </a:tcPr>
                </a:tc>
                <a:tc>
                  <a:txBody>
                    <a:bodyPr/>
                    <a:lstStyle/>
                    <a:p>
                      <a:pPr algn="r" fontAlgn="b"/>
                      <a:r>
                        <a:rPr lang="de-DE" sz="1000" b="1" i="0" u="none" strike="noStrike">
                          <a:solidFill>
                            <a:srgbClr val="FF0000"/>
                          </a:solidFill>
                          <a:latin typeface="Arial"/>
                        </a:rPr>
                        <a:t>15.700,42</a:t>
                      </a:r>
                    </a:p>
                  </a:txBody>
                  <a:tcPr marL="0" marR="0" marT="0" marB="0" anchor="b">
                    <a:lnL>
                      <a:noFill/>
                    </a:lnL>
                    <a:lnR>
                      <a:noFill/>
                    </a:lnR>
                    <a:lnT>
                      <a:noFill/>
                    </a:lnT>
                    <a:lnB>
                      <a:noFill/>
                    </a:lnB>
                  </a:tcPr>
                </a:tc>
                <a:tc>
                  <a:txBody>
                    <a:bodyPr/>
                    <a:lstStyle/>
                    <a:p>
                      <a:pPr algn="r" fontAlgn="b"/>
                      <a:r>
                        <a:rPr lang="de-DE" sz="1000" b="0" i="0" u="none" strike="noStrike" dirty="0">
                          <a:solidFill>
                            <a:srgbClr val="FF0000"/>
                          </a:solidFill>
                          <a:latin typeface="Arial"/>
                        </a:rPr>
                        <a:t>15,02</a:t>
                      </a:r>
                    </a:p>
                  </a:txBody>
                  <a:tcPr marL="0" marR="0" marT="0" marB="0" anchor="b">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Line 5"/>
          <p:cNvSpPr>
            <a:spLocks noChangeShapeType="1"/>
          </p:cNvSpPr>
          <p:nvPr/>
        </p:nvSpPr>
        <p:spPr bwMode="auto">
          <a:xfrm>
            <a:off x="476250" y="285750"/>
            <a:ext cx="6192838" cy="0"/>
          </a:xfrm>
          <a:prstGeom prst="line">
            <a:avLst/>
          </a:prstGeom>
          <a:noFill/>
          <a:ln w="1270">
            <a:solidFill>
              <a:schemeClr val="bg1">
                <a:lumMod val="75000"/>
              </a:schemeClr>
            </a:solidFill>
            <a:round/>
            <a:headEnd/>
            <a:tailEnd/>
          </a:ln>
        </p:spPr>
        <p:txBody>
          <a:bodyPr/>
          <a:lstStyle/>
          <a:p>
            <a:pPr>
              <a:defRPr/>
            </a:pPr>
            <a:endParaRPr lang="de-DE"/>
          </a:p>
        </p:txBody>
      </p:sp>
      <p:sp>
        <p:nvSpPr>
          <p:cNvPr id="10243" name="Rectangle 12"/>
          <p:cNvSpPr>
            <a:spLocks noChangeArrowheads="1"/>
          </p:cNvSpPr>
          <p:nvPr/>
        </p:nvSpPr>
        <p:spPr bwMode="auto">
          <a:xfrm>
            <a:off x="520700" y="71438"/>
            <a:ext cx="6337300" cy="230832"/>
          </a:xfrm>
          <a:prstGeom prst="rect">
            <a:avLst/>
          </a:prstGeom>
          <a:noFill/>
          <a:ln w="9525">
            <a:noFill/>
            <a:miter lim="800000"/>
            <a:headEnd/>
            <a:tailEnd/>
          </a:ln>
        </p:spPr>
        <p:txBody>
          <a:bodyPr>
            <a:spAutoFit/>
          </a:bodyPr>
          <a:lstStyle/>
          <a:p>
            <a:pPr>
              <a:spcBef>
                <a:spcPct val="50000"/>
              </a:spcBef>
            </a:pPr>
            <a:r>
              <a:rPr lang="de-DE" sz="900" dirty="0">
                <a:solidFill>
                  <a:srgbClr val="000000"/>
                </a:solidFill>
                <a:cs typeface="Times New Roman" pitchFamily="18" charset="0"/>
              </a:rPr>
              <a:t>Wirtschaftliche Lage </a:t>
            </a:r>
            <a:r>
              <a:rPr lang="de-DE" sz="900" dirty="0">
                <a:solidFill>
                  <a:srgbClr val="000000"/>
                </a:solidFill>
              </a:rPr>
              <a:t>			                 	              </a:t>
            </a:r>
            <a:r>
              <a:rPr lang="de-DE" sz="900" dirty="0" smtClean="0">
                <a:solidFill>
                  <a:srgbClr val="FF0000"/>
                </a:solidFill>
              </a:rPr>
              <a:t>Mustermann GmbH</a:t>
            </a:r>
            <a:endParaRPr lang="de-DE" sz="900" dirty="0">
              <a:solidFill>
                <a:srgbClr val="FF0000"/>
              </a:solidFill>
            </a:endParaRPr>
          </a:p>
        </p:txBody>
      </p:sp>
      <p:sp>
        <p:nvSpPr>
          <p:cNvPr id="10244" name="Rectangle 12"/>
          <p:cNvSpPr>
            <a:spLocks noChangeArrowheads="1"/>
          </p:cNvSpPr>
          <p:nvPr/>
        </p:nvSpPr>
        <p:spPr bwMode="auto">
          <a:xfrm>
            <a:off x="404813" y="8899525"/>
            <a:ext cx="6337300" cy="246063"/>
          </a:xfrm>
          <a:prstGeom prst="rect">
            <a:avLst/>
          </a:prstGeom>
          <a:noFill/>
          <a:ln w="9525">
            <a:noFill/>
            <a:miter lim="800000"/>
            <a:headEnd/>
            <a:tailEnd/>
          </a:ln>
        </p:spPr>
        <p:txBody>
          <a:bodyPr>
            <a:spAutoFit/>
          </a:bodyPr>
          <a:lstStyle/>
          <a:p>
            <a:pPr>
              <a:spcBef>
                <a:spcPct val="50000"/>
              </a:spcBef>
            </a:pPr>
            <a:r>
              <a:rPr lang="de-DE" sz="1000">
                <a:solidFill>
                  <a:srgbClr val="000000"/>
                </a:solidFill>
              </a:rPr>
              <a:t>						        </a:t>
            </a:r>
            <a:r>
              <a:rPr lang="de-DE" sz="800">
                <a:solidFill>
                  <a:srgbClr val="000000"/>
                </a:solidFill>
              </a:rPr>
              <a:t>Seite  8</a:t>
            </a:r>
          </a:p>
        </p:txBody>
      </p:sp>
      <p:sp>
        <p:nvSpPr>
          <p:cNvPr id="7" name="Line 5"/>
          <p:cNvSpPr>
            <a:spLocks noChangeShapeType="1"/>
          </p:cNvSpPr>
          <p:nvPr/>
        </p:nvSpPr>
        <p:spPr bwMode="auto">
          <a:xfrm>
            <a:off x="476250" y="8942388"/>
            <a:ext cx="6192838" cy="0"/>
          </a:xfrm>
          <a:prstGeom prst="line">
            <a:avLst/>
          </a:prstGeom>
          <a:noFill/>
          <a:ln w="1270">
            <a:solidFill>
              <a:schemeClr val="bg1">
                <a:lumMod val="75000"/>
              </a:schemeClr>
            </a:solidFill>
            <a:round/>
            <a:headEnd/>
            <a:tailEnd/>
          </a:ln>
        </p:spPr>
        <p:txBody>
          <a:bodyPr/>
          <a:lstStyle/>
          <a:p>
            <a:pPr>
              <a:defRPr/>
            </a:pPr>
            <a:endParaRPr lang="de-DE">
              <a:ln w="3175">
                <a:solidFill>
                  <a:schemeClr val="tx1"/>
                </a:solidFill>
              </a:ln>
            </a:endParaRPr>
          </a:p>
        </p:txBody>
      </p:sp>
      <p:sp>
        <p:nvSpPr>
          <p:cNvPr id="10246" name="Rectangle 7"/>
          <p:cNvSpPr>
            <a:spLocks noChangeArrowheads="1"/>
          </p:cNvSpPr>
          <p:nvPr/>
        </p:nvSpPr>
        <p:spPr bwMode="auto">
          <a:xfrm>
            <a:off x="357188" y="930275"/>
            <a:ext cx="6786562" cy="782638"/>
          </a:xfrm>
          <a:prstGeom prst="rect">
            <a:avLst/>
          </a:prstGeom>
          <a:noFill/>
          <a:ln w="9525">
            <a:noFill/>
            <a:miter lim="800000"/>
            <a:headEnd/>
            <a:tailEnd/>
          </a:ln>
        </p:spPr>
        <p:txBody>
          <a:bodyPr>
            <a:spAutoFit/>
          </a:bodyPr>
          <a:lstStyle/>
          <a:p>
            <a:pPr marL="342900" indent="-342900">
              <a:lnSpc>
                <a:spcPct val="80000"/>
              </a:lnSpc>
              <a:spcBef>
                <a:spcPct val="50000"/>
              </a:spcBef>
            </a:pPr>
            <a:r>
              <a:rPr lang="de-DE" sz="1100" b="1">
                <a:solidFill>
                  <a:srgbClr val="000000"/>
                </a:solidFill>
                <a:cs typeface="Times New Roman" pitchFamily="18" charset="0"/>
              </a:rPr>
              <a:t> </a:t>
            </a:r>
            <a:br>
              <a:rPr lang="de-DE" sz="1100" b="1">
                <a:solidFill>
                  <a:srgbClr val="000000"/>
                </a:solidFill>
                <a:cs typeface="Times New Roman" pitchFamily="18" charset="0"/>
              </a:rPr>
            </a:br>
            <a:r>
              <a:rPr lang="de-DE" sz="1100" b="1">
                <a:solidFill>
                  <a:srgbClr val="000000"/>
                </a:solidFill>
                <a:cs typeface="Times New Roman" pitchFamily="18" charset="0"/>
              </a:rPr>
              <a:t/>
            </a:r>
            <a:br>
              <a:rPr lang="de-DE" sz="1100" b="1">
                <a:solidFill>
                  <a:srgbClr val="000000"/>
                </a:solidFill>
                <a:cs typeface="Times New Roman" pitchFamily="18" charset="0"/>
              </a:rPr>
            </a:br>
            <a:endParaRPr lang="de-DE" sz="1100" b="1">
              <a:solidFill>
                <a:srgbClr val="000000"/>
              </a:solidFill>
              <a:cs typeface="Times New Roman" pitchFamily="18" charset="0"/>
            </a:endParaRPr>
          </a:p>
          <a:p>
            <a:pPr marL="800100" lvl="1" indent="-438150">
              <a:lnSpc>
                <a:spcPts val="1500"/>
              </a:lnSpc>
              <a:spcBef>
                <a:spcPct val="50000"/>
              </a:spcBef>
              <a:buFontTx/>
              <a:buAutoNum type="arabicPeriod" startAt="2"/>
            </a:pPr>
            <a:r>
              <a:rPr lang="de-DE" sz="1100">
                <a:solidFill>
                  <a:srgbClr val="000000"/>
                </a:solidFill>
                <a:cs typeface="Times New Roman" pitchFamily="18" charset="0"/>
              </a:rPr>
              <a:t>Vermögens- und Kapitalstruktur</a:t>
            </a:r>
            <a:endParaRPr lang="de-DE" sz="1000" b="1">
              <a:solidFill>
                <a:srgbClr val="000000"/>
              </a:solidFill>
              <a:cs typeface="Times New Roman" pitchFamily="18" charset="0"/>
            </a:endParaRPr>
          </a:p>
        </p:txBody>
      </p:sp>
      <p:graphicFrame>
        <p:nvGraphicFramePr>
          <p:cNvPr id="9" name="Tabelle 8"/>
          <p:cNvGraphicFramePr>
            <a:graphicFrameLocks noGrp="1"/>
          </p:cNvGraphicFramePr>
          <p:nvPr/>
        </p:nvGraphicFramePr>
        <p:xfrm>
          <a:off x="890588" y="1928813"/>
          <a:ext cx="5539131" cy="3536881"/>
        </p:xfrm>
        <a:graphic>
          <a:graphicData uri="http://schemas.openxmlformats.org/drawingml/2006/table">
            <a:tbl>
              <a:tblPr/>
              <a:tblGrid>
                <a:gridCol w="157786"/>
                <a:gridCol w="1782708"/>
                <a:gridCol w="99655"/>
                <a:gridCol w="664364"/>
                <a:gridCol w="387545"/>
                <a:gridCol w="664364"/>
                <a:gridCol w="387545"/>
                <a:gridCol w="841527"/>
                <a:gridCol w="453982"/>
                <a:gridCol w="99655"/>
              </a:tblGrid>
              <a:tr h="174483">
                <a:tc gridSpan="2">
                  <a:txBody>
                    <a:bodyPr/>
                    <a:lstStyle/>
                    <a:p>
                      <a:pPr algn="l" fontAlgn="b"/>
                      <a:r>
                        <a:rPr lang="de-DE" sz="1100" b="1" i="0" u="none" strike="noStrike" dirty="0">
                          <a:latin typeface="Arial"/>
                        </a:rPr>
                        <a:t>Vermögensstruktur</a:t>
                      </a:r>
                    </a:p>
                  </a:txBody>
                  <a:tcPr marL="0" marR="0" marT="0" marB="0" anchor="b">
                    <a:lnL>
                      <a:noFill/>
                    </a:lnL>
                    <a:lnR>
                      <a:noFill/>
                    </a:lnR>
                    <a:lnT>
                      <a:noFill/>
                    </a:lnT>
                    <a:lnB>
                      <a:noFill/>
                    </a:lnB>
                  </a:tcPr>
                </a:tc>
                <a:tc hMerge="1">
                  <a:txBody>
                    <a:bodyPr/>
                    <a:lstStyle/>
                    <a:p>
                      <a:endParaRPr lang="de-DE"/>
                    </a:p>
                  </a:txBody>
                  <a:tcPr/>
                </a:tc>
                <a:tc>
                  <a:txBody>
                    <a:bodyPr/>
                    <a:lstStyle/>
                    <a:p>
                      <a:pPr algn="l" fontAlgn="b"/>
                      <a:endParaRPr lang="de-DE" sz="1000" b="0" i="0" u="none" strike="noStrike">
                        <a:latin typeface="Arial"/>
                      </a:endParaRPr>
                    </a:p>
                  </a:txBody>
                  <a:tcPr marL="0" marR="0" marT="0" marB="0" anchor="b">
                    <a:lnL>
                      <a:noFill/>
                    </a:lnL>
                    <a:lnR>
                      <a:noFill/>
                    </a:lnR>
                    <a:lnT>
                      <a:noFill/>
                    </a:lnT>
                    <a:lnB>
                      <a:noFill/>
                    </a:lnB>
                  </a:tcPr>
                </a:tc>
                <a:tc>
                  <a:txBody>
                    <a:bodyPr/>
                    <a:lstStyle/>
                    <a:p>
                      <a:pPr algn="r" fontAlgn="b"/>
                      <a:r>
                        <a:rPr lang="de-DE" sz="1000" b="0" i="0" u="none" strike="noStrike" dirty="0">
                          <a:latin typeface="Arial"/>
                        </a:rPr>
                        <a:t>Jahr </a:t>
                      </a:r>
                      <a:r>
                        <a:rPr lang="de-DE" sz="1000" b="0" i="0" u="none" strike="noStrike" dirty="0">
                          <a:solidFill>
                            <a:srgbClr val="FF0000"/>
                          </a:solidFill>
                          <a:latin typeface="Arial"/>
                        </a:rPr>
                        <a:t>2013</a:t>
                      </a:r>
                    </a:p>
                  </a:txBody>
                  <a:tcPr marL="0" marR="0" marT="0" marB="0" anchor="b">
                    <a:lnL>
                      <a:noFill/>
                    </a:lnL>
                    <a:lnR>
                      <a:noFill/>
                    </a:lnR>
                    <a:lnT>
                      <a:noFill/>
                    </a:lnT>
                    <a:lnB>
                      <a:noFill/>
                    </a:lnB>
                  </a:tcPr>
                </a:tc>
                <a:tc>
                  <a:txBody>
                    <a:bodyPr/>
                    <a:lstStyle/>
                    <a:p>
                      <a:pPr algn="r" fontAlgn="b"/>
                      <a:endParaRPr lang="de-DE" sz="800" b="0" i="0" u="none" strike="noStrike">
                        <a:latin typeface="Arial"/>
                      </a:endParaRPr>
                    </a:p>
                  </a:txBody>
                  <a:tcPr marL="0" marR="0" marT="0" marB="0" anchor="b">
                    <a:lnL>
                      <a:noFill/>
                    </a:lnL>
                    <a:lnR>
                      <a:noFill/>
                    </a:lnR>
                    <a:lnT>
                      <a:noFill/>
                    </a:lnT>
                    <a:lnB>
                      <a:noFill/>
                    </a:lnB>
                  </a:tcPr>
                </a:tc>
                <a:tc>
                  <a:txBody>
                    <a:bodyPr/>
                    <a:lstStyle/>
                    <a:p>
                      <a:pPr algn="r" fontAlgn="b"/>
                      <a:r>
                        <a:rPr lang="de-DE" sz="1000" b="0" i="0" u="none" strike="noStrike" dirty="0">
                          <a:latin typeface="Arial"/>
                        </a:rPr>
                        <a:t>Jahr </a:t>
                      </a:r>
                      <a:r>
                        <a:rPr lang="de-DE" sz="1000" b="0" i="0" u="none" strike="noStrike" dirty="0">
                          <a:solidFill>
                            <a:srgbClr val="FF0000"/>
                          </a:solidFill>
                          <a:latin typeface="Arial"/>
                        </a:rPr>
                        <a:t>2012</a:t>
                      </a:r>
                    </a:p>
                  </a:txBody>
                  <a:tcPr marL="0" marR="0" marT="0" marB="0" anchor="b">
                    <a:lnL>
                      <a:noFill/>
                    </a:lnL>
                    <a:lnR>
                      <a:noFill/>
                    </a:lnR>
                    <a:lnT>
                      <a:noFill/>
                    </a:lnT>
                    <a:lnB>
                      <a:noFill/>
                    </a:lnB>
                  </a:tcPr>
                </a:tc>
                <a:tc>
                  <a:txBody>
                    <a:bodyPr/>
                    <a:lstStyle/>
                    <a:p>
                      <a:pPr algn="r" fontAlgn="b"/>
                      <a:endParaRPr lang="de-DE" sz="800" b="0" i="0" u="none" strike="noStrike">
                        <a:latin typeface="Arial"/>
                      </a:endParaRPr>
                    </a:p>
                  </a:txBody>
                  <a:tcPr marL="0" marR="0" marT="0" marB="0" anchor="b">
                    <a:lnL>
                      <a:noFill/>
                    </a:lnL>
                    <a:lnR>
                      <a:noFill/>
                    </a:lnR>
                    <a:lnT>
                      <a:noFill/>
                    </a:lnT>
                    <a:lnB>
                      <a:noFill/>
                    </a:lnB>
                  </a:tcPr>
                </a:tc>
                <a:tc>
                  <a:txBody>
                    <a:bodyPr/>
                    <a:lstStyle/>
                    <a:p>
                      <a:pPr algn="r" fontAlgn="b"/>
                      <a:r>
                        <a:rPr lang="de-DE" sz="1000" b="0" i="1" u="none" strike="noStrike">
                          <a:latin typeface="Arial"/>
                        </a:rPr>
                        <a:t>Abweichung</a:t>
                      </a:r>
                    </a:p>
                  </a:txBody>
                  <a:tcPr marL="0" marR="0" marT="0" marB="0" anchor="b">
                    <a:lnL>
                      <a:noFill/>
                    </a:lnL>
                    <a:lnR>
                      <a:noFill/>
                    </a:lnR>
                    <a:lnT>
                      <a:noFill/>
                    </a:lnT>
                    <a:lnB>
                      <a:noFill/>
                    </a:lnB>
                  </a:tcPr>
                </a:tc>
                <a:tc>
                  <a:txBody>
                    <a:bodyPr/>
                    <a:lstStyle/>
                    <a:p>
                      <a:pPr algn="r" fontAlgn="b"/>
                      <a:endParaRPr lang="de-DE" sz="800" b="0" i="1" u="none" strike="noStrike">
                        <a:latin typeface="Arial"/>
                      </a:endParaRPr>
                    </a:p>
                  </a:txBody>
                  <a:tcPr marL="0" marR="0" marT="0" marB="0" anchor="b">
                    <a:lnL>
                      <a:noFill/>
                    </a:lnL>
                    <a:lnR>
                      <a:noFill/>
                    </a:lnR>
                    <a:lnT>
                      <a:noFill/>
                    </a:lnT>
                    <a:lnB>
                      <a:noFill/>
                    </a:lnB>
                  </a:tcPr>
                </a:tc>
                <a:tc>
                  <a:txBody>
                    <a:bodyPr/>
                    <a:lstStyle/>
                    <a:p>
                      <a:pPr algn="r" fontAlgn="b"/>
                      <a:endParaRPr lang="de-DE" sz="1000" b="0" i="0" u="none" strike="noStrike">
                        <a:solidFill>
                          <a:srgbClr val="974807"/>
                        </a:solidFill>
                        <a:latin typeface="Arial"/>
                      </a:endParaRPr>
                    </a:p>
                  </a:txBody>
                  <a:tcPr marL="0" marR="0" marT="0" marB="0" anchor="b">
                    <a:lnL>
                      <a:noFill/>
                    </a:lnL>
                    <a:lnR>
                      <a:noFill/>
                    </a:lnR>
                    <a:lnT>
                      <a:noFill/>
                    </a:lnT>
                    <a:lnB>
                      <a:noFill/>
                    </a:lnB>
                  </a:tcPr>
                </a:tc>
              </a:tr>
              <a:tr h="157865">
                <a:tc>
                  <a:txBody>
                    <a:bodyPr/>
                    <a:lstStyle/>
                    <a:p>
                      <a:pPr algn="l" fontAlgn="b"/>
                      <a:endParaRPr lang="de-DE" sz="1000" b="0" i="0" u="none" strike="noStrike">
                        <a:latin typeface="Arial"/>
                      </a:endParaRPr>
                    </a:p>
                  </a:txBody>
                  <a:tcPr marL="0" marR="0" marT="0" marB="0" anchor="b">
                    <a:lnL>
                      <a:noFill/>
                    </a:lnL>
                    <a:lnR>
                      <a:noFill/>
                    </a:lnR>
                    <a:lnT>
                      <a:noFill/>
                    </a:lnT>
                    <a:lnB>
                      <a:noFill/>
                    </a:lnB>
                  </a:tcPr>
                </a:tc>
                <a:tc>
                  <a:txBody>
                    <a:bodyPr/>
                    <a:lstStyle/>
                    <a:p>
                      <a:pPr algn="l" fontAlgn="b"/>
                      <a:endParaRPr lang="de-DE" sz="1000" b="0" i="0" u="none" strike="noStrike">
                        <a:latin typeface="Arial"/>
                      </a:endParaRPr>
                    </a:p>
                  </a:txBody>
                  <a:tcPr marL="0" marR="0" marT="0" marB="0" anchor="b">
                    <a:lnL>
                      <a:noFill/>
                    </a:lnL>
                    <a:lnR>
                      <a:noFill/>
                    </a:lnR>
                    <a:lnT>
                      <a:noFill/>
                    </a:lnT>
                    <a:lnB>
                      <a:noFill/>
                    </a:lnB>
                  </a:tcPr>
                </a:tc>
                <a:tc>
                  <a:txBody>
                    <a:bodyPr/>
                    <a:lstStyle/>
                    <a:p>
                      <a:pPr algn="l" fontAlgn="b"/>
                      <a:endParaRPr lang="de-DE" sz="1000" b="0" i="0" u="none" strike="noStrike">
                        <a:latin typeface="Arial"/>
                      </a:endParaRPr>
                    </a:p>
                  </a:txBody>
                  <a:tcPr marL="0" marR="0" marT="0" marB="0" anchor="b">
                    <a:lnL>
                      <a:noFill/>
                    </a:lnL>
                    <a:lnR>
                      <a:noFill/>
                    </a:lnR>
                    <a:lnT>
                      <a:noFill/>
                    </a:lnT>
                    <a:lnB>
                      <a:noFill/>
                    </a:lnB>
                  </a:tcPr>
                </a:tc>
                <a:tc>
                  <a:txBody>
                    <a:bodyPr/>
                    <a:lstStyle/>
                    <a:p>
                      <a:pPr algn="r" fontAlgn="b"/>
                      <a:r>
                        <a:rPr lang="de-DE" sz="1000" b="0" i="0" u="none" strike="noStrike">
                          <a:latin typeface="Arial"/>
                        </a:rPr>
                        <a:t>EUR</a:t>
                      </a:r>
                    </a:p>
                  </a:txBody>
                  <a:tcPr marL="0" marR="0" marT="0" marB="0" anchor="b">
                    <a:lnL>
                      <a:noFill/>
                    </a:lnL>
                    <a:lnR>
                      <a:noFill/>
                    </a:lnR>
                    <a:lnT>
                      <a:noFill/>
                    </a:lnT>
                    <a:lnB>
                      <a:noFill/>
                    </a:lnB>
                  </a:tcPr>
                </a:tc>
                <a:tc>
                  <a:txBody>
                    <a:bodyPr/>
                    <a:lstStyle/>
                    <a:p>
                      <a:pPr algn="r" fontAlgn="b"/>
                      <a:r>
                        <a:rPr lang="de-DE" sz="800" b="0" i="0" u="none" strike="noStrike">
                          <a:latin typeface="Arial"/>
                        </a:rPr>
                        <a:t>%</a:t>
                      </a:r>
                    </a:p>
                  </a:txBody>
                  <a:tcPr marL="0" marR="0" marT="0" marB="0" anchor="b">
                    <a:lnL>
                      <a:noFill/>
                    </a:lnL>
                    <a:lnR>
                      <a:noFill/>
                    </a:lnR>
                    <a:lnT>
                      <a:noFill/>
                    </a:lnT>
                    <a:lnB>
                      <a:noFill/>
                    </a:lnB>
                  </a:tcPr>
                </a:tc>
                <a:tc>
                  <a:txBody>
                    <a:bodyPr/>
                    <a:lstStyle/>
                    <a:p>
                      <a:pPr algn="r" fontAlgn="b"/>
                      <a:r>
                        <a:rPr lang="de-DE" sz="1000" b="0" i="0" u="none" strike="noStrike">
                          <a:latin typeface="Arial"/>
                        </a:rPr>
                        <a:t>EUR</a:t>
                      </a:r>
                    </a:p>
                  </a:txBody>
                  <a:tcPr marL="0" marR="0" marT="0" marB="0" anchor="b">
                    <a:lnL>
                      <a:noFill/>
                    </a:lnL>
                    <a:lnR>
                      <a:noFill/>
                    </a:lnR>
                    <a:lnT>
                      <a:noFill/>
                    </a:lnT>
                    <a:lnB>
                      <a:noFill/>
                    </a:lnB>
                  </a:tcPr>
                </a:tc>
                <a:tc>
                  <a:txBody>
                    <a:bodyPr/>
                    <a:lstStyle/>
                    <a:p>
                      <a:pPr algn="r" fontAlgn="b"/>
                      <a:r>
                        <a:rPr lang="de-DE" sz="800" b="0" i="0" u="none" strike="noStrike">
                          <a:latin typeface="Arial"/>
                        </a:rPr>
                        <a:t>%</a:t>
                      </a:r>
                    </a:p>
                  </a:txBody>
                  <a:tcPr marL="0" marR="0" marT="0" marB="0" anchor="b">
                    <a:lnL>
                      <a:noFill/>
                    </a:lnL>
                    <a:lnR>
                      <a:noFill/>
                    </a:lnR>
                    <a:lnT>
                      <a:noFill/>
                    </a:lnT>
                    <a:lnB>
                      <a:noFill/>
                    </a:lnB>
                  </a:tcPr>
                </a:tc>
                <a:tc>
                  <a:txBody>
                    <a:bodyPr/>
                    <a:lstStyle/>
                    <a:p>
                      <a:pPr algn="r" fontAlgn="b"/>
                      <a:r>
                        <a:rPr lang="de-DE" sz="1000" b="0" i="1" u="none" strike="noStrike">
                          <a:latin typeface="Arial"/>
                        </a:rPr>
                        <a:t>EUR</a:t>
                      </a:r>
                    </a:p>
                  </a:txBody>
                  <a:tcPr marL="0" marR="0" marT="0" marB="0" anchor="b">
                    <a:lnL>
                      <a:noFill/>
                    </a:lnL>
                    <a:lnR>
                      <a:noFill/>
                    </a:lnR>
                    <a:lnT>
                      <a:noFill/>
                    </a:lnT>
                    <a:lnB>
                      <a:noFill/>
                    </a:lnB>
                  </a:tcPr>
                </a:tc>
                <a:tc>
                  <a:txBody>
                    <a:bodyPr/>
                    <a:lstStyle/>
                    <a:p>
                      <a:pPr algn="r" fontAlgn="b"/>
                      <a:r>
                        <a:rPr lang="de-DE" sz="800" b="0" i="1" u="none" strike="noStrike">
                          <a:latin typeface="Arial"/>
                        </a:rPr>
                        <a:t>%</a:t>
                      </a:r>
                    </a:p>
                  </a:txBody>
                  <a:tcPr marL="0" marR="0" marT="0" marB="0" anchor="b">
                    <a:lnL>
                      <a:noFill/>
                    </a:lnL>
                    <a:lnR>
                      <a:noFill/>
                    </a:lnR>
                    <a:lnT>
                      <a:noFill/>
                    </a:lnT>
                    <a:lnB>
                      <a:noFill/>
                    </a:lnB>
                  </a:tcPr>
                </a:tc>
                <a:tc>
                  <a:txBody>
                    <a:bodyPr/>
                    <a:lstStyle/>
                    <a:p>
                      <a:pPr algn="r" fontAlgn="b"/>
                      <a:endParaRPr lang="de-DE" sz="1000" b="0" i="0" u="none" strike="noStrike">
                        <a:solidFill>
                          <a:srgbClr val="974807"/>
                        </a:solidFill>
                        <a:latin typeface="Arial"/>
                      </a:endParaRPr>
                    </a:p>
                  </a:txBody>
                  <a:tcPr marL="0" marR="0" marT="0" marB="0" anchor="b">
                    <a:lnL>
                      <a:noFill/>
                    </a:lnL>
                    <a:lnR>
                      <a:noFill/>
                    </a:lnR>
                    <a:lnT>
                      <a:noFill/>
                    </a:lnT>
                    <a:lnB>
                      <a:noFill/>
                    </a:lnB>
                  </a:tcPr>
                </a:tc>
              </a:tr>
              <a:tr h="157865">
                <a:tc>
                  <a:txBody>
                    <a:bodyPr/>
                    <a:lstStyle/>
                    <a:p>
                      <a:pPr algn="l" fontAlgn="b"/>
                      <a:endParaRPr lang="de-DE" sz="1000" b="0" i="0" u="none" strike="noStrike">
                        <a:latin typeface="Arial"/>
                      </a:endParaRPr>
                    </a:p>
                  </a:txBody>
                  <a:tcPr marL="0" marR="0" marT="0" marB="0" anchor="b">
                    <a:lnL>
                      <a:noFill/>
                    </a:lnL>
                    <a:lnR>
                      <a:noFill/>
                    </a:lnR>
                    <a:lnT>
                      <a:noFill/>
                    </a:lnT>
                    <a:lnB>
                      <a:noFill/>
                    </a:lnB>
                  </a:tcPr>
                </a:tc>
                <a:tc>
                  <a:txBody>
                    <a:bodyPr/>
                    <a:lstStyle/>
                    <a:p>
                      <a:pPr algn="l" fontAlgn="b"/>
                      <a:endParaRPr lang="de-DE" sz="1000" b="0" i="0" u="none" strike="noStrike">
                        <a:latin typeface="Arial"/>
                      </a:endParaRPr>
                    </a:p>
                  </a:txBody>
                  <a:tcPr marL="0" marR="0" marT="0" marB="0" anchor="b">
                    <a:lnL>
                      <a:noFill/>
                    </a:lnL>
                    <a:lnR>
                      <a:noFill/>
                    </a:lnR>
                    <a:lnT>
                      <a:noFill/>
                    </a:lnT>
                    <a:lnB>
                      <a:noFill/>
                    </a:lnB>
                  </a:tcPr>
                </a:tc>
                <a:tc>
                  <a:txBody>
                    <a:bodyPr/>
                    <a:lstStyle/>
                    <a:p>
                      <a:pPr algn="l" fontAlgn="b"/>
                      <a:endParaRPr lang="de-DE" sz="1000" b="0" i="0" u="none" strike="noStrike">
                        <a:latin typeface="Arial"/>
                      </a:endParaRPr>
                    </a:p>
                  </a:txBody>
                  <a:tcPr marL="0" marR="0" marT="0" marB="0" anchor="b">
                    <a:lnL>
                      <a:noFill/>
                    </a:lnL>
                    <a:lnR>
                      <a:noFill/>
                    </a:lnR>
                    <a:lnT>
                      <a:noFill/>
                    </a:lnT>
                    <a:lnB>
                      <a:noFill/>
                    </a:lnB>
                  </a:tcPr>
                </a:tc>
                <a:tc>
                  <a:txBody>
                    <a:bodyPr/>
                    <a:lstStyle/>
                    <a:p>
                      <a:pPr algn="r" fontAlgn="b"/>
                      <a:endParaRPr lang="de-DE" sz="1000" b="0" i="0" u="none" strike="noStrike">
                        <a:latin typeface="Arial"/>
                      </a:endParaRPr>
                    </a:p>
                  </a:txBody>
                  <a:tcPr marL="0" marR="0" marT="0" marB="0" anchor="b">
                    <a:lnL>
                      <a:noFill/>
                    </a:lnL>
                    <a:lnR>
                      <a:noFill/>
                    </a:lnR>
                    <a:lnT>
                      <a:noFill/>
                    </a:lnT>
                    <a:lnB>
                      <a:noFill/>
                    </a:lnB>
                  </a:tcPr>
                </a:tc>
                <a:tc>
                  <a:txBody>
                    <a:bodyPr/>
                    <a:lstStyle/>
                    <a:p>
                      <a:pPr algn="r" fontAlgn="b"/>
                      <a:endParaRPr lang="de-DE" sz="800" b="0" i="0" u="none" strike="noStrike">
                        <a:latin typeface="Arial"/>
                      </a:endParaRPr>
                    </a:p>
                  </a:txBody>
                  <a:tcPr marL="0" marR="0" marT="0" marB="0" anchor="b">
                    <a:lnL>
                      <a:noFill/>
                    </a:lnL>
                    <a:lnR>
                      <a:noFill/>
                    </a:lnR>
                    <a:lnT>
                      <a:noFill/>
                    </a:lnT>
                    <a:lnB>
                      <a:noFill/>
                    </a:lnB>
                  </a:tcPr>
                </a:tc>
                <a:tc>
                  <a:txBody>
                    <a:bodyPr/>
                    <a:lstStyle/>
                    <a:p>
                      <a:pPr algn="r" fontAlgn="b"/>
                      <a:endParaRPr lang="de-DE" sz="1000" b="0" i="0" u="none" strike="noStrike">
                        <a:latin typeface="Arial"/>
                      </a:endParaRPr>
                    </a:p>
                  </a:txBody>
                  <a:tcPr marL="0" marR="0" marT="0" marB="0" anchor="b">
                    <a:lnL>
                      <a:noFill/>
                    </a:lnL>
                    <a:lnR>
                      <a:noFill/>
                    </a:lnR>
                    <a:lnT>
                      <a:noFill/>
                    </a:lnT>
                    <a:lnB>
                      <a:noFill/>
                    </a:lnB>
                  </a:tcPr>
                </a:tc>
                <a:tc>
                  <a:txBody>
                    <a:bodyPr/>
                    <a:lstStyle/>
                    <a:p>
                      <a:pPr algn="r" fontAlgn="b"/>
                      <a:endParaRPr lang="de-DE" sz="800" b="0" i="0" u="none" strike="noStrike">
                        <a:latin typeface="Arial"/>
                      </a:endParaRPr>
                    </a:p>
                  </a:txBody>
                  <a:tcPr marL="0" marR="0" marT="0" marB="0" anchor="b">
                    <a:lnL>
                      <a:noFill/>
                    </a:lnL>
                    <a:lnR>
                      <a:noFill/>
                    </a:lnR>
                    <a:lnT>
                      <a:noFill/>
                    </a:lnT>
                    <a:lnB>
                      <a:noFill/>
                    </a:lnB>
                  </a:tcPr>
                </a:tc>
                <a:tc>
                  <a:txBody>
                    <a:bodyPr/>
                    <a:lstStyle/>
                    <a:p>
                      <a:pPr algn="r" fontAlgn="b"/>
                      <a:endParaRPr lang="de-DE" sz="1000" b="0" i="1" u="none" strike="noStrike">
                        <a:latin typeface="Arial"/>
                      </a:endParaRPr>
                    </a:p>
                  </a:txBody>
                  <a:tcPr marL="0" marR="0" marT="0" marB="0" anchor="b">
                    <a:lnL>
                      <a:noFill/>
                    </a:lnL>
                    <a:lnR>
                      <a:noFill/>
                    </a:lnR>
                    <a:lnT>
                      <a:noFill/>
                    </a:lnT>
                    <a:lnB>
                      <a:noFill/>
                    </a:lnB>
                  </a:tcPr>
                </a:tc>
                <a:tc>
                  <a:txBody>
                    <a:bodyPr/>
                    <a:lstStyle/>
                    <a:p>
                      <a:pPr algn="r" fontAlgn="b"/>
                      <a:endParaRPr lang="de-DE" sz="800" b="0" i="1" u="none" strike="noStrike">
                        <a:latin typeface="Arial"/>
                      </a:endParaRPr>
                    </a:p>
                  </a:txBody>
                  <a:tcPr marL="0" marR="0" marT="0" marB="0" anchor="b">
                    <a:lnL>
                      <a:noFill/>
                    </a:lnL>
                    <a:lnR>
                      <a:noFill/>
                    </a:lnR>
                    <a:lnT>
                      <a:noFill/>
                    </a:lnT>
                    <a:lnB>
                      <a:noFill/>
                    </a:lnB>
                  </a:tcPr>
                </a:tc>
                <a:tc>
                  <a:txBody>
                    <a:bodyPr/>
                    <a:lstStyle/>
                    <a:p>
                      <a:pPr algn="r" fontAlgn="b"/>
                      <a:endParaRPr lang="de-DE" sz="1000" b="0" i="0" u="none" strike="noStrike">
                        <a:solidFill>
                          <a:srgbClr val="974807"/>
                        </a:solidFill>
                        <a:latin typeface="Arial"/>
                      </a:endParaRPr>
                    </a:p>
                  </a:txBody>
                  <a:tcPr marL="0" marR="0" marT="0" marB="0" anchor="b">
                    <a:lnL>
                      <a:noFill/>
                    </a:lnL>
                    <a:lnR>
                      <a:noFill/>
                    </a:lnR>
                    <a:lnT>
                      <a:noFill/>
                    </a:lnT>
                    <a:lnB>
                      <a:noFill/>
                    </a:lnB>
                  </a:tcPr>
                </a:tc>
              </a:tr>
              <a:tr h="166174">
                <a:tc gridSpan="2">
                  <a:txBody>
                    <a:bodyPr/>
                    <a:lstStyle/>
                    <a:p>
                      <a:pPr algn="l" fontAlgn="b"/>
                      <a:r>
                        <a:rPr lang="de-DE" sz="1000" b="1" i="0" u="none" strike="noStrike">
                          <a:latin typeface="Arial"/>
                        </a:rPr>
                        <a:t>Anlagevermögen</a:t>
                      </a:r>
                    </a:p>
                  </a:txBody>
                  <a:tcPr marL="0" marR="0" marT="0" marB="0" anchor="b">
                    <a:lnL>
                      <a:noFill/>
                    </a:lnL>
                    <a:lnR>
                      <a:noFill/>
                    </a:lnR>
                    <a:lnT>
                      <a:noFill/>
                    </a:lnT>
                    <a:lnB>
                      <a:noFill/>
                    </a:lnB>
                  </a:tcPr>
                </a:tc>
                <a:tc hMerge="1">
                  <a:txBody>
                    <a:bodyPr/>
                    <a:lstStyle/>
                    <a:p>
                      <a:endParaRPr lang="de-DE"/>
                    </a:p>
                  </a:txBody>
                  <a:tcPr/>
                </a:tc>
                <a:tc>
                  <a:txBody>
                    <a:bodyPr/>
                    <a:lstStyle/>
                    <a:p>
                      <a:pPr algn="l" fontAlgn="b"/>
                      <a:endParaRPr lang="de-DE" sz="1000" b="0" i="0" u="none" strike="noStrike">
                        <a:latin typeface="Arial"/>
                      </a:endParaRPr>
                    </a:p>
                  </a:txBody>
                  <a:tcPr marL="0" marR="0" marT="0" marB="0" anchor="b">
                    <a:lnL>
                      <a:noFill/>
                    </a:lnL>
                    <a:lnR>
                      <a:noFill/>
                    </a:lnR>
                    <a:lnT>
                      <a:noFill/>
                    </a:lnT>
                    <a:lnB>
                      <a:noFill/>
                    </a:lnB>
                  </a:tcPr>
                </a:tc>
                <a:tc>
                  <a:txBody>
                    <a:bodyPr/>
                    <a:lstStyle/>
                    <a:p>
                      <a:pPr algn="r" fontAlgn="b"/>
                      <a:r>
                        <a:rPr lang="de-DE" sz="1000" b="1" i="0" u="none" strike="noStrike" dirty="0">
                          <a:solidFill>
                            <a:srgbClr val="FF0000"/>
                          </a:solidFill>
                          <a:latin typeface="Arial"/>
                        </a:rPr>
                        <a:t>3.311,23</a:t>
                      </a:r>
                    </a:p>
                  </a:txBody>
                  <a:tcPr marL="0" marR="0" marT="0" marB="0" anchor="b">
                    <a:lnL>
                      <a:noFill/>
                    </a:lnL>
                    <a:lnR>
                      <a:noFill/>
                    </a:lnR>
                    <a:lnT>
                      <a:noFill/>
                    </a:lnT>
                    <a:lnB>
                      <a:noFill/>
                    </a:lnB>
                  </a:tcPr>
                </a:tc>
                <a:tc>
                  <a:txBody>
                    <a:bodyPr/>
                    <a:lstStyle/>
                    <a:p>
                      <a:pPr algn="r" fontAlgn="b"/>
                      <a:r>
                        <a:rPr lang="de-DE" sz="800" b="1" i="0" u="none" strike="noStrike">
                          <a:solidFill>
                            <a:srgbClr val="FF0000"/>
                          </a:solidFill>
                          <a:latin typeface="Arial"/>
                        </a:rPr>
                        <a:t>45,70</a:t>
                      </a:r>
                    </a:p>
                  </a:txBody>
                  <a:tcPr marL="0" marR="0" marT="0" marB="0" anchor="b">
                    <a:lnL>
                      <a:noFill/>
                    </a:lnL>
                    <a:lnR>
                      <a:noFill/>
                    </a:lnR>
                    <a:lnT>
                      <a:noFill/>
                    </a:lnT>
                    <a:lnB>
                      <a:noFill/>
                    </a:lnB>
                  </a:tcPr>
                </a:tc>
                <a:tc>
                  <a:txBody>
                    <a:bodyPr/>
                    <a:lstStyle/>
                    <a:p>
                      <a:pPr algn="r" fontAlgn="b"/>
                      <a:r>
                        <a:rPr lang="de-DE" sz="1000" b="1" i="0" u="none" strike="noStrike">
                          <a:solidFill>
                            <a:srgbClr val="FF0000"/>
                          </a:solidFill>
                          <a:latin typeface="Arial"/>
                        </a:rPr>
                        <a:t>3.291,00</a:t>
                      </a:r>
                    </a:p>
                  </a:txBody>
                  <a:tcPr marL="0" marR="0" marT="0" marB="0" anchor="b">
                    <a:lnL>
                      <a:noFill/>
                    </a:lnL>
                    <a:lnR>
                      <a:noFill/>
                    </a:lnR>
                    <a:lnT>
                      <a:noFill/>
                    </a:lnT>
                    <a:lnB>
                      <a:noFill/>
                    </a:lnB>
                  </a:tcPr>
                </a:tc>
                <a:tc>
                  <a:txBody>
                    <a:bodyPr/>
                    <a:lstStyle/>
                    <a:p>
                      <a:pPr algn="r" fontAlgn="b"/>
                      <a:r>
                        <a:rPr lang="de-DE" sz="800" b="1" i="0" u="none" strike="noStrike">
                          <a:solidFill>
                            <a:srgbClr val="FF0000"/>
                          </a:solidFill>
                          <a:latin typeface="Arial"/>
                        </a:rPr>
                        <a:t>14,66</a:t>
                      </a:r>
                    </a:p>
                  </a:txBody>
                  <a:tcPr marL="0" marR="0" marT="0" marB="0" anchor="b">
                    <a:lnL>
                      <a:noFill/>
                    </a:lnL>
                    <a:lnR>
                      <a:noFill/>
                    </a:lnR>
                    <a:lnT>
                      <a:noFill/>
                    </a:lnT>
                    <a:lnB>
                      <a:noFill/>
                    </a:lnB>
                  </a:tcPr>
                </a:tc>
                <a:tc>
                  <a:txBody>
                    <a:bodyPr/>
                    <a:lstStyle/>
                    <a:p>
                      <a:pPr algn="r" fontAlgn="b"/>
                      <a:r>
                        <a:rPr lang="de-DE" sz="1000" b="1" i="1" u="none" strike="noStrike">
                          <a:solidFill>
                            <a:srgbClr val="FF0000"/>
                          </a:solidFill>
                          <a:latin typeface="Arial"/>
                        </a:rPr>
                        <a:t>20,23</a:t>
                      </a:r>
                    </a:p>
                  </a:txBody>
                  <a:tcPr marL="0" marR="0" marT="0" marB="0" anchor="b">
                    <a:lnL>
                      <a:noFill/>
                    </a:lnL>
                    <a:lnR>
                      <a:noFill/>
                    </a:lnR>
                    <a:lnT>
                      <a:noFill/>
                    </a:lnT>
                    <a:lnB>
                      <a:noFill/>
                    </a:lnB>
                  </a:tcPr>
                </a:tc>
                <a:tc>
                  <a:txBody>
                    <a:bodyPr/>
                    <a:lstStyle/>
                    <a:p>
                      <a:pPr algn="r" fontAlgn="b"/>
                      <a:r>
                        <a:rPr lang="de-DE" sz="800" b="1" i="1" u="none" strike="noStrike">
                          <a:solidFill>
                            <a:srgbClr val="FF0000"/>
                          </a:solidFill>
                          <a:latin typeface="Arial"/>
                        </a:rPr>
                        <a:t>0,61</a:t>
                      </a:r>
                    </a:p>
                  </a:txBody>
                  <a:tcPr marL="0" marR="0" marT="0" marB="0" anchor="b">
                    <a:lnL>
                      <a:noFill/>
                    </a:lnL>
                    <a:lnR>
                      <a:noFill/>
                    </a:lnR>
                    <a:lnT>
                      <a:noFill/>
                    </a:lnT>
                    <a:lnB>
                      <a:noFill/>
                    </a:lnB>
                  </a:tcPr>
                </a:tc>
                <a:tc>
                  <a:txBody>
                    <a:bodyPr/>
                    <a:lstStyle/>
                    <a:p>
                      <a:pPr algn="r" fontAlgn="b"/>
                      <a:endParaRPr lang="de-DE" sz="1000" b="1" i="0" u="none" strike="noStrike">
                        <a:solidFill>
                          <a:srgbClr val="FF0000"/>
                        </a:solidFill>
                        <a:latin typeface="Arial"/>
                      </a:endParaRPr>
                    </a:p>
                  </a:txBody>
                  <a:tcPr marL="0" marR="0" marT="0" marB="0" anchor="b">
                    <a:lnL>
                      <a:noFill/>
                    </a:lnL>
                    <a:lnR>
                      <a:noFill/>
                    </a:lnR>
                    <a:lnT>
                      <a:noFill/>
                    </a:lnT>
                    <a:lnB>
                      <a:noFill/>
                    </a:lnB>
                  </a:tcPr>
                </a:tc>
              </a:tr>
              <a:tr h="157865">
                <a:tc>
                  <a:txBody>
                    <a:bodyPr/>
                    <a:lstStyle/>
                    <a:p>
                      <a:pPr algn="l" fontAlgn="b"/>
                      <a:endParaRPr lang="de-DE" sz="1000" b="0" i="0" u="none" strike="noStrike">
                        <a:latin typeface="Arial"/>
                      </a:endParaRPr>
                    </a:p>
                  </a:txBody>
                  <a:tcPr marL="0" marR="0" marT="0" marB="0" anchor="b">
                    <a:lnL>
                      <a:noFill/>
                    </a:lnL>
                    <a:lnR>
                      <a:noFill/>
                    </a:lnR>
                    <a:lnT>
                      <a:noFill/>
                    </a:lnT>
                    <a:lnB>
                      <a:noFill/>
                    </a:lnB>
                  </a:tcPr>
                </a:tc>
                <a:tc>
                  <a:txBody>
                    <a:bodyPr/>
                    <a:lstStyle/>
                    <a:p>
                      <a:pPr algn="l" fontAlgn="b"/>
                      <a:endParaRPr lang="de-DE" sz="1000" b="0" i="0" u="none" strike="noStrike">
                        <a:latin typeface="Arial"/>
                      </a:endParaRPr>
                    </a:p>
                  </a:txBody>
                  <a:tcPr marL="0" marR="0" marT="0" marB="0" anchor="b">
                    <a:lnL>
                      <a:noFill/>
                    </a:lnL>
                    <a:lnR>
                      <a:noFill/>
                    </a:lnR>
                    <a:lnT>
                      <a:noFill/>
                    </a:lnT>
                    <a:lnB>
                      <a:noFill/>
                    </a:lnB>
                  </a:tcPr>
                </a:tc>
                <a:tc>
                  <a:txBody>
                    <a:bodyPr/>
                    <a:lstStyle/>
                    <a:p>
                      <a:pPr algn="l" fontAlgn="b"/>
                      <a:endParaRPr lang="de-DE" sz="1000" b="0" i="0" u="none" strike="noStrike">
                        <a:latin typeface="Arial"/>
                      </a:endParaRPr>
                    </a:p>
                  </a:txBody>
                  <a:tcPr marL="0" marR="0" marT="0" marB="0" anchor="b">
                    <a:lnL>
                      <a:noFill/>
                    </a:lnL>
                    <a:lnR>
                      <a:noFill/>
                    </a:lnR>
                    <a:lnT>
                      <a:noFill/>
                    </a:lnT>
                    <a:lnB>
                      <a:noFill/>
                    </a:lnB>
                  </a:tcPr>
                </a:tc>
                <a:tc>
                  <a:txBody>
                    <a:bodyPr/>
                    <a:lstStyle/>
                    <a:p>
                      <a:pPr algn="r" fontAlgn="b"/>
                      <a:endParaRPr lang="de-DE" sz="1000" b="0" i="0" u="none" strike="noStrike" dirty="0">
                        <a:solidFill>
                          <a:srgbClr val="FF0000"/>
                        </a:solidFill>
                        <a:latin typeface="Arial"/>
                      </a:endParaRPr>
                    </a:p>
                  </a:txBody>
                  <a:tcPr marL="0" marR="0" marT="0" marB="0" anchor="b">
                    <a:lnL>
                      <a:noFill/>
                    </a:lnL>
                    <a:lnR>
                      <a:noFill/>
                    </a:lnR>
                    <a:lnT>
                      <a:noFill/>
                    </a:lnT>
                    <a:lnB>
                      <a:noFill/>
                    </a:lnB>
                  </a:tcPr>
                </a:tc>
                <a:tc>
                  <a:txBody>
                    <a:bodyPr/>
                    <a:lstStyle/>
                    <a:p>
                      <a:pPr algn="r" fontAlgn="b"/>
                      <a:endParaRPr lang="de-DE" sz="800" b="0" i="0" u="none" strike="noStrike">
                        <a:solidFill>
                          <a:srgbClr val="FF0000"/>
                        </a:solidFill>
                        <a:latin typeface="Arial"/>
                      </a:endParaRPr>
                    </a:p>
                  </a:txBody>
                  <a:tcPr marL="0" marR="0" marT="0" marB="0" anchor="b">
                    <a:lnL>
                      <a:noFill/>
                    </a:lnL>
                    <a:lnR>
                      <a:noFill/>
                    </a:lnR>
                    <a:lnT>
                      <a:noFill/>
                    </a:lnT>
                    <a:lnB>
                      <a:noFill/>
                    </a:lnB>
                  </a:tcPr>
                </a:tc>
                <a:tc>
                  <a:txBody>
                    <a:bodyPr/>
                    <a:lstStyle/>
                    <a:p>
                      <a:pPr algn="r" fontAlgn="b"/>
                      <a:endParaRPr lang="de-DE" sz="1000" b="0" i="0" u="none" strike="noStrike">
                        <a:solidFill>
                          <a:srgbClr val="FF0000"/>
                        </a:solidFill>
                        <a:latin typeface="Arial"/>
                      </a:endParaRPr>
                    </a:p>
                  </a:txBody>
                  <a:tcPr marL="0" marR="0" marT="0" marB="0" anchor="b">
                    <a:lnL>
                      <a:noFill/>
                    </a:lnL>
                    <a:lnR>
                      <a:noFill/>
                    </a:lnR>
                    <a:lnT>
                      <a:noFill/>
                    </a:lnT>
                    <a:lnB>
                      <a:noFill/>
                    </a:lnB>
                  </a:tcPr>
                </a:tc>
                <a:tc>
                  <a:txBody>
                    <a:bodyPr/>
                    <a:lstStyle/>
                    <a:p>
                      <a:pPr algn="r" fontAlgn="b"/>
                      <a:endParaRPr lang="de-DE" sz="800" b="0" i="0" u="none" strike="noStrike">
                        <a:solidFill>
                          <a:srgbClr val="FF0000"/>
                        </a:solidFill>
                        <a:latin typeface="Arial"/>
                      </a:endParaRPr>
                    </a:p>
                  </a:txBody>
                  <a:tcPr marL="0" marR="0" marT="0" marB="0" anchor="b">
                    <a:lnL>
                      <a:noFill/>
                    </a:lnL>
                    <a:lnR>
                      <a:noFill/>
                    </a:lnR>
                    <a:lnT>
                      <a:noFill/>
                    </a:lnT>
                    <a:lnB>
                      <a:noFill/>
                    </a:lnB>
                  </a:tcPr>
                </a:tc>
                <a:tc>
                  <a:txBody>
                    <a:bodyPr/>
                    <a:lstStyle/>
                    <a:p>
                      <a:pPr algn="r" fontAlgn="b"/>
                      <a:endParaRPr lang="de-DE" sz="1000" b="0" i="1" u="none" strike="noStrike">
                        <a:solidFill>
                          <a:srgbClr val="FF0000"/>
                        </a:solidFill>
                        <a:latin typeface="Arial"/>
                      </a:endParaRPr>
                    </a:p>
                  </a:txBody>
                  <a:tcPr marL="0" marR="0" marT="0" marB="0" anchor="b">
                    <a:lnL>
                      <a:noFill/>
                    </a:lnL>
                    <a:lnR>
                      <a:noFill/>
                    </a:lnR>
                    <a:lnT>
                      <a:noFill/>
                    </a:lnT>
                    <a:lnB>
                      <a:noFill/>
                    </a:lnB>
                  </a:tcPr>
                </a:tc>
                <a:tc>
                  <a:txBody>
                    <a:bodyPr/>
                    <a:lstStyle/>
                    <a:p>
                      <a:pPr algn="r" fontAlgn="b"/>
                      <a:endParaRPr lang="de-DE" sz="800" b="0" i="1" u="none" strike="noStrike">
                        <a:solidFill>
                          <a:srgbClr val="FF0000"/>
                        </a:solidFill>
                        <a:latin typeface="Arial"/>
                      </a:endParaRPr>
                    </a:p>
                  </a:txBody>
                  <a:tcPr marL="0" marR="0" marT="0" marB="0" anchor="b">
                    <a:lnL>
                      <a:noFill/>
                    </a:lnL>
                    <a:lnR>
                      <a:noFill/>
                    </a:lnR>
                    <a:lnT>
                      <a:noFill/>
                    </a:lnT>
                    <a:lnB>
                      <a:noFill/>
                    </a:lnB>
                  </a:tcPr>
                </a:tc>
                <a:tc>
                  <a:txBody>
                    <a:bodyPr/>
                    <a:lstStyle/>
                    <a:p>
                      <a:pPr algn="r" fontAlgn="b"/>
                      <a:endParaRPr lang="de-DE" sz="1000" b="0" i="0" u="none" strike="noStrike">
                        <a:solidFill>
                          <a:srgbClr val="FF0000"/>
                        </a:solidFill>
                        <a:latin typeface="Arial"/>
                      </a:endParaRPr>
                    </a:p>
                  </a:txBody>
                  <a:tcPr marL="0" marR="0" marT="0" marB="0" anchor="b">
                    <a:lnL>
                      <a:noFill/>
                    </a:lnL>
                    <a:lnR>
                      <a:noFill/>
                    </a:lnR>
                    <a:lnT>
                      <a:noFill/>
                    </a:lnT>
                    <a:lnB>
                      <a:noFill/>
                    </a:lnB>
                  </a:tcPr>
                </a:tc>
              </a:tr>
              <a:tr h="498522">
                <a:tc>
                  <a:txBody>
                    <a:bodyPr/>
                    <a:lstStyle/>
                    <a:p>
                      <a:pPr algn="l" fontAlgn="b"/>
                      <a:endParaRPr lang="de-DE" sz="1000" b="0" i="0" u="none" strike="noStrike">
                        <a:latin typeface="Arial"/>
                      </a:endParaRPr>
                    </a:p>
                  </a:txBody>
                  <a:tcPr marL="0" marR="0" marT="0" marB="0" anchor="b">
                    <a:lnL>
                      <a:noFill/>
                    </a:lnL>
                    <a:lnR>
                      <a:noFill/>
                    </a:lnR>
                    <a:lnT>
                      <a:noFill/>
                    </a:lnT>
                    <a:lnB>
                      <a:noFill/>
                    </a:lnB>
                  </a:tcPr>
                </a:tc>
                <a:tc>
                  <a:txBody>
                    <a:bodyPr/>
                    <a:lstStyle/>
                    <a:p>
                      <a:pPr algn="l" fontAlgn="b"/>
                      <a:r>
                        <a:rPr lang="de-DE" sz="1000" b="1" i="0" u="none" strike="noStrike">
                          <a:latin typeface="Arial"/>
                        </a:rPr>
                        <a:t>Immaterielle Vermögensgegenstände</a:t>
                      </a:r>
                    </a:p>
                  </a:txBody>
                  <a:tcPr marL="0" marR="0" marT="0" marB="0" anchor="b">
                    <a:lnL>
                      <a:noFill/>
                    </a:lnL>
                    <a:lnR>
                      <a:noFill/>
                    </a:lnR>
                    <a:lnT>
                      <a:noFill/>
                    </a:lnT>
                    <a:lnB>
                      <a:noFill/>
                    </a:lnB>
                  </a:tcPr>
                </a:tc>
                <a:tc>
                  <a:txBody>
                    <a:bodyPr/>
                    <a:lstStyle/>
                    <a:p>
                      <a:pPr algn="l" fontAlgn="b"/>
                      <a:endParaRPr lang="de-DE" sz="1000" b="0" i="0" u="none" strike="noStrike">
                        <a:latin typeface="Arial"/>
                      </a:endParaRPr>
                    </a:p>
                  </a:txBody>
                  <a:tcPr marL="0" marR="0" marT="0" marB="0" anchor="b">
                    <a:lnL>
                      <a:noFill/>
                    </a:lnL>
                    <a:lnR>
                      <a:noFill/>
                    </a:lnR>
                    <a:lnT>
                      <a:noFill/>
                    </a:lnT>
                    <a:lnB>
                      <a:noFill/>
                    </a:lnB>
                  </a:tcPr>
                </a:tc>
                <a:tc>
                  <a:txBody>
                    <a:bodyPr/>
                    <a:lstStyle/>
                    <a:p>
                      <a:pPr algn="r" fontAlgn="b"/>
                      <a:r>
                        <a:rPr lang="de-DE" sz="1000" b="0" i="0" u="none" strike="noStrike" dirty="0">
                          <a:solidFill>
                            <a:srgbClr val="FF0000"/>
                          </a:solidFill>
                          <a:latin typeface="Arial"/>
                        </a:rPr>
                        <a:t>1.155,00</a:t>
                      </a:r>
                    </a:p>
                  </a:txBody>
                  <a:tcPr marL="0" marR="0" marT="0" marB="0" anchor="b">
                    <a:lnL>
                      <a:noFill/>
                    </a:lnL>
                    <a:lnR>
                      <a:noFill/>
                    </a:lnR>
                    <a:lnT>
                      <a:noFill/>
                    </a:lnT>
                    <a:lnB>
                      <a:noFill/>
                    </a:lnB>
                  </a:tcPr>
                </a:tc>
                <a:tc>
                  <a:txBody>
                    <a:bodyPr/>
                    <a:lstStyle/>
                    <a:p>
                      <a:pPr algn="r" fontAlgn="b"/>
                      <a:r>
                        <a:rPr lang="de-DE" sz="800" b="0" i="0" u="none" strike="noStrike" dirty="0">
                          <a:solidFill>
                            <a:srgbClr val="FF0000"/>
                          </a:solidFill>
                          <a:latin typeface="Arial"/>
                        </a:rPr>
                        <a:t>15,94</a:t>
                      </a:r>
                    </a:p>
                  </a:txBody>
                  <a:tcPr marL="0" marR="0" marT="0" marB="0" anchor="b">
                    <a:lnL>
                      <a:noFill/>
                    </a:lnL>
                    <a:lnR>
                      <a:noFill/>
                    </a:lnR>
                    <a:lnT>
                      <a:noFill/>
                    </a:lnT>
                    <a:lnB>
                      <a:noFill/>
                    </a:lnB>
                  </a:tcPr>
                </a:tc>
                <a:tc>
                  <a:txBody>
                    <a:bodyPr/>
                    <a:lstStyle/>
                    <a:p>
                      <a:pPr algn="r" fontAlgn="b"/>
                      <a:r>
                        <a:rPr lang="de-DE" sz="1000" b="0" i="0" u="none" strike="noStrike" dirty="0">
                          <a:solidFill>
                            <a:srgbClr val="FF0000"/>
                          </a:solidFill>
                          <a:latin typeface="Arial"/>
                        </a:rPr>
                        <a:t>2.574,00</a:t>
                      </a:r>
                    </a:p>
                  </a:txBody>
                  <a:tcPr marL="0" marR="0" marT="0" marB="0" anchor="b">
                    <a:lnL>
                      <a:noFill/>
                    </a:lnL>
                    <a:lnR>
                      <a:noFill/>
                    </a:lnR>
                    <a:lnT>
                      <a:noFill/>
                    </a:lnT>
                    <a:lnB>
                      <a:noFill/>
                    </a:lnB>
                  </a:tcPr>
                </a:tc>
                <a:tc>
                  <a:txBody>
                    <a:bodyPr/>
                    <a:lstStyle/>
                    <a:p>
                      <a:pPr algn="r" fontAlgn="b"/>
                      <a:r>
                        <a:rPr lang="de-DE" sz="800" b="0" i="0" u="none" strike="noStrike">
                          <a:solidFill>
                            <a:srgbClr val="FF0000"/>
                          </a:solidFill>
                          <a:latin typeface="Arial"/>
                        </a:rPr>
                        <a:t>11,46</a:t>
                      </a:r>
                    </a:p>
                  </a:txBody>
                  <a:tcPr marL="0" marR="0" marT="0" marB="0" anchor="b">
                    <a:lnL>
                      <a:noFill/>
                    </a:lnL>
                    <a:lnR>
                      <a:noFill/>
                    </a:lnR>
                    <a:lnT>
                      <a:noFill/>
                    </a:lnT>
                    <a:lnB>
                      <a:noFill/>
                    </a:lnB>
                  </a:tcPr>
                </a:tc>
                <a:tc>
                  <a:txBody>
                    <a:bodyPr/>
                    <a:lstStyle/>
                    <a:p>
                      <a:pPr algn="r" fontAlgn="b"/>
                      <a:r>
                        <a:rPr lang="de-DE" sz="1000" b="0" i="1" u="none" strike="noStrike">
                          <a:solidFill>
                            <a:srgbClr val="FF0000"/>
                          </a:solidFill>
                          <a:latin typeface="Arial"/>
                        </a:rPr>
                        <a:t>-1.419,00</a:t>
                      </a:r>
                    </a:p>
                  </a:txBody>
                  <a:tcPr marL="0" marR="0" marT="0" marB="0" anchor="b">
                    <a:lnL>
                      <a:noFill/>
                    </a:lnL>
                    <a:lnR>
                      <a:noFill/>
                    </a:lnR>
                    <a:lnT>
                      <a:noFill/>
                    </a:lnT>
                    <a:lnB>
                      <a:noFill/>
                    </a:lnB>
                  </a:tcPr>
                </a:tc>
                <a:tc>
                  <a:txBody>
                    <a:bodyPr/>
                    <a:lstStyle/>
                    <a:p>
                      <a:pPr algn="r" fontAlgn="b"/>
                      <a:r>
                        <a:rPr lang="de-DE" sz="800" b="0" i="1" u="none" strike="noStrike">
                          <a:solidFill>
                            <a:srgbClr val="FF0000"/>
                          </a:solidFill>
                          <a:latin typeface="Arial"/>
                        </a:rPr>
                        <a:t>-55,13</a:t>
                      </a:r>
                    </a:p>
                  </a:txBody>
                  <a:tcPr marL="0" marR="0" marT="0" marB="0" anchor="b">
                    <a:lnL>
                      <a:noFill/>
                    </a:lnL>
                    <a:lnR>
                      <a:noFill/>
                    </a:lnR>
                    <a:lnT>
                      <a:noFill/>
                    </a:lnT>
                    <a:lnB>
                      <a:noFill/>
                    </a:lnB>
                  </a:tcPr>
                </a:tc>
                <a:tc>
                  <a:txBody>
                    <a:bodyPr/>
                    <a:lstStyle/>
                    <a:p>
                      <a:pPr algn="r" fontAlgn="b"/>
                      <a:endParaRPr lang="de-DE" sz="1000" b="0" i="0" u="none" strike="noStrike">
                        <a:solidFill>
                          <a:srgbClr val="FF0000"/>
                        </a:solidFill>
                        <a:latin typeface="Arial"/>
                      </a:endParaRPr>
                    </a:p>
                  </a:txBody>
                  <a:tcPr marL="0" marR="0" marT="0" marB="0" anchor="b">
                    <a:lnL>
                      <a:noFill/>
                    </a:lnL>
                    <a:lnR>
                      <a:noFill/>
                    </a:lnR>
                    <a:lnT>
                      <a:noFill/>
                    </a:lnT>
                    <a:lnB>
                      <a:noFill/>
                    </a:lnB>
                  </a:tcPr>
                </a:tc>
              </a:tr>
              <a:tr h="157865">
                <a:tc>
                  <a:txBody>
                    <a:bodyPr/>
                    <a:lstStyle/>
                    <a:p>
                      <a:pPr algn="l" fontAlgn="b"/>
                      <a:endParaRPr lang="de-DE" sz="1000" b="0" i="0" u="none" strike="noStrike">
                        <a:latin typeface="Arial"/>
                      </a:endParaRPr>
                    </a:p>
                  </a:txBody>
                  <a:tcPr marL="0" marR="0" marT="0" marB="0" anchor="b">
                    <a:lnL>
                      <a:noFill/>
                    </a:lnL>
                    <a:lnR>
                      <a:noFill/>
                    </a:lnR>
                    <a:lnT>
                      <a:noFill/>
                    </a:lnT>
                    <a:lnB>
                      <a:noFill/>
                    </a:lnB>
                  </a:tcPr>
                </a:tc>
                <a:tc>
                  <a:txBody>
                    <a:bodyPr/>
                    <a:lstStyle/>
                    <a:p>
                      <a:pPr algn="l" fontAlgn="b"/>
                      <a:endParaRPr lang="de-DE" sz="1000" b="0" i="0" u="none" strike="noStrike">
                        <a:latin typeface="Arial"/>
                      </a:endParaRPr>
                    </a:p>
                  </a:txBody>
                  <a:tcPr marL="0" marR="0" marT="0" marB="0" anchor="b">
                    <a:lnL>
                      <a:noFill/>
                    </a:lnL>
                    <a:lnR>
                      <a:noFill/>
                    </a:lnR>
                    <a:lnT>
                      <a:noFill/>
                    </a:lnT>
                    <a:lnB>
                      <a:noFill/>
                    </a:lnB>
                  </a:tcPr>
                </a:tc>
                <a:tc>
                  <a:txBody>
                    <a:bodyPr/>
                    <a:lstStyle/>
                    <a:p>
                      <a:pPr algn="l" fontAlgn="b"/>
                      <a:endParaRPr lang="de-DE" sz="1000" b="0" i="0" u="none" strike="noStrike">
                        <a:latin typeface="Arial"/>
                      </a:endParaRPr>
                    </a:p>
                  </a:txBody>
                  <a:tcPr marL="0" marR="0" marT="0" marB="0" anchor="b">
                    <a:lnL>
                      <a:noFill/>
                    </a:lnL>
                    <a:lnR>
                      <a:noFill/>
                    </a:lnR>
                    <a:lnT>
                      <a:noFill/>
                    </a:lnT>
                    <a:lnB>
                      <a:noFill/>
                    </a:lnB>
                  </a:tcPr>
                </a:tc>
                <a:tc>
                  <a:txBody>
                    <a:bodyPr/>
                    <a:lstStyle/>
                    <a:p>
                      <a:pPr algn="r" fontAlgn="b"/>
                      <a:endParaRPr lang="de-DE" sz="1000" b="0" i="0" u="none" strike="noStrike">
                        <a:solidFill>
                          <a:srgbClr val="FF0000"/>
                        </a:solidFill>
                        <a:latin typeface="Arial"/>
                      </a:endParaRPr>
                    </a:p>
                  </a:txBody>
                  <a:tcPr marL="0" marR="0" marT="0" marB="0" anchor="b">
                    <a:lnL>
                      <a:noFill/>
                    </a:lnL>
                    <a:lnR>
                      <a:noFill/>
                    </a:lnR>
                    <a:lnT>
                      <a:noFill/>
                    </a:lnT>
                    <a:lnB>
                      <a:noFill/>
                    </a:lnB>
                  </a:tcPr>
                </a:tc>
                <a:tc>
                  <a:txBody>
                    <a:bodyPr/>
                    <a:lstStyle/>
                    <a:p>
                      <a:pPr algn="r" fontAlgn="b"/>
                      <a:endParaRPr lang="de-DE" sz="800" b="0" i="0" u="none" strike="noStrike">
                        <a:solidFill>
                          <a:srgbClr val="FF0000"/>
                        </a:solidFill>
                        <a:latin typeface="Arial"/>
                      </a:endParaRPr>
                    </a:p>
                  </a:txBody>
                  <a:tcPr marL="0" marR="0" marT="0" marB="0" anchor="b">
                    <a:lnL>
                      <a:noFill/>
                    </a:lnL>
                    <a:lnR>
                      <a:noFill/>
                    </a:lnR>
                    <a:lnT>
                      <a:noFill/>
                    </a:lnT>
                    <a:lnB>
                      <a:noFill/>
                    </a:lnB>
                  </a:tcPr>
                </a:tc>
                <a:tc>
                  <a:txBody>
                    <a:bodyPr/>
                    <a:lstStyle/>
                    <a:p>
                      <a:pPr algn="r" fontAlgn="b"/>
                      <a:endParaRPr lang="de-DE" sz="1000" b="0" i="0" u="none" strike="noStrike" dirty="0">
                        <a:solidFill>
                          <a:srgbClr val="FF0000"/>
                        </a:solidFill>
                        <a:latin typeface="Arial"/>
                      </a:endParaRPr>
                    </a:p>
                  </a:txBody>
                  <a:tcPr marL="0" marR="0" marT="0" marB="0" anchor="b">
                    <a:lnL>
                      <a:noFill/>
                    </a:lnL>
                    <a:lnR>
                      <a:noFill/>
                    </a:lnR>
                    <a:lnT>
                      <a:noFill/>
                    </a:lnT>
                    <a:lnB>
                      <a:noFill/>
                    </a:lnB>
                  </a:tcPr>
                </a:tc>
                <a:tc>
                  <a:txBody>
                    <a:bodyPr/>
                    <a:lstStyle/>
                    <a:p>
                      <a:pPr algn="r" fontAlgn="b"/>
                      <a:endParaRPr lang="de-DE" sz="800" b="0" i="0" u="none" strike="noStrike" dirty="0">
                        <a:solidFill>
                          <a:srgbClr val="FF0000"/>
                        </a:solidFill>
                        <a:latin typeface="Arial"/>
                      </a:endParaRPr>
                    </a:p>
                  </a:txBody>
                  <a:tcPr marL="0" marR="0" marT="0" marB="0" anchor="b">
                    <a:lnL>
                      <a:noFill/>
                    </a:lnL>
                    <a:lnR>
                      <a:noFill/>
                    </a:lnR>
                    <a:lnT>
                      <a:noFill/>
                    </a:lnT>
                    <a:lnB>
                      <a:noFill/>
                    </a:lnB>
                  </a:tcPr>
                </a:tc>
                <a:tc>
                  <a:txBody>
                    <a:bodyPr/>
                    <a:lstStyle/>
                    <a:p>
                      <a:pPr algn="r" fontAlgn="b"/>
                      <a:endParaRPr lang="de-DE" sz="1000" b="0" i="1" u="none" strike="noStrike">
                        <a:solidFill>
                          <a:srgbClr val="FF0000"/>
                        </a:solidFill>
                        <a:latin typeface="Arial"/>
                      </a:endParaRPr>
                    </a:p>
                  </a:txBody>
                  <a:tcPr marL="0" marR="0" marT="0" marB="0" anchor="b">
                    <a:lnL>
                      <a:noFill/>
                    </a:lnL>
                    <a:lnR>
                      <a:noFill/>
                    </a:lnR>
                    <a:lnT>
                      <a:noFill/>
                    </a:lnT>
                    <a:lnB>
                      <a:noFill/>
                    </a:lnB>
                  </a:tcPr>
                </a:tc>
                <a:tc>
                  <a:txBody>
                    <a:bodyPr/>
                    <a:lstStyle/>
                    <a:p>
                      <a:pPr algn="r" fontAlgn="b"/>
                      <a:endParaRPr lang="de-DE" sz="800" b="0" i="1" u="none" strike="noStrike">
                        <a:solidFill>
                          <a:srgbClr val="FF0000"/>
                        </a:solidFill>
                        <a:latin typeface="Arial"/>
                      </a:endParaRPr>
                    </a:p>
                  </a:txBody>
                  <a:tcPr marL="0" marR="0" marT="0" marB="0" anchor="b">
                    <a:lnL>
                      <a:noFill/>
                    </a:lnL>
                    <a:lnR>
                      <a:noFill/>
                    </a:lnR>
                    <a:lnT>
                      <a:noFill/>
                    </a:lnT>
                    <a:lnB>
                      <a:noFill/>
                    </a:lnB>
                  </a:tcPr>
                </a:tc>
                <a:tc>
                  <a:txBody>
                    <a:bodyPr/>
                    <a:lstStyle/>
                    <a:p>
                      <a:pPr algn="r" fontAlgn="b"/>
                      <a:endParaRPr lang="de-DE" sz="1000" b="0" i="0" u="none" strike="noStrike">
                        <a:solidFill>
                          <a:srgbClr val="FF0000"/>
                        </a:solidFill>
                        <a:latin typeface="Arial"/>
                      </a:endParaRPr>
                    </a:p>
                  </a:txBody>
                  <a:tcPr marL="0" marR="0" marT="0" marB="0" anchor="b">
                    <a:lnL>
                      <a:noFill/>
                    </a:lnL>
                    <a:lnR>
                      <a:noFill/>
                    </a:lnR>
                    <a:lnT>
                      <a:noFill/>
                    </a:lnT>
                    <a:lnB>
                      <a:noFill/>
                    </a:lnB>
                  </a:tcPr>
                </a:tc>
              </a:tr>
              <a:tr h="166174">
                <a:tc>
                  <a:txBody>
                    <a:bodyPr/>
                    <a:lstStyle/>
                    <a:p>
                      <a:pPr algn="l" fontAlgn="b"/>
                      <a:endParaRPr lang="de-DE" sz="1000" b="0" i="0" u="none" strike="noStrike">
                        <a:latin typeface="Arial"/>
                      </a:endParaRPr>
                    </a:p>
                  </a:txBody>
                  <a:tcPr marL="0" marR="0" marT="0" marB="0" anchor="b">
                    <a:lnL>
                      <a:noFill/>
                    </a:lnL>
                    <a:lnR>
                      <a:noFill/>
                    </a:lnR>
                    <a:lnT>
                      <a:noFill/>
                    </a:lnT>
                    <a:lnB>
                      <a:noFill/>
                    </a:lnB>
                  </a:tcPr>
                </a:tc>
                <a:tc>
                  <a:txBody>
                    <a:bodyPr/>
                    <a:lstStyle/>
                    <a:p>
                      <a:pPr algn="l" fontAlgn="b"/>
                      <a:r>
                        <a:rPr lang="de-DE" sz="1000" b="1" i="0" u="none" strike="noStrike">
                          <a:latin typeface="Arial"/>
                        </a:rPr>
                        <a:t>Sachanlagen</a:t>
                      </a:r>
                    </a:p>
                  </a:txBody>
                  <a:tcPr marL="0" marR="0" marT="0" marB="0" anchor="b">
                    <a:lnL>
                      <a:noFill/>
                    </a:lnL>
                    <a:lnR>
                      <a:noFill/>
                    </a:lnR>
                    <a:lnT>
                      <a:noFill/>
                    </a:lnT>
                    <a:lnB>
                      <a:noFill/>
                    </a:lnB>
                  </a:tcPr>
                </a:tc>
                <a:tc>
                  <a:txBody>
                    <a:bodyPr/>
                    <a:lstStyle/>
                    <a:p>
                      <a:pPr algn="l" fontAlgn="b"/>
                      <a:endParaRPr lang="de-DE" sz="1000" b="0" i="0" u="none" strike="noStrike">
                        <a:latin typeface="Arial"/>
                      </a:endParaRPr>
                    </a:p>
                  </a:txBody>
                  <a:tcPr marL="0" marR="0" marT="0" marB="0" anchor="b">
                    <a:lnL>
                      <a:noFill/>
                    </a:lnL>
                    <a:lnR>
                      <a:noFill/>
                    </a:lnR>
                    <a:lnT>
                      <a:noFill/>
                    </a:lnT>
                    <a:lnB>
                      <a:noFill/>
                    </a:lnB>
                  </a:tcPr>
                </a:tc>
                <a:tc>
                  <a:txBody>
                    <a:bodyPr/>
                    <a:lstStyle/>
                    <a:p>
                      <a:pPr algn="r" fontAlgn="b"/>
                      <a:r>
                        <a:rPr lang="de-DE" sz="1000" b="0" i="0" u="none" strike="noStrike">
                          <a:solidFill>
                            <a:srgbClr val="FF0000"/>
                          </a:solidFill>
                          <a:latin typeface="Arial"/>
                        </a:rPr>
                        <a:t>2.156,23</a:t>
                      </a:r>
                    </a:p>
                  </a:txBody>
                  <a:tcPr marL="0" marR="0" marT="0" marB="0" anchor="b">
                    <a:lnL>
                      <a:noFill/>
                    </a:lnL>
                    <a:lnR>
                      <a:noFill/>
                    </a:lnR>
                    <a:lnT>
                      <a:noFill/>
                    </a:lnT>
                    <a:lnB>
                      <a:noFill/>
                    </a:lnB>
                  </a:tcPr>
                </a:tc>
                <a:tc>
                  <a:txBody>
                    <a:bodyPr/>
                    <a:lstStyle/>
                    <a:p>
                      <a:pPr algn="r" fontAlgn="b"/>
                      <a:r>
                        <a:rPr lang="de-DE" sz="800" b="0" i="0" u="none" strike="noStrike">
                          <a:solidFill>
                            <a:srgbClr val="FF0000"/>
                          </a:solidFill>
                          <a:latin typeface="Arial"/>
                        </a:rPr>
                        <a:t>29,76</a:t>
                      </a:r>
                    </a:p>
                  </a:txBody>
                  <a:tcPr marL="0" marR="0" marT="0" marB="0" anchor="b">
                    <a:lnL>
                      <a:noFill/>
                    </a:lnL>
                    <a:lnR>
                      <a:noFill/>
                    </a:lnR>
                    <a:lnT>
                      <a:noFill/>
                    </a:lnT>
                    <a:lnB>
                      <a:noFill/>
                    </a:lnB>
                  </a:tcPr>
                </a:tc>
                <a:tc>
                  <a:txBody>
                    <a:bodyPr/>
                    <a:lstStyle/>
                    <a:p>
                      <a:pPr algn="r" fontAlgn="b"/>
                      <a:r>
                        <a:rPr lang="de-DE" sz="1000" b="0" i="0" u="none" strike="noStrike" dirty="0">
                          <a:solidFill>
                            <a:srgbClr val="FF0000"/>
                          </a:solidFill>
                          <a:latin typeface="Arial"/>
                        </a:rPr>
                        <a:t>717,00</a:t>
                      </a:r>
                    </a:p>
                  </a:txBody>
                  <a:tcPr marL="0" marR="0" marT="0" marB="0" anchor="b">
                    <a:lnL>
                      <a:noFill/>
                    </a:lnL>
                    <a:lnR>
                      <a:noFill/>
                    </a:lnR>
                    <a:lnT>
                      <a:noFill/>
                    </a:lnT>
                    <a:lnB>
                      <a:noFill/>
                    </a:lnB>
                  </a:tcPr>
                </a:tc>
                <a:tc>
                  <a:txBody>
                    <a:bodyPr/>
                    <a:lstStyle/>
                    <a:p>
                      <a:pPr algn="r" fontAlgn="b"/>
                      <a:r>
                        <a:rPr lang="de-DE" sz="800" b="0" i="0" u="none" strike="noStrike" dirty="0">
                          <a:solidFill>
                            <a:srgbClr val="FF0000"/>
                          </a:solidFill>
                          <a:latin typeface="Arial"/>
                        </a:rPr>
                        <a:t>3,19</a:t>
                      </a:r>
                    </a:p>
                  </a:txBody>
                  <a:tcPr marL="0" marR="0" marT="0" marB="0" anchor="b">
                    <a:lnL>
                      <a:noFill/>
                    </a:lnL>
                    <a:lnR>
                      <a:noFill/>
                    </a:lnR>
                    <a:lnT>
                      <a:noFill/>
                    </a:lnT>
                    <a:lnB>
                      <a:noFill/>
                    </a:lnB>
                  </a:tcPr>
                </a:tc>
                <a:tc>
                  <a:txBody>
                    <a:bodyPr/>
                    <a:lstStyle/>
                    <a:p>
                      <a:pPr algn="r" fontAlgn="b"/>
                      <a:r>
                        <a:rPr lang="de-DE" sz="1000" b="0" i="1" u="none" strike="noStrike">
                          <a:solidFill>
                            <a:srgbClr val="FF0000"/>
                          </a:solidFill>
                          <a:latin typeface="Arial"/>
                        </a:rPr>
                        <a:t>1.439,23</a:t>
                      </a:r>
                    </a:p>
                  </a:txBody>
                  <a:tcPr marL="0" marR="0" marT="0" marB="0" anchor="b">
                    <a:lnL>
                      <a:noFill/>
                    </a:lnL>
                    <a:lnR>
                      <a:noFill/>
                    </a:lnR>
                    <a:lnT>
                      <a:noFill/>
                    </a:lnT>
                    <a:lnB>
                      <a:noFill/>
                    </a:lnB>
                  </a:tcPr>
                </a:tc>
                <a:tc>
                  <a:txBody>
                    <a:bodyPr/>
                    <a:lstStyle/>
                    <a:p>
                      <a:pPr algn="r" fontAlgn="b"/>
                      <a:r>
                        <a:rPr lang="de-DE" sz="800" b="0" i="1" u="none" strike="noStrike">
                          <a:solidFill>
                            <a:srgbClr val="FF0000"/>
                          </a:solidFill>
                          <a:latin typeface="Arial"/>
                        </a:rPr>
                        <a:t>200,73</a:t>
                      </a:r>
                    </a:p>
                  </a:txBody>
                  <a:tcPr marL="0" marR="0" marT="0" marB="0" anchor="b">
                    <a:lnL>
                      <a:noFill/>
                    </a:lnL>
                    <a:lnR>
                      <a:noFill/>
                    </a:lnR>
                    <a:lnT>
                      <a:noFill/>
                    </a:lnT>
                    <a:lnB>
                      <a:noFill/>
                    </a:lnB>
                  </a:tcPr>
                </a:tc>
                <a:tc>
                  <a:txBody>
                    <a:bodyPr/>
                    <a:lstStyle/>
                    <a:p>
                      <a:pPr algn="r" fontAlgn="b"/>
                      <a:endParaRPr lang="de-DE" sz="1000" b="0" i="0" u="none" strike="noStrike">
                        <a:solidFill>
                          <a:srgbClr val="FF0000"/>
                        </a:solidFill>
                        <a:latin typeface="Arial"/>
                      </a:endParaRPr>
                    </a:p>
                  </a:txBody>
                  <a:tcPr marL="0" marR="0" marT="0" marB="0" anchor="b">
                    <a:lnL>
                      <a:noFill/>
                    </a:lnL>
                    <a:lnR>
                      <a:noFill/>
                    </a:lnR>
                    <a:lnT>
                      <a:noFill/>
                    </a:lnT>
                    <a:lnB>
                      <a:noFill/>
                    </a:lnB>
                  </a:tcPr>
                </a:tc>
              </a:tr>
              <a:tr h="157865">
                <a:tc>
                  <a:txBody>
                    <a:bodyPr/>
                    <a:lstStyle/>
                    <a:p>
                      <a:pPr algn="l" fontAlgn="b"/>
                      <a:endParaRPr lang="de-DE" sz="1000" b="0" i="0" u="none" strike="noStrike">
                        <a:latin typeface="Arial"/>
                      </a:endParaRPr>
                    </a:p>
                  </a:txBody>
                  <a:tcPr marL="0" marR="0" marT="0" marB="0" anchor="b">
                    <a:lnL>
                      <a:noFill/>
                    </a:lnL>
                    <a:lnR>
                      <a:noFill/>
                    </a:lnR>
                    <a:lnT>
                      <a:noFill/>
                    </a:lnT>
                    <a:lnB>
                      <a:noFill/>
                    </a:lnB>
                  </a:tcPr>
                </a:tc>
                <a:tc>
                  <a:txBody>
                    <a:bodyPr/>
                    <a:lstStyle/>
                    <a:p>
                      <a:pPr algn="l" fontAlgn="b"/>
                      <a:endParaRPr lang="de-DE" sz="1000" b="0" i="0" u="none" strike="noStrike">
                        <a:latin typeface="Arial"/>
                      </a:endParaRPr>
                    </a:p>
                  </a:txBody>
                  <a:tcPr marL="0" marR="0" marT="0" marB="0" anchor="b">
                    <a:lnL>
                      <a:noFill/>
                    </a:lnL>
                    <a:lnR>
                      <a:noFill/>
                    </a:lnR>
                    <a:lnT>
                      <a:noFill/>
                    </a:lnT>
                    <a:lnB>
                      <a:noFill/>
                    </a:lnB>
                  </a:tcPr>
                </a:tc>
                <a:tc>
                  <a:txBody>
                    <a:bodyPr/>
                    <a:lstStyle/>
                    <a:p>
                      <a:pPr algn="l" fontAlgn="b"/>
                      <a:endParaRPr lang="de-DE" sz="1000" b="0" i="0" u="none" strike="noStrike">
                        <a:latin typeface="Arial"/>
                      </a:endParaRPr>
                    </a:p>
                  </a:txBody>
                  <a:tcPr marL="0" marR="0" marT="0" marB="0" anchor="b">
                    <a:lnL>
                      <a:noFill/>
                    </a:lnL>
                    <a:lnR>
                      <a:noFill/>
                    </a:lnR>
                    <a:lnT>
                      <a:noFill/>
                    </a:lnT>
                    <a:lnB>
                      <a:noFill/>
                    </a:lnB>
                  </a:tcPr>
                </a:tc>
                <a:tc>
                  <a:txBody>
                    <a:bodyPr/>
                    <a:lstStyle/>
                    <a:p>
                      <a:pPr algn="r" fontAlgn="b"/>
                      <a:endParaRPr lang="de-DE" sz="1000" b="0" i="0" u="none" strike="noStrike">
                        <a:solidFill>
                          <a:srgbClr val="FF0000"/>
                        </a:solidFill>
                        <a:latin typeface="Arial"/>
                      </a:endParaRPr>
                    </a:p>
                  </a:txBody>
                  <a:tcPr marL="0" marR="0" marT="0" marB="0" anchor="b">
                    <a:lnL>
                      <a:noFill/>
                    </a:lnL>
                    <a:lnR>
                      <a:noFill/>
                    </a:lnR>
                    <a:lnT>
                      <a:noFill/>
                    </a:lnT>
                    <a:lnB>
                      <a:noFill/>
                    </a:lnB>
                  </a:tcPr>
                </a:tc>
                <a:tc>
                  <a:txBody>
                    <a:bodyPr/>
                    <a:lstStyle/>
                    <a:p>
                      <a:pPr algn="r" fontAlgn="b"/>
                      <a:endParaRPr lang="de-DE" sz="800" b="0" i="0" u="none" strike="noStrike">
                        <a:solidFill>
                          <a:srgbClr val="FF0000"/>
                        </a:solidFill>
                        <a:latin typeface="Arial"/>
                      </a:endParaRPr>
                    </a:p>
                  </a:txBody>
                  <a:tcPr marL="0" marR="0" marT="0" marB="0" anchor="b">
                    <a:lnL>
                      <a:noFill/>
                    </a:lnL>
                    <a:lnR>
                      <a:noFill/>
                    </a:lnR>
                    <a:lnT>
                      <a:noFill/>
                    </a:lnT>
                    <a:lnB>
                      <a:noFill/>
                    </a:lnB>
                  </a:tcPr>
                </a:tc>
                <a:tc>
                  <a:txBody>
                    <a:bodyPr/>
                    <a:lstStyle/>
                    <a:p>
                      <a:pPr algn="r" fontAlgn="b"/>
                      <a:endParaRPr lang="de-DE" sz="1000" b="0" i="0" u="none" strike="noStrike" dirty="0">
                        <a:solidFill>
                          <a:srgbClr val="FF0000"/>
                        </a:solidFill>
                        <a:latin typeface="Arial"/>
                      </a:endParaRPr>
                    </a:p>
                  </a:txBody>
                  <a:tcPr marL="0" marR="0" marT="0" marB="0" anchor="b">
                    <a:lnL>
                      <a:noFill/>
                    </a:lnL>
                    <a:lnR>
                      <a:noFill/>
                    </a:lnR>
                    <a:lnT>
                      <a:noFill/>
                    </a:lnT>
                    <a:lnB>
                      <a:noFill/>
                    </a:lnB>
                  </a:tcPr>
                </a:tc>
                <a:tc>
                  <a:txBody>
                    <a:bodyPr/>
                    <a:lstStyle/>
                    <a:p>
                      <a:pPr algn="r" fontAlgn="b"/>
                      <a:endParaRPr lang="de-DE" sz="800" b="0" i="0" u="none" strike="noStrike" dirty="0">
                        <a:solidFill>
                          <a:srgbClr val="FF0000"/>
                        </a:solidFill>
                        <a:latin typeface="Arial"/>
                      </a:endParaRPr>
                    </a:p>
                  </a:txBody>
                  <a:tcPr marL="0" marR="0" marT="0" marB="0" anchor="b">
                    <a:lnL>
                      <a:noFill/>
                    </a:lnL>
                    <a:lnR>
                      <a:noFill/>
                    </a:lnR>
                    <a:lnT>
                      <a:noFill/>
                    </a:lnT>
                    <a:lnB>
                      <a:noFill/>
                    </a:lnB>
                  </a:tcPr>
                </a:tc>
                <a:tc>
                  <a:txBody>
                    <a:bodyPr/>
                    <a:lstStyle/>
                    <a:p>
                      <a:pPr algn="r" fontAlgn="b"/>
                      <a:endParaRPr lang="de-DE" sz="1000" b="0" i="1" u="none" strike="noStrike">
                        <a:solidFill>
                          <a:srgbClr val="FF0000"/>
                        </a:solidFill>
                        <a:latin typeface="Arial"/>
                      </a:endParaRPr>
                    </a:p>
                  </a:txBody>
                  <a:tcPr marL="0" marR="0" marT="0" marB="0" anchor="b">
                    <a:lnL>
                      <a:noFill/>
                    </a:lnL>
                    <a:lnR>
                      <a:noFill/>
                    </a:lnR>
                    <a:lnT>
                      <a:noFill/>
                    </a:lnT>
                    <a:lnB>
                      <a:noFill/>
                    </a:lnB>
                  </a:tcPr>
                </a:tc>
                <a:tc>
                  <a:txBody>
                    <a:bodyPr/>
                    <a:lstStyle/>
                    <a:p>
                      <a:pPr algn="r" fontAlgn="b"/>
                      <a:endParaRPr lang="de-DE" sz="800" b="0" i="1" u="none" strike="noStrike">
                        <a:solidFill>
                          <a:srgbClr val="FF0000"/>
                        </a:solidFill>
                        <a:latin typeface="Arial"/>
                      </a:endParaRPr>
                    </a:p>
                  </a:txBody>
                  <a:tcPr marL="0" marR="0" marT="0" marB="0" anchor="b">
                    <a:lnL>
                      <a:noFill/>
                    </a:lnL>
                    <a:lnR>
                      <a:noFill/>
                    </a:lnR>
                    <a:lnT>
                      <a:noFill/>
                    </a:lnT>
                    <a:lnB>
                      <a:noFill/>
                    </a:lnB>
                  </a:tcPr>
                </a:tc>
                <a:tc>
                  <a:txBody>
                    <a:bodyPr/>
                    <a:lstStyle/>
                    <a:p>
                      <a:pPr algn="r" fontAlgn="b"/>
                      <a:endParaRPr lang="de-DE" sz="1000" b="0" i="0" u="none" strike="noStrike">
                        <a:solidFill>
                          <a:srgbClr val="FF0000"/>
                        </a:solidFill>
                        <a:latin typeface="Arial"/>
                      </a:endParaRPr>
                    </a:p>
                  </a:txBody>
                  <a:tcPr marL="0" marR="0" marT="0" marB="0" anchor="b">
                    <a:lnL>
                      <a:noFill/>
                    </a:lnL>
                    <a:lnR>
                      <a:noFill/>
                    </a:lnR>
                    <a:lnT>
                      <a:noFill/>
                    </a:lnT>
                    <a:lnB>
                      <a:noFill/>
                    </a:lnB>
                  </a:tcPr>
                </a:tc>
              </a:tr>
              <a:tr h="166174">
                <a:tc gridSpan="2">
                  <a:txBody>
                    <a:bodyPr/>
                    <a:lstStyle/>
                    <a:p>
                      <a:pPr algn="l" fontAlgn="b"/>
                      <a:r>
                        <a:rPr lang="de-DE" sz="1000" b="1" i="0" u="none" strike="noStrike">
                          <a:latin typeface="Arial"/>
                        </a:rPr>
                        <a:t>Umlaufvermögen</a:t>
                      </a:r>
                    </a:p>
                  </a:txBody>
                  <a:tcPr marL="0" marR="0" marT="0" marB="0" anchor="b">
                    <a:lnL>
                      <a:noFill/>
                    </a:lnL>
                    <a:lnR>
                      <a:noFill/>
                    </a:lnR>
                    <a:lnT>
                      <a:noFill/>
                    </a:lnT>
                    <a:lnB>
                      <a:noFill/>
                    </a:lnB>
                  </a:tcPr>
                </a:tc>
                <a:tc hMerge="1">
                  <a:txBody>
                    <a:bodyPr/>
                    <a:lstStyle/>
                    <a:p>
                      <a:endParaRPr lang="de-DE"/>
                    </a:p>
                  </a:txBody>
                  <a:tcPr/>
                </a:tc>
                <a:tc>
                  <a:txBody>
                    <a:bodyPr/>
                    <a:lstStyle/>
                    <a:p>
                      <a:pPr algn="l" fontAlgn="b"/>
                      <a:endParaRPr lang="de-DE" sz="1000" b="0" i="0" u="none" strike="noStrike">
                        <a:latin typeface="Arial"/>
                      </a:endParaRPr>
                    </a:p>
                  </a:txBody>
                  <a:tcPr marL="0" marR="0" marT="0" marB="0" anchor="b">
                    <a:lnL>
                      <a:noFill/>
                    </a:lnL>
                    <a:lnR>
                      <a:noFill/>
                    </a:lnR>
                    <a:lnT>
                      <a:noFill/>
                    </a:lnT>
                    <a:lnB>
                      <a:noFill/>
                    </a:lnB>
                  </a:tcPr>
                </a:tc>
                <a:tc>
                  <a:txBody>
                    <a:bodyPr/>
                    <a:lstStyle/>
                    <a:p>
                      <a:pPr algn="r" fontAlgn="b"/>
                      <a:r>
                        <a:rPr lang="de-DE" sz="1000" b="1" i="0" u="none" strike="noStrike">
                          <a:solidFill>
                            <a:srgbClr val="FF0000"/>
                          </a:solidFill>
                          <a:latin typeface="Arial"/>
                        </a:rPr>
                        <a:t>771,29</a:t>
                      </a:r>
                    </a:p>
                  </a:txBody>
                  <a:tcPr marL="0" marR="0" marT="0" marB="0" anchor="b">
                    <a:lnL>
                      <a:noFill/>
                    </a:lnL>
                    <a:lnR>
                      <a:noFill/>
                    </a:lnR>
                    <a:lnT>
                      <a:noFill/>
                    </a:lnT>
                    <a:lnB>
                      <a:noFill/>
                    </a:lnB>
                  </a:tcPr>
                </a:tc>
                <a:tc>
                  <a:txBody>
                    <a:bodyPr/>
                    <a:lstStyle/>
                    <a:p>
                      <a:pPr algn="r" fontAlgn="b"/>
                      <a:r>
                        <a:rPr lang="de-DE" sz="800" b="1" i="0" u="none" strike="noStrike">
                          <a:solidFill>
                            <a:srgbClr val="FF0000"/>
                          </a:solidFill>
                          <a:latin typeface="Arial"/>
                        </a:rPr>
                        <a:t>10,65</a:t>
                      </a:r>
                    </a:p>
                  </a:txBody>
                  <a:tcPr marL="0" marR="0" marT="0" marB="0" anchor="b">
                    <a:lnL>
                      <a:noFill/>
                    </a:lnL>
                    <a:lnR>
                      <a:noFill/>
                    </a:lnR>
                    <a:lnT>
                      <a:noFill/>
                    </a:lnT>
                    <a:lnB>
                      <a:noFill/>
                    </a:lnB>
                  </a:tcPr>
                </a:tc>
                <a:tc>
                  <a:txBody>
                    <a:bodyPr/>
                    <a:lstStyle/>
                    <a:p>
                      <a:pPr algn="r" fontAlgn="b"/>
                      <a:r>
                        <a:rPr lang="de-DE" sz="1000" b="1" i="0" u="none" strike="noStrike">
                          <a:solidFill>
                            <a:srgbClr val="FF0000"/>
                          </a:solidFill>
                          <a:latin typeface="Arial"/>
                        </a:rPr>
                        <a:t>18.029,18</a:t>
                      </a:r>
                    </a:p>
                  </a:txBody>
                  <a:tcPr marL="0" marR="0" marT="0" marB="0" anchor="b">
                    <a:lnL>
                      <a:noFill/>
                    </a:lnL>
                    <a:lnR>
                      <a:noFill/>
                    </a:lnR>
                    <a:lnT>
                      <a:noFill/>
                    </a:lnT>
                    <a:lnB>
                      <a:noFill/>
                    </a:lnB>
                  </a:tcPr>
                </a:tc>
                <a:tc>
                  <a:txBody>
                    <a:bodyPr/>
                    <a:lstStyle/>
                    <a:p>
                      <a:pPr algn="r" fontAlgn="b"/>
                      <a:r>
                        <a:rPr lang="de-DE" sz="800" b="1" i="0" u="none" strike="noStrike" dirty="0">
                          <a:solidFill>
                            <a:srgbClr val="FF0000"/>
                          </a:solidFill>
                          <a:latin typeface="Arial"/>
                        </a:rPr>
                        <a:t>80,29</a:t>
                      </a:r>
                    </a:p>
                  </a:txBody>
                  <a:tcPr marL="0" marR="0" marT="0" marB="0" anchor="b">
                    <a:lnL>
                      <a:noFill/>
                    </a:lnL>
                    <a:lnR>
                      <a:noFill/>
                    </a:lnR>
                    <a:lnT>
                      <a:noFill/>
                    </a:lnT>
                    <a:lnB>
                      <a:noFill/>
                    </a:lnB>
                  </a:tcPr>
                </a:tc>
                <a:tc>
                  <a:txBody>
                    <a:bodyPr/>
                    <a:lstStyle/>
                    <a:p>
                      <a:pPr algn="r" fontAlgn="b"/>
                      <a:r>
                        <a:rPr lang="de-DE" sz="1000" b="1" i="1" u="none" strike="noStrike">
                          <a:solidFill>
                            <a:srgbClr val="FF0000"/>
                          </a:solidFill>
                          <a:latin typeface="Arial"/>
                        </a:rPr>
                        <a:t>-17.257,89</a:t>
                      </a:r>
                    </a:p>
                  </a:txBody>
                  <a:tcPr marL="0" marR="0" marT="0" marB="0" anchor="b">
                    <a:lnL>
                      <a:noFill/>
                    </a:lnL>
                    <a:lnR>
                      <a:noFill/>
                    </a:lnR>
                    <a:lnT>
                      <a:noFill/>
                    </a:lnT>
                    <a:lnB>
                      <a:noFill/>
                    </a:lnB>
                  </a:tcPr>
                </a:tc>
                <a:tc>
                  <a:txBody>
                    <a:bodyPr/>
                    <a:lstStyle/>
                    <a:p>
                      <a:pPr algn="r" fontAlgn="b"/>
                      <a:r>
                        <a:rPr lang="de-DE" sz="800" b="1" i="1" u="none" strike="noStrike">
                          <a:solidFill>
                            <a:srgbClr val="FF0000"/>
                          </a:solidFill>
                          <a:latin typeface="Arial"/>
                        </a:rPr>
                        <a:t>-95,72</a:t>
                      </a:r>
                    </a:p>
                  </a:txBody>
                  <a:tcPr marL="0" marR="0" marT="0" marB="0" anchor="b">
                    <a:lnL>
                      <a:noFill/>
                    </a:lnL>
                    <a:lnR>
                      <a:noFill/>
                    </a:lnR>
                    <a:lnT>
                      <a:noFill/>
                    </a:lnT>
                    <a:lnB>
                      <a:noFill/>
                    </a:lnB>
                  </a:tcPr>
                </a:tc>
                <a:tc>
                  <a:txBody>
                    <a:bodyPr/>
                    <a:lstStyle/>
                    <a:p>
                      <a:pPr algn="r" fontAlgn="b"/>
                      <a:endParaRPr lang="de-DE" sz="1000" b="1" i="0" u="none" strike="noStrike">
                        <a:solidFill>
                          <a:srgbClr val="FF0000"/>
                        </a:solidFill>
                        <a:latin typeface="Arial"/>
                      </a:endParaRPr>
                    </a:p>
                  </a:txBody>
                  <a:tcPr marL="0" marR="0" marT="0" marB="0" anchor="b">
                    <a:lnL>
                      <a:noFill/>
                    </a:lnL>
                    <a:lnR>
                      <a:noFill/>
                    </a:lnR>
                    <a:lnT>
                      <a:noFill/>
                    </a:lnT>
                    <a:lnB>
                      <a:noFill/>
                    </a:lnB>
                  </a:tcPr>
                </a:tc>
              </a:tr>
              <a:tr h="157865">
                <a:tc>
                  <a:txBody>
                    <a:bodyPr/>
                    <a:lstStyle/>
                    <a:p>
                      <a:pPr algn="l" fontAlgn="b"/>
                      <a:endParaRPr lang="de-DE" sz="1000" b="0" i="0" u="none" strike="noStrike">
                        <a:latin typeface="Arial"/>
                      </a:endParaRPr>
                    </a:p>
                  </a:txBody>
                  <a:tcPr marL="0" marR="0" marT="0" marB="0" anchor="b">
                    <a:lnL>
                      <a:noFill/>
                    </a:lnL>
                    <a:lnR>
                      <a:noFill/>
                    </a:lnR>
                    <a:lnT>
                      <a:noFill/>
                    </a:lnT>
                    <a:lnB>
                      <a:noFill/>
                    </a:lnB>
                  </a:tcPr>
                </a:tc>
                <a:tc>
                  <a:txBody>
                    <a:bodyPr/>
                    <a:lstStyle/>
                    <a:p>
                      <a:pPr algn="l" fontAlgn="b"/>
                      <a:r>
                        <a:rPr lang="de-DE" sz="1000" b="0" i="0" u="none" strike="noStrike" dirty="0">
                          <a:latin typeface="Arial"/>
                        </a:rPr>
                        <a:t>monetäres Umlaufvermögen</a:t>
                      </a:r>
                    </a:p>
                  </a:txBody>
                  <a:tcPr marL="0" marR="0" marT="0" marB="0" anchor="b">
                    <a:lnL>
                      <a:noFill/>
                    </a:lnL>
                    <a:lnR>
                      <a:noFill/>
                    </a:lnR>
                    <a:lnT>
                      <a:noFill/>
                    </a:lnT>
                    <a:lnB>
                      <a:noFill/>
                    </a:lnB>
                  </a:tcPr>
                </a:tc>
                <a:tc>
                  <a:txBody>
                    <a:bodyPr/>
                    <a:lstStyle/>
                    <a:p>
                      <a:pPr algn="l" fontAlgn="b"/>
                      <a:endParaRPr lang="de-DE" sz="1000" b="0" i="0" u="none" strike="noStrike">
                        <a:latin typeface="Arial"/>
                      </a:endParaRPr>
                    </a:p>
                  </a:txBody>
                  <a:tcPr marL="0" marR="0" marT="0" marB="0" anchor="b">
                    <a:lnL>
                      <a:noFill/>
                    </a:lnL>
                    <a:lnR>
                      <a:noFill/>
                    </a:lnR>
                    <a:lnT>
                      <a:noFill/>
                    </a:lnT>
                    <a:lnB>
                      <a:noFill/>
                    </a:lnB>
                  </a:tcPr>
                </a:tc>
                <a:tc>
                  <a:txBody>
                    <a:bodyPr/>
                    <a:lstStyle/>
                    <a:p>
                      <a:pPr algn="r" fontAlgn="b"/>
                      <a:r>
                        <a:rPr lang="de-DE" sz="1000" b="0" i="0" u="none" strike="noStrike">
                          <a:solidFill>
                            <a:srgbClr val="FF0000"/>
                          </a:solidFill>
                          <a:latin typeface="Arial"/>
                        </a:rPr>
                        <a:t>771,29</a:t>
                      </a:r>
                    </a:p>
                  </a:txBody>
                  <a:tcPr marL="0" marR="0" marT="0" marB="0" anchor="b">
                    <a:lnL>
                      <a:noFill/>
                    </a:lnL>
                    <a:lnR>
                      <a:noFill/>
                    </a:lnR>
                    <a:lnT>
                      <a:noFill/>
                    </a:lnT>
                    <a:lnB>
                      <a:noFill/>
                    </a:lnB>
                  </a:tcPr>
                </a:tc>
                <a:tc>
                  <a:txBody>
                    <a:bodyPr/>
                    <a:lstStyle/>
                    <a:p>
                      <a:pPr algn="r" fontAlgn="b"/>
                      <a:r>
                        <a:rPr lang="de-DE" sz="800" b="0" i="0" u="none" strike="noStrike">
                          <a:solidFill>
                            <a:srgbClr val="FF0000"/>
                          </a:solidFill>
                          <a:latin typeface="Arial"/>
                        </a:rPr>
                        <a:t>10,65</a:t>
                      </a:r>
                    </a:p>
                  </a:txBody>
                  <a:tcPr marL="0" marR="0" marT="0" marB="0" anchor="b">
                    <a:lnL>
                      <a:noFill/>
                    </a:lnL>
                    <a:lnR>
                      <a:noFill/>
                    </a:lnR>
                    <a:lnT>
                      <a:noFill/>
                    </a:lnT>
                    <a:lnB>
                      <a:noFill/>
                    </a:lnB>
                  </a:tcPr>
                </a:tc>
                <a:tc>
                  <a:txBody>
                    <a:bodyPr/>
                    <a:lstStyle/>
                    <a:p>
                      <a:pPr algn="r" fontAlgn="b"/>
                      <a:r>
                        <a:rPr lang="de-DE" sz="1000" b="0" i="0" u="none" strike="noStrike">
                          <a:solidFill>
                            <a:srgbClr val="FF0000"/>
                          </a:solidFill>
                          <a:latin typeface="Arial"/>
                        </a:rPr>
                        <a:t>18.029,18</a:t>
                      </a:r>
                    </a:p>
                  </a:txBody>
                  <a:tcPr marL="0" marR="0" marT="0" marB="0" anchor="b">
                    <a:lnL>
                      <a:noFill/>
                    </a:lnL>
                    <a:lnR>
                      <a:noFill/>
                    </a:lnR>
                    <a:lnT>
                      <a:noFill/>
                    </a:lnT>
                    <a:lnB>
                      <a:noFill/>
                    </a:lnB>
                  </a:tcPr>
                </a:tc>
                <a:tc>
                  <a:txBody>
                    <a:bodyPr/>
                    <a:lstStyle/>
                    <a:p>
                      <a:pPr algn="r" fontAlgn="b"/>
                      <a:r>
                        <a:rPr lang="de-DE" sz="800" b="0" i="0" u="none" strike="noStrike" dirty="0">
                          <a:solidFill>
                            <a:srgbClr val="FF0000"/>
                          </a:solidFill>
                          <a:latin typeface="Arial"/>
                        </a:rPr>
                        <a:t>80,29</a:t>
                      </a:r>
                    </a:p>
                  </a:txBody>
                  <a:tcPr marL="0" marR="0" marT="0" marB="0" anchor="b">
                    <a:lnL>
                      <a:noFill/>
                    </a:lnL>
                    <a:lnR>
                      <a:noFill/>
                    </a:lnR>
                    <a:lnT>
                      <a:noFill/>
                    </a:lnT>
                    <a:lnB>
                      <a:noFill/>
                    </a:lnB>
                  </a:tcPr>
                </a:tc>
                <a:tc>
                  <a:txBody>
                    <a:bodyPr/>
                    <a:lstStyle/>
                    <a:p>
                      <a:pPr algn="r" fontAlgn="b"/>
                      <a:r>
                        <a:rPr lang="de-DE" sz="1000" b="0" i="1" u="none" strike="noStrike" dirty="0">
                          <a:solidFill>
                            <a:srgbClr val="FF0000"/>
                          </a:solidFill>
                          <a:latin typeface="Arial"/>
                        </a:rPr>
                        <a:t>-17.257,89</a:t>
                      </a:r>
                    </a:p>
                  </a:txBody>
                  <a:tcPr marL="0" marR="0" marT="0" marB="0" anchor="b">
                    <a:lnL>
                      <a:noFill/>
                    </a:lnL>
                    <a:lnR>
                      <a:noFill/>
                    </a:lnR>
                    <a:lnT>
                      <a:noFill/>
                    </a:lnT>
                    <a:lnB>
                      <a:noFill/>
                    </a:lnB>
                  </a:tcPr>
                </a:tc>
                <a:tc>
                  <a:txBody>
                    <a:bodyPr/>
                    <a:lstStyle/>
                    <a:p>
                      <a:pPr algn="r" fontAlgn="b"/>
                      <a:r>
                        <a:rPr lang="de-DE" sz="800" b="0" i="1" u="none" strike="noStrike">
                          <a:solidFill>
                            <a:srgbClr val="FF0000"/>
                          </a:solidFill>
                          <a:latin typeface="Arial"/>
                        </a:rPr>
                        <a:t>-95,72</a:t>
                      </a:r>
                    </a:p>
                  </a:txBody>
                  <a:tcPr marL="0" marR="0" marT="0" marB="0" anchor="b">
                    <a:lnL>
                      <a:noFill/>
                    </a:lnL>
                    <a:lnR>
                      <a:noFill/>
                    </a:lnR>
                    <a:lnT>
                      <a:noFill/>
                    </a:lnT>
                    <a:lnB>
                      <a:noFill/>
                    </a:lnB>
                  </a:tcPr>
                </a:tc>
                <a:tc>
                  <a:txBody>
                    <a:bodyPr/>
                    <a:lstStyle/>
                    <a:p>
                      <a:pPr algn="r" fontAlgn="b"/>
                      <a:endParaRPr lang="de-DE" sz="1000" b="0" i="0" u="none" strike="noStrike">
                        <a:solidFill>
                          <a:srgbClr val="FF0000"/>
                        </a:solidFill>
                        <a:latin typeface="Arial"/>
                      </a:endParaRPr>
                    </a:p>
                  </a:txBody>
                  <a:tcPr marL="0" marR="0" marT="0" marB="0" anchor="b">
                    <a:lnL>
                      <a:noFill/>
                    </a:lnL>
                    <a:lnR>
                      <a:noFill/>
                    </a:lnR>
                    <a:lnT>
                      <a:noFill/>
                    </a:lnT>
                    <a:lnB>
                      <a:noFill/>
                    </a:lnB>
                  </a:tcPr>
                </a:tc>
              </a:tr>
              <a:tr h="315730">
                <a:tc>
                  <a:txBody>
                    <a:bodyPr/>
                    <a:lstStyle/>
                    <a:p>
                      <a:pPr algn="l" fontAlgn="b"/>
                      <a:endParaRPr lang="de-DE" sz="1000" b="0" i="0" u="none" strike="noStrike">
                        <a:latin typeface="Arial"/>
                      </a:endParaRPr>
                    </a:p>
                  </a:txBody>
                  <a:tcPr marL="0" marR="0" marT="0" marB="0" anchor="b">
                    <a:lnL>
                      <a:noFill/>
                    </a:lnL>
                    <a:lnR>
                      <a:noFill/>
                    </a:lnR>
                    <a:lnT>
                      <a:noFill/>
                    </a:lnT>
                    <a:lnB>
                      <a:noFill/>
                    </a:lnB>
                  </a:tcPr>
                </a:tc>
                <a:tc>
                  <a:txBody>
                    <a:bodyPr/>
                    <a:lstStyle/>
                    <a:p>
                      <a:pPr algn="l" fontAlgn="b"/>
                      <a:r>
                        <a:rPr lang="de-DE" sz="1000" b="0" i="0" u="none" strike="noStrike">
                          <a:latin typeface="Arial"/>
                        </a:rPr>
                        <a:t>sonstige Vermögensgegenstände</a:t>
                      </a:r>
                    </a:p>
                  </a:txBody>
                  <a:tcPr marL="0" marR="0" marT="0" marB="0" anchor="b">
                    <a:lnL>
                      <a:noFill/>
                    </a:lnL>
                    <a:lnR>
                      <a:noFill/>
                    </a:lnR>
                    <a:lnT>
                      <a:noFill/>
                    </a:lnT>
                    <a:lnB>
                      <a:noFill/>
                    </a:lnB>
                  </a:tcPr>
                </a:tc>
                <a:tc>
                  <a:txBody>
                    <a:bodyPr/>
                    <a:lstStyle/>
                    <a:p>
                      <a:pPr algn="l" fontAlgn="b"/>
                      <a:endParaRPr lang="de-DE" sz="1000" b="0" i="0" u="none" strike="noStrike">
                        <a:latin typeface="Arial"/>
                      </a:endParaRPr>
                    </a:p>
                  </a:txBody>
                  <a:tcPr marL="0" marR="0" marT="0" marB="0" anchor="b">
                    <a:lnL>
                      <a:noFill/>
                    </a:lnL>
                    <a:lnR>
                      <a:noFill/>
                    </a:lnR>
                    <a:lnT>
                      <a:noFill/>
                    </a:lnT>
                    <a:lnB>
                      <a:noFill/>
                    </a:lnB>
                  </a:tcPr>
                </a:tc>
                <a:tc>
                  <a:txBody>
                    <a:bodyPr/>
                    <a:lstStyle/>
                    <a:p>
                      <a:pPr algn="r" fontAlgn="b"/>
                      <a:r>
                        <a:rPr lang="de-DE" sz="1000" b="0" i="0" u="none" strike="noStrike">
                          <a:solidFill>
                            <a:srgbClr val="FF0000"/>
                          </a:solidFill>
                          <a:latin typeface="Arial"/>
                        </a:rPr>
                        <a:t>281,06</a:t>
                      </a:r>
                    </a:p>
                  </a:txBody>
                  <a:tcPr marL="0" marR="0" marT="0" marB="0" anchor="b">
                    <a:lnL>
                      <a:noFill/>
                    </a:lnL>
                    <a:lnR>
                      <a:noFill/>
                    </a:lnR>
                    <a:lnT>
                      <a:noFill/>
                    </a:lnT>
                    <a:lnB>
                      <a:noFill/>
                    </a:lnB>
                  </a:tcPr>
                </a:tc>
                <a:tc>
                  <a:txBody>
                    <a:bodyPr/>
                    <a:lstStyle/>
                    <a:p>
                      <a:pPr algn="r" fontAlgn="b"/>
                      <a:r>
                        <a:rPr lang="de-DE" sz="800" b="0" i="0" u="none" strike="noStrike">
                          <a:solidFill>
                            <a:srgbClr val="FF0000"/>
                          </a:solidFill>
                          <a:latin typeface="Arial"/>
                        </a:rPr>
                        <a:t>3,88</a:t>
                      </a:r>
                    </a:p>
                  </a:txBody>
                  <a:tcPr marL="0" marR="0" marT="0" marB="0" anchor="b">
                    <a:lnL>
                      <a:noFill/>
                    </a:lnL>
                    <a:lnR>
                      <a:noFill/>
                    </a:lnR>
                    <a:lnT>
                      <a:noFill/>
                    </a:lnT>
                    <a:lnB>
                      <a:noFill/>
                    </a:lnB>
                  </a:tcPr>
                </a:tc>
                <a:tc>
                  <a:txBody>
                    <a:bodyPr/>
                    <a:lstStyle/>
                    <a:p>
                      <a:pPr algn="r" fontAlgn="b"/>
                      <a:r>
                        <a:rPr lang="de-DE" sz="1000" b="0" i="0" u="none" strike="noStrike">
                          <a:solidFill>
                            <a:srgbClr val="FF0000"/>
                          </a:solidFill>
                          <a:latin typeface="Arial"/>
                        </a:rPr>
                        <a:t>1.880,78</a:t>
                      </a:r>
                    </a:p>
                  </a:txBody>
                  <a:tcPr marL="0" marR="0" marT="0" marB="0" anchor="b">
                    <a:lnL>
                      <a:noFill/>
                    </a:lnL>
                    <a:lnR>
                      <a:noFill/>
                    </a:lnR>
                    <a:lnT>
                      <a:noFill/>
                    </a:lnT>
                    <a:lnB>
                      <a:noFill/>
                    </a:lnB>
                  </a:tcPr>
                </a:tc>
                <a:tc>
                  <a:txBody>
                    <a:bodyPr/>
                    <a:lstStyle/>
                    <a:p>
                      <a:pPr algn="r" fontAlgn="b"/>
                      <a:r>
                        <a:rPr lang="de-DE" sz="800" b="0" i="0" u="none" strike="noStrike">
                          <a:solidFill>
                            <a:srgbClr val="FF0000"/>
                          </a:solidFill>
                          <a:latin typeface="Arial"/>
                        </a:rPr>
                        <a:t>8,38</a:t>
                      </a:r>
                    </a:p>
                  </a:txBody>
                  <a:tcPr marL="0" marR="0" marT="0" marB="0" anchor="b">
                    <a:lnL>
                      <a:noFill/>
                    </a:lnL>
                    <a:lnR>
                      <a:noFill/>
                    </a:lnR>
                    <a:lnT>
                      <a:noFill/>
                    </a:lnT>
                    <a:lnB>
                      <a:noFill/>
                    </a:lnB>
                  </a:tcPr>
                </a:tc>
                <a:tc>
                  <a:txBody>
                    <a:bodyPr/>
                    <a:lstStyle/>
                    <a:p>
                      <a:pPr algn="r" fontAlgn="b"/>
                      <a:r>
                        <a:rPr lang="de-DE" sz="1000" b="0" i="1" u="none" strike="noStrike" dirty="0">
                          <a:solidFill>
                            <a:srgbClr val="FF0000"/>
                          </a:solidFill>
                          <a:latin typeface="Arial"/>
                        </a:rPr>
                        <a:t>-1.599,72</a:t>
                      </a:r>
                    </a:p>
                  </a:txBody>
                  <a:tcPr marL="0" marR="0" marT="0" marB="0" anchor="b">
                    <a:lnL>
                      <a:noFill/>
                    </a:lnL>
                    <a:lnR>
                      <a:noFill/>
                    </a:lnR>
                    <a:lnT>
                      <a:noFill/>
                    </a:lnT>
                    <a:lnB>
                      <a:noFill/>
                    </a:lnB>
                  </a:tcPr>
                </a:tc>
                <a:tc>
                  <a:txBody>
                    <a:bodyPr/>
                    <a:lstStyle/>
                    <a:p>
                      <a:pPr algn="r" fontAlgn="b"/>
                      <a:r>
                        <a:rPr lang="de-DE" sz="800" b="0" i="1" u="none" strike="noStrike">
                          <a:solidFill>
                            <a:srgbClr val="FF0000"/>
                          </a:solidFill>
                          <a:latin typeface="Arial"/>
                        </a:rPr>
                        <a:t>-85,06</a:t>
                      </a:r>
                    </a:p>
                  </a:txBody>
                  <a:tcPr marL="0" marR="0" marT="0" marB="0" anchor="b">
                    <a:lnL>
                      <a:noFill/>
                    </a:lnL>
                    <a:lnR>
                      <a:noFill/>
                    </a:lnR>
                    <a:lnT>
                      <a:noFill/>
                    </a:lnT>
                    <a:lnB>
                      <a:noFill/>
                    </a:lnB>
                  </a:tcPr>
                </a:tc>
                <a:tc>
                  <a:txBody>
                    <a:bodyPr/>
                    <a:lstStyle/>
                    <a:p>
                      <a:pPr algn="r" fontAlgn="b"/>
                      <a:endParaRPr lang="de-DE" sz="1000" b="0" i="0" u="none" strike="noStrike">
                        <a:solidFill>
                          <a:srgbClr val="FF0000"/>
                        </a:solidFill>
                        <a:latin typeface="Arial"/>
                      </a:endParaRPr>
                    </a:p>
                  </a:txBody>
                  <a:tcPr marL="0" marR="0" marT="0" marB="0" anchor="b">
                    <a:lnL>
                      <a:noFill/>
                    </a:lnL>
                    <a:lnR>
                      <a:noFill/>
                    </a:lnR>
                    <a:lnT>
                      <a:noFill/>
                    </a:lnT>
                    <a:lnB>
                      <a:noFill/>
                    </a:lnB>
                  </a:tcPr>
                </a:tc>
              </a:tr>
              <a:tr h="157865">
                <a:tc>
                  <a:txBody>
                    <a:bodyPr/>
                    <a:lstStyle/>
                    <a:p>
                      <a:pPr algn="l" fontAlgn="b"/>
                      <a:endParaRPr lang="de-DE" sz="1000" b="0" i="0" u="none" strike="noStrike">
                        <a:latin typeface="Arial"/>
                      </a:endParaRPr>
                    </a:p>
                  </a:txBody>
                  <a:tcPr marL="0" marR="0" marT="0" marB="0" anchor="b">
                    <a:lnL>
                      <a:noFill/>
                    </a:lnL>
                    <a:lnR>
                      <a:noFill/>
                    </a:lnR>
                    <a:lnT>
                      <a:noFill/>
                    </a:lnT>
                    <a:lnB>
                      <a:noFill/>
                    </a:lnB>
                  </a:tcPr>
                </a:tc>
                <a:tc>
                  <a:txBody>
                    <a:bodyPr/>
                    <a:lstStyle/>
                    <a:p>
                      <a:pPr algn="l" fontAlgn="b"/>
                      <a:r>
                        <a:rPr lang="de-DE" sz="1000" b="0" i="0" u="none" strike="noStrike">
                          <a:latin typeface="Arial"/>
                        </a:rPr>
                        <a:t>liquide Mittel</a:t>
                      </a:r>
                    </a:p>
                  </a:txBody>
                  <a:tcPr marL="0" marR="0" marT="0" marB="0" anchor="b">
                    <a:lnL>
                      <a:noFill/>
                    </a:lnL>
                    <a:lnR>
                      <a:noFill/>
                    </a:lnR>
                    <a:lnT>
                      <a:noFill/>
                    </a:lnT>
                    <a:lnB>
                      <a:noFill/>
                    </a:lnB>
                  </a:tcPr>
                </a:tc>
                <a:tc>
                  <a:txBody>
                    <a:bodyPr/>
                    <a:lstStyle/>
                    <a:p>
                      <a:pPr algn="l" fontAlgn="b"/>
                      <a:endParaRPr lang="de-DE" sz="1000" b="0" i="0" u="none" strike="noStrike">
                        <a:latin typeface="Arial"/>
                      </a:endParaRPr>
                    </a:p>
                  </a:txBody>
                  <a:tcPr marL="0" marR="0" marT="0" marB="0" anchor="b">
                    <a:lnL>
                      <a:noFill/>
                    </a:lnL>
                    <a:lnR>
                      <a:noFill/>
                    </a:lnR>
                    <a:lnT>
                      <a:noFill/>
                    </a:lnT>
                    <a:lnB>
                      <a:noFill/>
                    </a:lnB>
                  </a:tcPr>
                </a:tc>
                <a:tc>
                  <a:txBody>
                    <a:bodyPr/>
                    <a:lstStyle/>
                    <a:p>
                      <a:pPr algn="r" fontAlgn="b"/>
                      <a:r>
                        <a:rPr lang="de-DE" sz="1000" b="0" i="0" u="none" strike="noStrike">
                          <a:solidFill>
                            <a:srgbClr val="FF0000"/>
                          </a:solidFill>
                          <a:latin typeface="Arial"/>
                        </a:rPr>
                        <a:t>490,23</a:t>
                      </a:r>
                    </a:p>
                  </a:txBody>
                  <a:tcPr marL="0" marR="0" marT="0" marB="0" anchor="b">
                    <a:lnL>
                      <a:noFill/>
                    </a:lnL>
                    <a:lnR>
                      <a:noFill/>
                    </a:lnR>
                    <a:lnT>
                      <a:noFill/>
                    </a:lnT>
                    <a:lnB>
                      <a:noFill/>
                    </a:lnB>
                  </a:tcPr>
                </a:tc>
                <a:tc>
                  <a:txBody>
                    <a:bodyPr/>
                    <a:lstStyle/>
                    <a:p>
                      <a:pPr algn="r" fontAlgn="b"/>
                      <a:r>
                        <a:rPr lang="de-DE" sz="800" b="0" i="0" u="none" strike="noStrike">
                          <a:solidFill>
                            <a:srgbClr val="FF0000"/>
                          </a:solidFill>
                          <a:latin typeface="Arial"/>
                        </a:rPr>
                        <a:t>6,77</a:t>
                      </a:r>
                    </a:p>
                  </a:txBody>
                  <a:tcPr marL="0" marR="0" marT="0" marB="0" anchor="b">
                    <a:lnL>
                      <a:noFill/>
                    </a:lnL>
                    <a:lnR>
                      <a:noFill/>
                    </a:lnR>
                    <a:lnT>
                      <a:noFill/>
                    </a:lnT>
                    <a:lnB>
                      <a:noFill/>
                    </a:lnB>
                  </a:tcPr>
                </a:tc>
                <a:tc>
                  <a:txBody>
                    <a:bodyPr/>
                    <a:lstStyle/>
                    <a:p>
                      <a:pPr algn="r" fontAlgn="b"/>
                      <a:r>
                        <a:rPr lang="de-DE" sz="1000" b="0" i="0" u="none" strike="noStrike">
                          <a:solidFill>
                            <a:srgbClr val="FF0000"/>
                          </a:solidFill>
                          <a:latin typeface="Arial"/>
                        </a:rPr>
                        <a:t>15.609,19</a:t>
                      </a:r>
                    </a:p>
                  </a:txBody>
                  <a:tcPr marL="0" marR="0" marT="0" marB="0" anchor="b">
                    <a:lnL>
                      <a:noFill/>
                    </a:lnL>
                    <a:lnR>
                      <a:noFill/>
                    </a:lnR>
                    <a:lnT>
                      <a:noFill/>
                    </a:lnT>
                    <a:lnB>
                      <a:noFill/>
                    </a:lnB>
                  </a:tcPr>
                </a:tc>
                <a:tc>
                  <a:txBody>
                    <a:bodyPr/>
                    <a:lstStyle/>
                    <a:p>
                      <a:pPr algn="r" fontAlgn="b"/>
                      <a:r>
                        <a:rPr lang="de-DE" sz="800" b="0" i="0" u="none" strike="noStrike">
                          <a:solidFill>
                            <a:srgbClr val="FF0000"/>
                          </a:solidFill>
                          <a:latin typeface="Arial"/>
                        </a:rPr>
                        <a:t>69,51</a:t>
                      </a:r>
                    </a:p>
                  </a:txBody>
                  <a:tcPr marL="0" marR="0" marT="0" marB="0" anchor="b">
                    <a:lnL>
                      <a:noFill/>
                    </a:lnL>
                    <a:lnR>
                      <a:noFill/>
                    </a:lnR>
                    <a:lnT>
                      <a:noFill/>
                    </a:lnT>
                    <a:lnB>
                      <a:noFill/>
                    </a:lnB>
                  </a:tcPr>
                </a:tc>
                <a:tc>
                  <a:txBody>
                    <a:bodyPr/>
                    <a:lstStyle/>
                    <a:p>
                      <a:pPr algn="r" fontAlgn="b"/>
                      <a:r>
                        <a:rPr lang="de-DE" sz="1000" b="0" i="1" u="none" strike="noStrike" dirty="0">
                          <a:solidFill>
                            <a:srgbClr val="FF0000"/>
                          </a:solidFill>
                          <a:latin typeface="Arial"/>
                        </a:rPr>
                        <a:t>-15.118,96</a:t>
                      </a:r>
                    </a:p>
                  </a:txBody>
                  <a:tcPr marL="0" marR="0" marT="0" marB="0" anchor="b">
                    <a:lnL>
                      <a:noFill/>
                    </a:lnL>
                    <a:lnR>
                      <a:noFill/>
                    </a:lnR>
                    <a:lnT>
                      <a:noFill/>
                    </a:lnT>
                    <a:lnB>
                      <a:noFill/>
                    </a:lnB>
                  </a:tcPr>
                </a:tc>
                <a:tc>
                  <a:txBody>
                    <a:bodyPr/>
                    <a:lstStyle/>
                    <a:p>
                      <a:pPr algn="r" fontAlgn="b"/>
                      <a:r>
                        <a:rPr lang="de-DE" sz="800" b="0" i="1" u="none" strike="noStrike">
                          <a:solidFill>
                            <a:srgbClr val="FF0000"/>
                          </a:solidFill>
                          <a:latin typeface="Arial"/>
                        </a:rPr>
                        <a:t>-96,86</a:t>
                      </a:r>
                    </a:p>
                  </a:txBody>
                  <a:tcPr marL="0" marR="0" marT="0" marB="0" anchor="b">
                    <a:lnL>
                      <a:noFill/>
                    </a:lnL>
                    <a:lnR>
                      <a:noFill/>
                    </a:lnR>
                    <a:lnT>
                      <a:noFill/>
                    </a:lnT>
                    <a:lnB>
                      <a:noFill/>
                    </a:lnB>
                  </a:tcPr>
                </a:tc>
                <a:tc>
                  <a:txBody>
                    <a:bodyPr/>
                    <a:lstStyle/>
                    <a:p>
                      <a:pPr algn="r" fontAlgn="b"/>
                      <a:endParaRPr lang="de-DE" sz="1000" b="0" i="0" u="none" strike="noStrike">
                        <a:solidFill>
                          <a:srgbClr val="FF0000"/>
                        </a:solidFill>
                        <a:latin typeface="Arial"/>
                      </a:endParaRPr>
                    </a:p>
                  </a:txBody>
                  <a:tcPr marL="0" marR="0" marT="0" marB="0" anchor="b">
                    <a:lnL>
                      <a:noFill/>
                    </a:lnL>
                    <a:lnR>
                      <a:noFill/>
                    </a:lnR>
                    <a:lnT>
                      <a:noFill/>
                    </a:lnT>
                    <a:lnB>
                      <a:noFill/>
                    </a:lnB>
                  </a:tcPr>
                </a:tc>
              </a:tr>
              <a:tr h="157865">
                <a:tc>
                  <a:txBody>
                    <a:bodyPr/>
                    <a:lstStyle/>
                    <a:p>
                      <a:pPr algn="l" fontAlgn="b"/>
                      <a:endParaRPr lang="de-DE" sz="1000" b="0" i="0" u="none" strike="noStrike">
                        <a:latin typeface="Arial"/>
                      </a:endParaRPr>
                    </a:p>
                  </a:txBody>
                  <a:tcPr marL="0" marR="0" marT="0" marB="0" anchor="b">
                    <a:lnL>
                      <a:noFill/>
                    </a:lnL>
                    <a:lnR>
                      <a:noFill/>
                    </a:lnR>
                    <a:lnT>
                      <a:noFill/>
                    </a:lnT>
                    <a:lnB>
                      <a:noFill/>
                    </a:lnB>
                  </a:tcPr>
                </a:tc>
                <a:tc>
                  <a:txBody>
                    <a:bodyPr/>
                    <a:lstStyle/>
                    <a:p>
                      <a:pPr algn="l" fontAlgn="b"/>
                      <a:r>
                        <a:rPr lang="de-DE" sz="1000" b="0" i="0" u="none" strike="noStrike">
                          <a:latin typeface="Arial"/>
                        </a:rPr>
                        <a:t>Rechnungsabgrenzungsposten</a:t>
                      </a:r>
                    </a:p>
                  </a:txBody>
                  <a:tcPr marL="0" marR="0" marT="0" marB="0" anchor="b">
                    <a:lnL>
                      <a:noFill/>
                    </a:lnL>
                    <a:lnR>
                      <a:noFill/>
                    </a:lnR>
                    <a:lnT>
                      <a:noFill/>
                    </a:lnT>
                    <a:lnB>
                      <a:noFill/>
                    </a:lnB>
                  </a:tcPr>
                </a:tc>
                <a:tc>
                  <a:txBody>
                    <a:bodyPr/>
                    <a:lstStyle/>
                    <a:p>
                      <a:pPr algn="l" fontAlgn="b"/>
                      <a:endParaRPr lang="de-DE" sz="1000" b="0" i="0" u="none" strike="noStrike">
                        <a:latin typeface="Arial"/>
                      </a:endParaRPr>
                    </a:p>
                  </a:txBody>
                  <a:tcPr marL="0" marR="0" marT="0" marB="0" anchor="b">
                    <a:lnL>
                      <a:noFill/>
                    </a:lnL>
                    <a:lnR>
                      <a:noFill/>
                    </a:lnR>
                    <a:lnT>
                      <a:noFill/>
                    </a:lnT>
                    <a:lnB>
                      <a:noFill/>
                    </a:lnB>
                  </a:tcPr>
                </a:tc>
                <a:tc>
                  <a:txBody>
                    <a:bodyPr/>
                    <a:lstStyle/>
                    <a:p>
                      <a:pPr algn="r" fontAlgn="b"/>
                      <a:r>
                        <a:rPr lang="de-DE" sz="1000" b="0" i="0" u="none" strike="noStrike">
                          <a:solidFill>
                            <a:srgbClr val="FF0000"/>
                          </a:solidFill>
                          <a:latin typeface="Arial"/>
                        </a:rPr>
                        <a:t>0,00</a:t>
                      </a:r>
                    </a:p>
                  </a:txBody>
                  <a:tcPr marL="0" marR="0" marT="0" marB="0" anchor="b">
                    <a:lnL>
                      <a:noFill/>
                    </a:lnL>
                    <a:lnR>
                      <a:noFill/>
                    </a:lnR>
                    <a:lnT>
                      <a:noFill/>
                    </a:lnT>
                    <a:lnB>
                      <a:noFill/>
                    </a:lnB>
                  </a:tcPr>
                </a:tc>
                <a:tc>
                  <a:txBody>
                    <a:bodyPr/>
                    <a:lstStyle/>
                    <a:p>
                      <a:pPr algn="r" fontAlgn="b"/>
                      <a:r>
                        <a:rPr lang="de-DE" sz="800" b="0" i="0" u="none" strike="noStrike">
                          <a:solidFill>
                            <a:srgbClr val="FF0000"/>
                          </a:solidFill>
                          <a:latin typeface="Arial"/>
                        </a:rPr>
                        <a:t>0,00</a:t>
                      </a:r>
                    </a:p>
                  </a:txBody>
                  <a:tcPr marL="0" marR="0" marT="0" marB="0" anchor="b">
                    <a:lnL>
                      <a:noFill/>
                    </a:lnL>
                    <a:lnR>
                      <a:noFill/>
                    </a:lnR>
                    <a:lnT>
                      <a:noFill/>
                    </a:lnT>
                    <a:lnB>
                      <a:noFill/>
                    </a:lnB>
                  </a:tcPr>
                </a:tc>
                <a:tc>
                  <a:txBody>
                    <a:bodyPr/>
                    <a:lstStyle/>
                    <a:p>
                      <a:pPr algn="r" fontAlgn="b"/>
                      <a:r>
                        <a:rPr lang="de-DE" sz="1000" b="0" i="0" u="none" strike="noStrike">
                          <a:solidFill>
                            <a:srgbClr val="FF0000"/>
                          </a:solidFill>
                          <a:latin typeface="Arial"/>
                        </a:rPr>
                        <a:t>539,21</a:t>
                      </a:r>
                    </a:p>
                  </a:txBody>
                  <a:tcPr marL="0" marR="0" marT="0" marB="0" anchor="b">
                    <a:lnL>
                      <a:noFill/>
                    </a:lnL>
                    <a:lnR>
                      <a:noFill/>
                    </a:lnR>
                    <a:lnT>
                      <a:noFill/>
                    </a:lnT>
                    <a:lnB>
                      <a:noFill/>
                    </a:lnB>
                  </a:tcPr>
                </a:tc>
                <a:tc>
                  <a:txBody>
                    <a:bodyPr/>
                    <a:lstStyle/>
                    <a:p>
                      <a:pPr algn="r" fontAlgn="b"/>
                      <a:r>
                        <a:rPr lang="de-DE" sz="800" b="0" i="0" u="none" strike="noStrike">
                          <a:solidFill>
                            <a:srgbClr val="FF0000"/>
                          </a:solidFill>
                          <a:latin typeface="Arial"/>
                        </a:rPr>
                        <a:t>2,40</a:t>
                      </a:r>
                    </a:p>
                  </a:txBody>
                  <a:tcPr marL="0" marR="0" marT="0" marB="0" anchor="b">
                    <a:lnL>
                      <a:noFill/>
                    </a:lnL>
                    <a:lnR>
                      <a:noFill/>
                    </a:lnR>
                    <a:lnT>
                      <a:noFill/>
                    </a:lnT>
                    <a:lnB>
                      <a:noFill/>
                    </a:lnB>
                  </a:tcPr>
                </a:tc>
                <a:tc>
                  <a:txBody>
                    <a:bodyPr/>
                    <a:lstStyle/>
                    <a:p>
                      <a:pPr algn="r" fontAlgn="b"/>
                      <a:r>
                        <a:rPr lang="de-DE" sz="1000" b="0" i="1" u="none" strike="noStrike" dirty="0">
                          <a:solidFill>
                            <a:srgbClr val="FF0000"/>
                          </a:solidFill>
                          <a:latin typeface="Arial"/>
                        </a:rPr>
                        <a:t>-539,21</a:t>
                      </a:r>
                    </a:p>
                  </a:txBody>
                  <a:tcPr marL="0" marR="0" marT="0" marB="0" anchor="b">
                    <a:lnL>
                      <a:noFill/>
                    </a:lnL>
                    <a:lnR>
                      <a:noFill/>
                    </a:lnR>
                    <a:lnT>
                      <a:noFill/>
                    </a:lnT>
                    <a:lnB>
                      <a:noFill/>
                    </a:lnB>
                  </a:tcPr>
                </a:tc>
                <a:tc>
                  <a:txBody>
                    <a:bodyPr/>
                    <a:lstStyle/>
                    <a:p>
                      <a:pPr algn="r" fontAlgn="b"/>
                      <a:r>
                        <a:rPr lang="de-DE" sz="800" b="0" i="1" u="none" strike="noStrike">
                          <a:solidFill>
                            <a:srgbClr val="FF0000"/>
                          </a:solidFill>
                          <a:latin typeface="Arial"/>
                        </a:rPr>
                        <a:t>-100,00</a:t>
                      </a:r>
                    </a:p>
                  </a:txBody>
                  <a:tcPr marL="0" marR="0" marT="0" marB="0" anchor="b">
                    <a:lnL>
                      <a:noFill/>
                    </a:lnL>
                    <a:lnR>
                      <a:noFill/>
                    </a:lnR>
                    <a:lnT>
                      <a:noFill/>
                    </a:lnT>
                    <a:lnB>
                      <a:noFill/>
                    </a:lnB>
                  </a:tcPr>
                </a:tc>
                <a:tc>
                  <a:txBody>
                    <a:bodyPr/>
                    <a:lstStyle/>
                    <a:p>
                      <a:pPr algn="r" fontAlgn="b"/>
                      <a:endParaRPr lang="de-DE" sz="1000" b="0" i="0" u="none" strike="noStrike">
                        <a:solidFill>
                          <a:srgbClr val="FF0000"/>
                        </a:solidFill>
                        <a:latin typeface="Arial"/>
                      </a:endParaRPr>
                    </a:p>
                  </a:txBody>
                  <a:tcPr marL="0" marR="0" marT="0" marB="0" anchor="b">
                    <a:lnL>
                      <a:noFill/>
                    </a:lnL>
                    <a:lnR>
                      <a:noFill/>
                    </a:lnR>
                    <a:lnT>
                      <a:noFill/>
                    </a:lnT>
                    <a:lnB>
                      <a:noFill/>
                    </a:lnB>
                  </a:tcPr>
                </a:tc>
              </a:tr>
              <a:tr h="157865">
                <a:tc>
                  <a:txBody>
                    <a:bodyPr/>
                    <a:lstStyle/>
                    <a:p>
                      <a:pPr algn="l" fontAlgn="b"/>
                      <a:endParaRPr lang="de-DE" sz="1000" b="0" i="0" u="none" strike="noStrike">
                        <a:latin typeface="Arial"/>
                      </a:endParaRPr>
                    </a:p>
                  </a:txBody>
                  <a:tcPr marL="0" marR="0" marT="0" marB="0" anchor="b">
                    <a:lnL>
                      <a:noFill/>
                    </a:lnL>
                    <a:lnR>
                      <a:noFill/>
                    </a:lnR>
                    <a:lnT>
                      <a:noFill/>
                    </a:lnT>
                    <a:lnB>
                      <a:noFill/>
                    </a:lnB>
                  </a:tcPr>
                </a:tc>
                <a:tc>
                  <a:txBody>
                    <a:bodyPr/>
                    <a:lstStyle/>
                    <a:p>
                      <a:pPr algn="l" fontAlgn="b"/>
                      <a:endParaRPr lang="de-DE" sz="1000" b="0" i="0" u="none" strike="noStrike">
                        <a:latin typeface="Arial"/>
                      </a:endParaRPr>
                    </a:p>
                  </a:txBody>
                  <a:tcPr marL="0" marR="0" marT="0" marB="0" anchor="b">
                    <a:lnL>
                      <a:noFill/>
                    </a:lnL>
                    <a:lnR>
                      <a:noFill/>
                    </a:lnR>
                    <a:lnT>
                      <a:noFill/>
                    </a:lnT>
                    <a:lnB>
                      <a:noFill/>
                    </a:lnB>
                  </a:tcPr>
                </a:tc>
                <a:tc>
                  <a:txBody>
                    <a:bodyPr/>
                    <a:lstStyle/>
                    <a:p>
                      <a:pPr algn="l" fontAlgn="b"/>
                      <a:endParaRPr lang="de-DE" sz="1000" b="0" i="0" u="none" strike="noStrike">
                        <a:latin typeface="Arial"/>
                      </a:endParaRPr>
                    </a:p>
                  </a:txBody>
                  <a:tcPr marL="0" marR="0" marT="0" marB="0" anchor="b">
                    <a:lnL>
                      <a:noFill/>
                    </a:lnL>
                    <a:lnR>
                      <a:noFill/>
                    </a:lnR>
                    <a:lnT>
                      <a:noFill/>
                    </a:lnT>
                    <a:lnB>
                      <a:noFill/>
                    </a:lnB>
                  </a:tcPr>
                </a:tc>
                <a:tc>
                  <a:txBody>
                    <a:bodyPr/>
                    <a:lstStyle/>
                    <a:p>
                      <a:pPr algn="r" fontAlgn="b"/>
                      <a:endParaRPr lang="de-DE" sz="1000" b="0" i="0" u="none" strike="noStrike">
                        <a:solidFill>
                          <a:srgbClr val="FF0000"/>
                        </a:solidFill>
                        <a:latin typeface="Arial"/>
                      </a:endParaRPr>
                    </a:p>
                  </a:txBody>
                  <a:tcPr marL="0" marR="0" marT="0" marB="0" anchor="b">
                    <a:lnL>
                      <a:noFill/>
                    </a:lnL>
                    <a:lnR>
                      <a:noFill/>
                    </a:lnR>
                    <a:lnT>
                      <a:noFill/>
                    </a:lnT>
                    <a:lnB>
                      <a:noFill/>
                    </a:lnB>
                  </a:tcPr>
                </a:tc>
                <a:tc>
                  <a:txBody>
                    <a:bodyPr/>
                    <a:lstStyle/>
                    <a:p>
                      <a:pPr algn="r" fontAlgn="b"/>
                      <a:endParaRPr lang="de-DE" sz="800" b="0" i="0" u="none" strike="noStrike">
                        <a:solidFill>
                          <a:srgbClr val="FF0000"/>
                        </a:solidFill>
                        <a:latin typeface="Arial"/>
                      </a:endParaRPr>
                    </a:p>
                  </a:txBody>
                  <a:tcPr marL="0" marR="0" marT="0" marB="0" anchor="b">
                    <a:lnL>
                      <a:noFill/>
                    </a:lnL>
                    <a:lnR>
                      <a:noFill/>
                    </a:lnR>
                    <a:lnT>
                      <a:noFill/>
                    </a:lnT>
                    <a:lnB>
                      <a:noFill/>
                    </a:lnB>
                  </a:tcPr>
                </a:tc>
                <a:tc>
                  <a:txBody>
                    <a:bodyPr/>
                    <a:lstStyle/>
                    <a:p>
                      <a:pPr algn="r" fontAlgn="b"/>
                      <a:endParaRPr lang="de-DE" sz="1000" b="0" i="0" u="none" strike="noStrike">
                        <a:solidFill>
                          <a:srgbClr val="FF0000"/>
                        </a:solidFill>
                        <a:latin typeface="Arial"/>
                      </a:endParaRPr>
                    </a:p>
                  </a:txBody>
                  <a:tcPr marL="0" marR="0" marT="0" marB="0" anchor="b">
                    <a:lnL>
                      <a:noFill/>
                    </a:lnL>
                    <a:lnR>
                      <a:noFill/>
                    </a:lnR>
                    <a:lnT>
                      <a:noFill/>
                    </a:lnT>
                    <a:lnB>
                      <a:noFill/>
                    </a:lnB>
                  </a:tcPr>
                </a:tc>
                <a:tc>
                  <a:txBody>
                    <a:bodyPr/>
                    <a:lstStyle/>
                    <a:p>
                      <a:pPr algn="r" fontAlgn="b"/>
                      <a:endParaRPr lang="de-DE" sz="800" b="0" i="0" u="none" strike="noStrike">
                        <a:solidFill>
                          <a:srgbClr val="FF0000"/>
                        </a:solidFill>
                        <a:latin typeface="Arial"/>
                      </a:endParaRPr>
                    </a:p>
                  </a:txBody>
                  <a:tcPr marL="0" marR="0" marT="0" marB="0" anchor="b">
                    <a:lnL>
                      <a:noFill/>
                    </a:lnL>
                    <a:lnR>
                      <a:noFill/>
                    </a:lnR>
                    <a:lnT>
                      <a:noFill/>
                    </a:lnT>
                    <a:lnB>
                      <a:noFill/>
                    </a:lnB>
                  </a:tcPr>
                </a:tc>
                <a:tc>
                  <a:txBody>
                    <a:bodyPr/>
                    <a:lstStyle/>
                    <a:p>
                      <a:pPr algn="r" fontAlgn="b"/>
                      <a:endParaRPr lang="de-DE" sz="1000" b="0" i="1" u="none" strike="noStrike">
                        <a:solidFill>
                          <a:srgbClr val="FF0000"/>
                        </a:solidFill>
                        <a:latin typeface="Arial"/>
                      </a:endParaRPr>
                    </a:p>
                  </a:txBody>
                  <a:tcPr marL="0" marR="0" marT="0" marB="0" anchor="b">
                    <a:lnL>
                      <a:noFill/>
                    </a:lnL>
                    <a:lnR>
                      <a:noFill/>
                    </a:lnR>
                    <a:lnT>
                      <a:noFill/>
                    </a:lnT>
                    <a:lnB>
                      <a:noFill/>
                    </a:lnB>
                  </a:tcPr>
                </a:tc>
                <a:tc>
                  <a:txBody>
                    <a:bodyPr/>
                    <a:lstStyle/>
                    <a:p>
                      <a:pPr algn="r" fontAlgn="b"/>
                      <a:endParaRPr lang="de-DE" sz="800" b="0" i="1" u="none" strike="noStrike" dirty="0">
                        <a:solidFill>
                          <a:srgbClr val="FF0000"/>
                        </a:solidFill>
                        <a:latin typeface="Arial"/>
                      </a:endParaRPr>
                    </a:p>
                  </a:txBody>
                  <a:tcPr marL="0" marR="0" marT="0" marB="0" anchor="b">
                    <a:lnL>
                      <a:noFill/>
                    </a:lnL>
                    <a:lnR>
                      <a:noFill/>
                    </a:lnR>
                    <a:lnT>
                      <a:noFill/>
                    </a:lnT>
                    <a:lnB>
                      <a:noFill/>
                    </a:lnB>
                  </a:tcPr>
                </a:tc>
                <a:tc>
                  <a:txBody>
                    <a:bodyPr/>
                    <a:lstStyle/>
                    <a:p>
                      <a:pPr algn="r" fontAlgn="b"/>
                      <a:endParaRPr lang="de-DE" sz="1000" b="0" i="0" u="none" strike="noStrike">
                        <a:solidFill>
                          <a:srgbClr val="FF0000"/>
                        </a:solidFill>
                        <a:latin typeface="Arial"/>
                      </a:endParaRPr>
                    </a:p>
                  </a:txBody>
                  <a:tcPr marL="0" marR="0" marT="0" marB="0" anchor="b">
                    <a:lnL>
                      <a:noFill/>
                    </a:lnL>
                    <a:lnR>
                      <a:noFill/>
                    </a:lnR>
                    <a:lnT>
                      <a:noFill/>
                    </a:lnT>
                    <a:lnB>
                      <a:noFill/>
                    </a:lnB>
                  </a:tcPr>
                </a:tc>
              </a:tr>
              <a:tr h="295420">
                <a:tc gridSpan="2">
                  <a:txBody>
                    <a:bodyPr/>
                    <a:lstStyle/>
                    <a:p>
                      <a:pPr algn="l" fontAlgn="b"/>
                      <a:r>
                        <a:rPr lang="de-DE" sz="1000" b="0" i="0" u="none" strike="noStrike">
                          <a:latin typeface="Arial"/>
                        </a:rPr>
                        <a:t>Nicht durch Eigenkapital gedeckter Fehlbetrag</a:t>
                      </a:r>
                    </a:p>
                  </a:txBody>
                  <a:tcPr marL="0" marR="0" marT="0" marB="0" anchor="b">
                    <a:lnL>
                      <a:noFill/>
                    </a:lnL>
                    <a:lnR>
                      <a:noFill/>
                    </a:lnR>
                    <a:lnT>
                      <a:noFill/>
                    </a:lnT>
                    <a:lnB>
                      <a:noFill/>
                    </a:lnB>
                  </a:tcPr>
                </a:tc>
                <a:tc hMerge="1">
                  <a:txBody>
                    <a:bodyPr/>
                    <a:lstStyle/>
                    <a:p>
                      <a:endParaRPr lang="de-DE"/>
                    </a:p>
                  </a:txBody>
                  <a:tcPr/>
                </a:tc>
                <a:tc>
                  <a:txBody>
                    <a:bodyPr/>
                    <a:lstStyle/>
                    <a:p>
                      <a:pPr algn="l" fontAlgn="b"/>
                      <a:endParaRPr lang="de-DE" sz="1000" b="0" i="0" u="none" strike="noStrike">
                        <a:latin typeface="Arial"/>
                      </a:endParaRPr>
                    </a:p>
                  </a:txBody>
                  <a:tcPr marL="0" marR="0" marT="0" marB="0" anchor="b">
                    <a:lnL>
                      <a:noFill/>
                    </a:lnL>
                    <a:lnR>
                      <a:noFill/>
                    </a:lnR>
                    <a:lnT>
                      <a:noFill/>
                    </a:lnT>
                    <a:lnB>
                      <a:noFill/>
                    </a:lnB>
                  </a:tcPr>
                </a:tc>
                <a:tc>
                  <a:txBody>
                    <a:bodyPr/>
                    <a:lstStyle/>
                    <a:p>
                      <a:pPr algn="r" fontAlgn="b"/>
                      <a:r>
                        <a:rPr lang="de-DE" sz="1000" b="1" i="0" u="none" strike="noStrike">
                          <a:solidFill>
                            <a:srgbClr val="FF0000"/>
                          </a:solidFill>
                          <a:latin typeface="Arial"/>
                        </a:rPr>
                        <a:t>3.162,43</a:t>
                      </a:r>
                    </a:p>
                  </a:txBody>
                  <a:tcPr marL="0" marR="0" marT="0" marB="0" anchor="b">
                    <a:lnL>
                      <a:noFill/>
                    </a:lnL>
                    <a:lnR>
                      <a:noFill/>
                    </a:lnR>
                    <a:lnT>
                      <a:noFill/>
                    </a:lnT>
                    <a:lnB>
                      <a:noFill/>
                    </a:lnB>
                  </a:tcPr>
                </a:tc>
                <a:tc>
                  <a:txBody>
                    <a:bodyPr/>
                    <a:lstStyle/>
                    <a:p>
                      <a:pPr algn="r" fontAlgn="b"/>
                      <a:r>
                        <a:rPr lang="de-DE" sz="800" b="0" i="0" u="none" strike="noStrike">
                          <a:solidFill>
                            <a:srgbClr val="FF0000"/>
                          </a:solidFill>
                          <a:latin typeface="Arial"/>
                        </a:rPr>
                        <a:t>43,65</a:t>
                      </a:r>
                    </a:p>
                  </a:txBody>
                  <a:tcPr marL="0" marR="0" marT="0" marB="0" anchor="b">
                    <a:lnL>
                      <a:noFill/>
                    </a:lnL>
                    <a:lnR>
                      <a:noFill/>
                    </a:lnR>
                    <a:lnT>
                      <a:noFill/>
                    </a:lnT>
                    <a:lnB>
                      <a:noFill/>
                    </a:lnB>
                  </a:tcPr>
                </a:tc>
                <a:tc>
                  <a:txBody>
                    <a:bodyPr/>
                    <a:lstStyle/>
                    <a:p>
                      <a:pPr algn="r" fontAlgn="b"/>
                      <a:r>
                        <a:rPr lang="de-DE" sz="1000" b="1" i="0" u="none" strike="noStrike">
                          <a:solidFill>
                            <a:srgbClr val="FF0000"/>
                          </a:solidFill>
                          <a:latin typeface="Arial"/>
                        </a:rPr>
                        <a:t>1.136,00</a:t>
                      </a:r>
                    </a:p>
                  </a:txBody>
                  <a:tcPr marL="0" marR="0" marT="0" marB="0" anchor="b">
                    <a:lnL>
                      <a:noFill/>
                    </a:lnL>
                    <a:lnR>
                      <a:noFill/>
                    </a:lnR>
                    <a:lnT>
                      <a:noFill/>
                    </a:lnT>
                    <a:lnB>
                      <a:noFill/>
                    </a:lnB>
                  </a:tcPr>
                </a:tc>
                <a:tc>
                  <a:txBody>
                    <a:bodyPr/>
                    <a:lstStyle/>
                    <a:p>
                      <a:pPr algn="r" fontAlgn="b"/>
                      <a:r>
                        <a:rPr lang="de-DE" sz="800" b="1" i="0" u="none" strike="noStrike">
                          <a:solidFill>
                            <a:srgbClr val="FF0000"/>
                          </a:solidFill>
                          <a:latin typeface="Arial"/>
                        </a:rPr>
                        <a:t>5,06</a:t>
                      </a:r>
                    </a:p>
                  </a:txBody>
                  <a:tcPr marL="0" marR="0" marT="0" marB="0" anchor="b">
                    <a:lnL>
                      <a:noFill/>
                    </a:lnL>
                    <a:lnR>
                      <a:noFill/>
                    </a:lnR>
                    <a:lnT>
                      <a:noFill/>
                    </a:lnT>
                    <a:lnB>
                      <a:noFill/>
                    </a:lnB>
                  </a:tcPr>
                </a:tc>
                <a:tc>
                  <a:txBody>
                    <a:bodyPr/>
                    <a:lstStyle/>
                    <a:p>
                      <a:pPr algn="r" fontAlgn="b"/>
                      <a:r>
                        <a:rPr lang="de-DE" sz="1000" b="1" i="1" u="none" strike="noStrike">
                          <a:solidFill>
                            <a:srgbClr val="FF0000"/>
                          </a:solidFill>
                          <a:latin typeface="Arial"/>
                        </a:rPr>
                        <a:t>2.026,43</a:t>
                      </a:r>
                    </a:p>
                  </a:txBody>
                  <a:tcPr marL="0" marR="0" marT="0" marB="0" anchor="b">
                    <a:lnL>
                      <a:noFill/>
                    </a:lnL>
                    <a:lnR>
                      <a:noFill/>
                    </a:lnR>
                    <a:lnT>
                      <a:noFill/>
                    </a:lnT>
                    <a:lnB>
                      <a:noFill/>
                    </a:lnB>
                  </a:tcPr>
                </a:tc>
                <a:tc>
                  <a:txBody>
                    <a:bodyPr/>
                    <a:lstStyle/>
                    <a:p>
                      <a:pPr algn="r" fontAlgn="b"/>
                      <a:r>
                        <a:rPr lang="de-DE" sz="800" b="1" i="1" u="none" strike="noStrike" dirty="0">
                          <a:solidFill>
                            <a:srgbClr val="FF0000"/>
                          </a:solidFill>
                          <a:latin typeface="Arial"/>
                        </a:rPr>
                        <a:t>178,38</a:t>
                      </a:r>
                    </a:p>
                  </a:txBody>
                  <a:tcPr marL="0" marR="0" marT="0" marB="0" anchor="b">
                    <a:lnL>
                      <a:noFill/>
                    </a:lnL>
                    <a:lnR>
                      <a:noFill/>
                    </a:lnR>
                    <a:lnT>
                      <a:noFill/>
                    </a:lnT>
                    <a:lnB>
                      <a:noFill/>
                    </a:lnB>
                  </a:tcPr>
                </a:tc>
                <a:tc>
                  <a:txBody>
                    <a:bodyPr/>
                    <a:lstStyle/>
                    <a:p>
                      <a:pPr algn="r" fontAlgn="b"/>
                      <a:endParaRPr lang="de-DE" sz="1000" b="1" i="0" u="none" strike="noStrike">
                        <a:solidFill>
                          <a:srgbClr val="FF0000"/>
                        </a:solidFill>
                        <a:latin typeface="Arial"/>
                      </a:endParaRPr>
                    </a:p>
                  </a:txBody>
                  <a:tcPr marL="0" marR="0" marT="0" marB="0" anchor="b">
                    <a:lnL>
                      <a:noFill/>
                    </a:lnL>
                    <a:lnR>
                      <a:noFill/>
                    </a:lnR>
                    <a:lnT>
                      <a:noFill/>
                    </a:lnT>
                    <a:lnB>
                      <a:noFill/>
                    </a:lnB>
                  </a:tcPr>
                </a:tc>
              </a:tr>
              <a:tr h="157865">
                <a:tc>
                  <a:txBody>
                    <a:bodyPr/>
                    <a:lstStyle/>
                    <a:p>
                      <a:pPr algn="l" fontAlgn="b"/>
                      <a:endParaRPr lang="de-DE" sz="1000" b="0" i="0" u="none" strike="noStrike">
                        <a:latin typeface="Arial"/>
                      </a:endParaRPr>
                    </a:p>
                  </a:txBody>
                  <a:tcPr marL="0" marR="0" marT="0" marB="0" anchor="b">
                    <a:lnL>
                      <a:noFill/>
                    </a:lnL>
                    <a:lnR>
                      <a:noFill/>
                    </a:lnR>
                    <a:lnT>
                      <a:noFill/>
                    </a:lnT>
                    <a:lnB>
                      <a:noFill/>
                    </a:lnB>
                  </a:tcPr>
                </a:tc>
                <a:tc>
                  <a:txBody>
                    <a:bodyPr/>
                    <a:lstStyle/>
                    <a:p>
                      <a:pPr algn="l" fontAlgn="b"/>
                      <a:endParaRPr lang="de-DE" sz="1000" b="0" i="0" u="none" strike="noStrike">
                        <a:latin typeface="Arial"/>
                      </a:endParaRPr>
                    </a:p>
                  </a:txBody>
                  <a:tcPr marL="0" marR="0" marT="0" marB="0" anchor="b">
                    <a:lnL>
                      <a:noFill/>
                    </a:lnL>
                    <a:lnR>
                      <a:noFill/>
                    </a:lnR>
                    <a:lnT>
                      <a:noFill/>
                    </a:lnT>
                    <a:lnB>
                      <a:noFill/>
                    </a:lnB>
                  </a:tcPr>
                </a:tc>
                <a:tc>
                  <a:txBody>
                    <a:bodyPr/>
                    <a:lstStyle/>
                    <a:p>
                      <a:pPr algn="l" fontAlgn="b"/>
                      <a:endParaRPr lang="de-DE" sz="1000" b="0" i="0" u="none" strike="noStrike">
                        <a:latin typeface="Arial"/>
                      </a:endParaRPr>
                    </a:p>
                  </a:txBody>
                  <a:tcPr marL="0" marR="0" marT="0" marB="0" anchor="b">
                    <a:lnL>
                      <a:noFill/>
                    </a:lnL>
                    <a:lnR>
                      <a:noFill/>
                    </a:lnR>
                    <a:lnT>
                      <a:noFill/>
                    </a:lnT>
                    <a:lnB>
                      <a:noFill/>
                    </a:lnB>
                  </a:tcPr>
                </a:tc>
                <a:tc>
                  <a:txBody>
                    <a:bodyPr/>
                    <a:lstStyle/>
                    <a:p>
                      <a:pPr algn="r" fontAlgn="b"/>
                      <a:endParaRPr lang="de-DE" sz="1000" b="0" i="0" u="none" strike="noStrike">
                        <a:solidFill>
                          <a:srgbClr val="FF0000"/>
                        </a:solidFill>
                        <a:latin typeface="Arial"/>
                      </a:endParaRPr>
                    </a:p>
                  </a:txBody>
                  <a:tcPr marL="0" marR="0" marT="0" marB="0" anchor="b">
                    <a:lnL>
                      <a:noFill/>
                    </a:lnL>
                    <a:lnR>
                      <a:noFill/>
                    </a:lnR>
                    <a:lnT>
                      <a:noFill/>
                    </a:lnT>
                    <a:lnB>
                      <a:noFill/>
                    </a:lnB>
                  </a:tcPr>
                </a:tc>
                <a:tc>
                  <a:txBody>
                    <a:bodyPr/>
                    <a:lstStyle/>
                    <a:p>
                      <a:pPr algn="r" fontAlgn="b"/>
                      <a:endParaRPr lang="de-DE" sz="800" b="0" i="0" u="none" strike="noStrike">
                        <a:solidFill>
                          <a:srgbClr val="FF0000"/>
                        </a:solidFill>
                        <a:latin typeface="Arial"/>
                      </a:endParaRPr>
                    </a:p>
                  </a:txBody>
                  <a:tcPr marL="0" marR="0" marT="0" marB="0" anchor="b">
                    <a:lnL>
                      <a:noFill/>
                    </a:lnL>
                    <a:lnR>
                      <a:noFill/>
                    </a:lnR>
                    <a:lnT>
                      <a:noFill/>
                    </a:lnT>
                    <a:lnB>
                      <a:noFill/>
                    </a:lnB>
                  </a:tcPr>
                </a:tc>
                <a:tc>
                  <a:txBody>
                    <a:bodyPr/>
                    <a:lstStyle/>
                    <a:p>
                      <a:pPr algn="r" fontAlgn="b"/>
                      <a:endParaRPr lang="de-DE" sz="1000" b="0" i="0" u="none" strike="noStrike">
                        <a:solidFill>
                          <a:srgbClr val="FF0000"/>
                        </a:solidFill>
                        <a:latin typeface="Arial"/>
                      </a:endParaRPr>
                    </a:p>
                  </a:txBody>
                  <a:tcPr marL="0" marR="0" marT="0" marB="0" anchor="b">
                    <a:lnL>
                      <a:noFill/>
                    </a:lnL>
                    <a:lnR>
                      <a:noFill/>
                    </a:lnR>
                    <a:lnT>
                      <a:noFill/>
                    </a:lnT>
                    <a:lnB>
                      <a:noFill/>
                    </a:lnB>
                  </a:tcPr>
                </a:tc>
                <a:tc>
                  <a:txBody>
                    <a:bodyPr/>
                    <a:lstStyle/>
                    <a:p>
                      <a:pPr algn="r" fontAlgn="b"/>
                      <a:endParaRPr lang="de-DE" sz="800" b="0" i="0" u="none" strike="noStrike">
                        <a:solidFill>
                          <a:srgbClr val="FF0000"/>
                        </a:solidFill>
                        <a:latin typeface="Arial"/>
                      </a:endParaRPr>
                    </a:p>
                  </a:txBody>
                  <a:tcPr marL="0" marR="0" marT="0" marB="0" anchor="b">
                    <a:lnL>
                      <a:noFill/>
                    </a:lnL>
                    <a:lnR>
                      <a:noFill/>
                    </a:lnR>
                    <a:lnT>
                      <a:noFill/>
                    </a:lnT>
                    <a:lnB>
                      <a:noFill/>
                    </a:lnB>
                  </a:tcPr>
                </a:tc>
                <a:tc>
                  <a:txBody>
                    <a:bodyPr/>
                    <a:lstStyle/>
                    <a:p>
                      <a:pPr algn="r" fontAlgn="b"/>
                      <a:endParaRPr lang="de-DE" sz="1000" b="0" i="1" u="none" strike="noStrike">
                        <a:solidFill>
                          <a:srgbClr val="FF0000"/>
                        </a:solidFill>
                        <a:latin typeface="Arial"/>
                      </a:endParaRPr>
                    </a:p>
                  </a:txBody>
                  <a:tcPr marL="0" marR="0" marT="0" marB="0" anchor="b">
                    <a:lnL>
                      <a:noFill/>
                    </a:lnL>
                    <a:lnR>
                      <a:noFill/>
                    </a:lnR>
                    <a:lnT>
                      <a:noFill/>
                    </a:lnT>
                    <a:lnB>
                      <a:noFill/>
                    </a:lnB>
                  </a:tcPr>
                </a:tc>
                <a:tc>
                  <a:txBody>
                    <a:bodyPr/>
                    <a:lstStyle/>
                    <a:p>
                      <a:pPr algn="r" fontAlgn="b"/>
                      <a:endParaRPr lang="de-DE" sz="800" b="0" i="1" u="none" strike="noStrike">
                        <a:solidFill>
                          <a:srgbClr val="FF0000"/>
                        </a:solidFill>
                        <a:latin typeface="Arial"/>
                      </a:endParaRPr>
                    </a:p>
                  </a:txBody>
                  <a:tcPr marL="0" marR="0" marT="0" marB="0" anchor="b">
                    <a:lnL>
                      <a:noFill/>
                    </a:lnL>
                    <a:lnR>
                      <a:noFill/>
                    </a:lnR>
                    <a:lnT>
                      <a:noFill/>
                    </a:lnT>
                    <a:lnB>
                      <a:noFill/>
                    </a:lnB>
                  </a:tcPr>
                </a:tc>
                <a:tc>
                  <a:txBody>
                    <a:bodyPr/>
                    <a:lstStyle/>
                    <a:p>
                      <a:pPr algn="r" fontAlgn="b"/>
                      <a:endParaRPr lang="de-DE" sz="1000" b="0" i="0" u="none" strike="noStrike" dirty="0">
                        <a:solidFill>
                          <a:srgbClr val="FF0000"/>
                        </a:solidFill>
                        <a:latin typeface="Arial"/>
                      </a:endParaRPr>
                    </a:p>
                  </a:txBody>
                  <a:tcPr marL="0" marR="0" marT="0" marB="0" anchor="b">
                    <a:lnL>
                      <a:noFill/>
                    </a:lnL>
                    <a:lnR>
                      <a:noFill/>
                    </a:lnR>
                    <a:lnT>
                      <a:noFill/>
                    </a:lnT>
                    <a:lnB>
                      <a:noFill/>
                    </a:lnB>
                  </a:tcPr>
                </a:tc>
              </a:tr>
              <a:tr h="166174">
                <a:tc gridSpan="2">
                  <a:txBody>
                    <a:bodyPr/>
                    <a:lstStyle/>
                    <a:p>
                      <a:pPr algn="l" fontAlgn="b"/>
                      <a:r>
                        <a:rPr lang="de-DE" sz="1000" b="1" i="0" u="none" strike="noStrike">
                          <a:latin typeface="Arial"/>
                        </a:rPr>
                        <a:t>Gesamtvermögen</a:t>
                      </a:r>
                    </a:p>
                  </a:txBody>
                  <a:tcPr marL="0" marR="0" marT="0" marB="0" anchor="b">
                    <a:lnL>
                      <a:noFill/>
                    </a:lnL>
                    <a:lnR>
                      <a:noFill/>
                    </a:lnR>
                    <a:lnT>
                      <a:noFill/>
                    </a:lnT>
                    <a:lnB>
                      <a:noFill/>
                    </a:lnB>
                  </a:tcPr>
                </a:tc>
                <a:tc hMerge="1">
                  <a:txBody>
                    <a:bodyPr/>
                    <a:lstStyle/>
                    <a:p>
                      <a:endParaRPr lang="de-DE"/>
                    </a:p>
                  </a:txBody>
                  <a:tcPr/>
                </a:tc>
                <a:tc>
                  <a:txBody>
                    <a:bodyPr/>
                    <a:lstStyle/>
                    <a:p>
                      <a:pPr algn="l" fontAlgn="b"/>
                      <a:endParaRPr lang="de-DE" sz="1000" b="1" i="0" u="none" strike="noStrike">
                        <a:latin typeface="Arial"/>
                      </a:endParaRPr>
                    </a:p>
                  </a:txBody>
                  <a:tcPr marL="0" marR="0" marT="0" marB="0" anchor="b">
                    <a:lnL>
                      <a:noFill/>
                    </a:lnL>
                    <a:lnR>
                      <a:noFill/>
                    </a:lnR>
                    <a:lnT>
                      <a:noFill/>
                    </a:lnT>
                    <a:lnB>
                      <a:noFill/>
                    </a:lnB>
                  </a:tcPr>
                </a:tc>
                <a:tc>
                  <a:txBody>
                    <a:bodyPr/>
                    <a:lstStyle/>
                    <a:p>
                      <a:pPr algn="r" fontAlgn="b"/>
                      <a:r>
                        <a:rPr lang="de-DE" sz="1000" b="1" i="0" u="none" strike="noStrike">
                          <a:solidFill>
                            <a:srgbClr val="FF0000"/>
                          </a:solidFill>
                          <a:latin typeface="Arial"/>
                        </a:rPr>
                        <a:t>7.244,95</a:t>
                      </a:r>
                    </a:p>
                  </a:txBody>
                  <a:tcPr marL="0" marR="0" marT="0" marB="0" anchor="b">
                    <a:lnL>
                      <a:noFill/>
                    </a:lnL>
                    <a:lnR>
                      <a:noFill/>
                    </a:lnR>
                    <a:lnT>
                      <a:noFill/>
                    </a:lnT>
                    <a:lnB>
                      <a:noFill/>
                    </a:lnB>
                  </a:tcPr>
                </a:tc>
                <a:tc>
                  <a:txBody>
                    <a:bodyPr/>
                    <a:lstStyle/>
                    <a:p>
                      <a:pPr algn="r" fontAlgn="b"/>
                      <a:r>
                        <a:rPr lang="de-DE" sz="800" b="1" i="0" u="none" strike="noStrike">
                          <a:solidFill>
                            <a:srgbClr val="FF0000"/>
                          </a:solidFill>
                          <a:latin typeface="Arial"/>
                        </a:rPr>
                        <a:t>100,00</a:t>
                      </a:r>
                    </a:p>
                  </a:txBody>
                  <a:tcPr marL="0" marR="0" marT="0" marB="0" anchor="b">
                    <a:lnL>
                      <a:noFill/>
                    </a:lnL>
                    <a:lnR>
                      <a:noFill/>
                    </a:lnR>
                    <a:lnT>
                      <a:noFill/>
                    </a:lnT>
                    <a:lnB>
                      <a:noFill/>
                    </a:lnB>
                  </a:tcPr>
                </a:tc>
                <a:tc>
                  <a:txBody>
                    <a:bodyPr/>
                    <a:lstStyle/>
                    <a:p>
                      <a:pPr algn="r" fontAlgn="b"/>
                      <a:r>
                        <a:rPr lang="de-DE" sz="1000" b="1" i="0" u="none" strike="noStrike">
                          <a:solidFill>
                            <a:srgbClr val="FF0000"/>
                          </a:solidFill>
                          <a:latin typeface="Arial"/>
                        </a:rPr>
                        <a:t>22.456,18</a:t>
                      </a:r>
                    </a:p>
                  </a:txBody>
                  <a:tcPr marL="0" marR="0" marT="0" marB="0" anchor="b">
                    <a:lnL>
                      <a:noFill/>
                    </a:lnL>
                    <a:lnR>
                      <a:noFill/>
                    </a:lnR>
                    <a:lnT>
                      <a:noFill/>
                    </a:lnT>
                    <a:lnB>
                      <a:noFill/>
                    </a:lnB>
                  </a:tcPr>
                </a:tc>
                <a:tc>
                  <a:txBody>
                    <a:bodyPr/>
                    <a:lstStyle/>
                    <a:p>
                      <a:pPr algn="r" fontAlgn="b"/>
                      <a:r>
                        <a:rPr lang="de-DE" sz="800" b="1" i="0" u="none" strike="noStrike">
                          <a:solidFill>
                            <a:srgbClr val="FF0000"/>
                          </a:solidFill>
                          <a:latin typeface="Arial"/>
                        </a:rPr>
                        <a:t>100,00</a:t>
                      </a:r>
                    </a:p>
                  </a:txBody>
                  <a:tcPr marL="0" marR="0" marT="0" marB="0" anchor="b">
                    <a:lnL>
                      <a:noFill/>
                    </a:lnL>
                    <a:lnR>
                      <a:noFill/>
                    </a:lnR>
                    <a:lnT>
                      <a:noFill/>
                    </a:lnT>
                    <a:lnB>
                      <a:noFill/>
                    </a:lnB>
                  </a:tcPr>
                </a:tc>
                <a:tc>
                  <a:txBody>
                    <a:bodyPr/>
                    <a:lstStyle/>
                    <a:p>
                      <a:pPr algn="r" fontAlgn="b"/>
                      <a:r>
                        <a:rPr lang="de-DE" sz="1000" b="1" i="1" u="none" strike="noStrike">
                          <a:solidFill>
                            <a:srgbClr val="FF0000"/>
                          </a:solidFill>
                          <a:latin typeface="Arial"/>
                        </a:rPr>
                        <a:t>-15.211,23</a:t>
                      </a:r>
                    </a:p>
                  </a:txBody>
                  <a:tcPr marL="0" marR="0" marT="0" marB="0" anchor="b">
                    <a:lnL>
                      <a:noFill/>
                    </a:lnL>
                    <a:lnR>
                      <a:noFill/>
                    </a:lnR>
                    <a:lnT>
                      <a:noFill/>
                    </a:lnT>
                    <a:lnB>
                      <a:noFill/>
                    </a:lnB>
                  </a:tcPr>
                </a:tc>
                <a:tc>
                  <a:txBody>
                    <a:bodyPr/>
                    <a:lstStyle/>
                    <a:p>
                      <a:pPr algn="r" fontAlgn="b"/>
                      <a:r>
                        <a:rPr lang="de-DE" sz="800" b="1" i="1" u="none" strike="noStrike">
                          <a:solidFill>
                            <a:srgbClr val="FF0000"/>
                          </a:solidFill>
                          <a:latin typeface="Arial"/>
                        </a:rPr>
                        <a:t>-67,74</a:t>
                      </a:r>
                    </a:p>
                  </a:txBody>
                  <a:tcPr marL="0" marR="0" marT="0" marB="0" anchor="b">
                    <a:lnL>
                      <a:noFill/>
                    </a:lnL>
                    <a:lnR>
                      <a:noFill/>
                    </a:lnR>
                    <a:lnT>
                      <a:noFill/>
                    </a:lnT>
                    <a:lnB>
                      <a:noFill/>
                    </a:lnB>
                  </a:tcPr>
                </a:tc>
                <a:tc>
                  <a:txBody>
                    <a:bodyPr/>
                    <a:lstStyle/>
                    <a:p>
                      <a:pPr algn="r" fontAlgn="b"/>
                      <a:endParaRPr lang="de-DE" sz="1000" b="1" i="0" u="none" strike="noStrike" dirty="0">
                        <a:solidFill>
                          <a:srgbClr val="FF0000"/>
                        </a:solidFill>
                        <a:latin typeface="Arial"/>
                      </a:endParaRPr>
                    </a:p>
                  </a:txBody>
                  <a:tcPr marL="0" marR="0" marT="0" marB="0" anchor="b">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Line 5"/>
          <p:cNvSpPr>
            <a:spLocks noChangeShapeType="1"/>
          </p:cNvSpPr>
          <p:nvPr/>
        </p:nvSpPr>
        <p:spPr bwMode="auto">
          <a:xfrm>
            <a:off x="476250" y="285750"/>
            <a:ext cx="6192838" cy="0"/>
          </a:xfrm>
          <a:prstGeom prst="line">
            <a:avLst/>
          </a:prstGeom>
          <a:noFill/>
          <a:ln w="1270">
            <a:solidFill>
              <a:schemeClr val="bg1">
                <a:lumMod val="75000"/>
              </a:schemeClr>
            </a:solidFill>
            <a:round/>
            <a:headEnd/>
            <a:tailEnd/>
          </a:ln>
        </p:spPr>
        <p:txBody>
          <a:bodyPr/>
          <a:lstStyle/>
          <a:p>
            <a:pPr>
              <a:defRPr/>
            </a:pPr>
            <a:endParaRPr lang="de-DE"/>
          </a:p>
        </p:txBody>
      </p:sp>
      <p:sp>
        <p:nvSpPr>
          <p:cNvPr id="11267" name="Rectangle 12"/>
          <p:cNvSpPr>
            <a:spLocks noChangeArrowheads="1"/>
          </p:cNvSpPr>
          <p:nvPr/>
        </p:nvSpPr>
        <p:spPr bwMode="auto">
          <a:xfrm>
            <a:off x="520700" y="71438"/>
            <a:ext cx="6337300" cy="230832"/>
          </a:xfrm>
          <a:prstGeom prst="rect">
            <a:avLst/>
          </a:prstGeom>
          <a:noFill/>
          <a:ln w="9525">
            <a:noFill/>
            <a:miter lim="800000"/>
            <a:headEnd/>
            <a:tailEnd/>
          </a:ln>
        </p:spPr>
        <p:txBody>
          <a:bodyPr>
            <a:spAutoFit/>
          </a:bodyPr>
          <a:lstStyle/>
          <a:p>
            <a:pPr>
              <a:spcBef>
                <a:spcPct val="50000"/>
              </a:spcBef>
            </a:pPr>
            <a:r>
              <a:rPr lang="de-DE" sz="900" dirty="0">
                <a:solidFill>
                  <a:srgbClr val="000000"/>
                </a:solidFill>
                <a:cs typeface="Times New Roman" pitchFamily="18" charset="0"/>
              </a:rPr>
              <a:t>Wirtschaftliche Lage </a:t>
            </a:r>
            <a:r>
              <a:rPr lang="de-DE" sz="900" dirty="0">
                <a:solidFill>
                  <a:srgbClr val="000000"/>
                </a:solidFill>
              </a:rPr>
              <a:t>			                 	              </a:t>
            </a:r>
            <a:r>
              <a:rPr lang="de-DE" sz="900" dirty="0" smtClean="0">
                <a:solidFill>
                  <a:srgbClr val="FF0000"/>
                </a:solidFill>
              </a:rPr>
              <a:t>Mustermann GmbH</a:t>
            </a:r>
            <a:endParaRPr lang="de-DE" sz="900" dirty="0">
              <a:solidFill>
                <a:srgbClr val="FF0000"/>
              </a:solidFill>
            </a:endParaRPr>
          </a:p>
        </p:txBody>
      </p:sp>
      <p:sp>
        <p:nvSpPr>
          <p:cNvPr id="7" name="Line 5"/>
          <p:cNvSpPr>
            <a:spLocks noChangeShapeType="1"/>
          </p:cNvSpPr>
          <p:nvPr/>
        </p:nvSpPr>
        <p:spPr bwMode="auto">
          <a:xfrm>
            <a:off x="476250" y="8942388"/>
            <a:ext cx="6192838" cy="0"/>
          </a:xfrm>
          <a:prstGeom prst="line">
            <a:avLst/>
          </a:prstGeom>
          <a:noFill/>
          <a:ln w="1270">
            <a:solidFill>
              <a:schemeClr val="bg1">
                <a:lumMod val="75000"/>
              </a:schemeClr>
            </a:solidFill>
            <a:round/>
            <a:headEnd/>
            <a:tailEnd/>
          </a:ln>
        </p:spPr>
        <p:txBody>
          <a:bodyPr/>
          <a:lstStyle/>
          <a:p>
            <a:pPr>
              <a:defRPr/>
            </a:pPr>
            <a:endParaRPr lang="de-DE">
              <a:ln w="3175">
                <a:solidFill>
                  <a:schemeClr val="tx1"/>
                </a:solidFill>
              </a:ln>
            </a:endParaRPr>
          </a:p>
        </p:txBody>
      </p:sp>
      <p:sp>
        <p:nvSpPr>
          <p:cNvPr id="11269" name="Rectangle 7"/>
          <p:cNvSpPr>
            <a:spLocks noChangeArrowheads="1"/>
          </p:cNvSpPr>
          <p:nvPr/>
        </p:nvSpPr>
        <p:spPr bwMode="auto">
          <a:xfrm>
            <a:off x="428625" y="930275"/>
            <a:ext cx="6786563" cy="782638"/>
          </a:xfrm>
          <a:prstGeom prst="rect">
            <a:avLst/>
          </a:prstGeom>
          <a:noFill/>
          <a:ln w="9525">
            <a:noFill/>
            <a:miter lim="800000"/>
            <a:headEnd/>
            <a:tailEnd/>
          </a:ln>
        </p:spPr>
        <p:txBody>
          <a:bodyPr>
            <a:spAutoFit/>
          </a:bodyPr>
          <a:lstStyle/>
          <a:p>
            <a:pPr marL="342900" indent="-342900">
              <a:lnSpc>
                <a:spcPct val="80000"/>
              </a:lnSpc>
              <a:spcBef>
                <a:spcPct val="50000"/>
              </a:spcBef>
            </a:pPr>
            <a:r>
              <a:rPr lang="de-DE" sz="1100" b="1">
                <a:solidFill>
                  <a:srgbClr val="000000"/>
                </a:solidFill>
                <a:cs typeface="Times New Roman" pitchFamily="18" charset="0"/>
              </a:rPr>
              <a:t> </a:t>
            </a:r>
            <a:br>
              <a:rPr lang="de-DE" sz="1100" b="1">
                <a:solidFill>
                  <a:srgbClr val="000000"/>
                </a:solidFill>
                <a:cs typeface="Times New Roman" pitchFamily="18" charset="0"/>
              </a:rPr>
            </a:br>
            <a:r>
              <a:rPr lang="de-DE" sz="1100" b="1">
                <a:solidFill>
                  <a:srgbClr val="000000"/>
                </a:solidFill>
                <a:cs typeface="Times New Roman" pitchFamily="18" charset="0"/>
              </a:rPr>
              <a:t/>
            </a:r>
            <a:br>
              <a:rPr lang="de-DE" sz="1100" b="1">
                <a:solidFill>
                  <a:srgbClr val="000000"/>
                </a:solidFill>
                <a:cs typeface="Times New Roman" pitchFamily="18" charset="0"/>
              </a:rPr>
            </a:br>
            <a:endParaRPr lang="de-DE" sz="1100" b="1">
              <a:solidFill>
                <a:srgbClr val="000000"/>
              </a:solidFill>
              <a:cs typeface="Times New Roman" pitchFamily="18" charset="0"/>
            </a:endParaRPr>
          </a:p>
          <a:p>
            <a:pPr marL="800100" lvl="1" indent="-438150">
              <a:lnSpc>
                <a:spcPts val="1500"/>
              </a:lnSpc>
              <a:spcBef>
                <a:spcPct val="50000"/>
              </a:spcBef>
              <a:buFontTx/>
              <a:buAutoNum type="arabicPeriod" startAt="2"/>
            </a:pPr>
            <a:r>
              <a:rPr lang="de-DE" sz="1100">
                <a:solidFill>
                  <a:srgbClr val="000000"/>
                </a:solidFill>
                <a:cs typeface="Times New Roman" pitchFamily="18" charset="0"/>
              </a:rPr>
              <a:t>Vermögens- und Kapitalstruktur </a:t>
            </a:r>
            <a:endParaRPr lang="de-DE" sz="1000" b="1">
              <a:solidFill>
                <a:srgbClr val="000000"/>
              </a:solidFill>
              <a:cs typeface="Times New Roman" pitchFamily="18" charset="0"/>
            </a:endParaRPr>
          </a:p>
        </p:txBody>
      </p:sp>
      <p:sp>
        <p:nvSpPr>
          <p:cNvPr id="11270" name="Rectangle 12"/>
          <p:cNvSpPr>
            <a:spLocks noChangeArrowheads="1"/>
          </p:cNvSpPr>
          <p:nvPr/>
        </p:nvSpPr>
        <p:spPr bwMode="auto">
          <a:xfrm>
            <a:off x="404813" y="8899525"/>
            <a:ext cx="6337300" cy="246063"/>
          </a:xfrm>
          <a:prstGeom prst="rect">
            <a:avLst/>
          </a:prstGeom>
          <a:noFill/>
          <a:ln w="9525">
            <a:noFill/>
            <a:miter lim="800000"/>
            <a:headEnd/>
            <a:tailEnd/>
          </a:ln>
        </p:spPr>
        <p:txBody>
          <a:bodyPr>
            <a:spAutoFit/>
          </a:bodyPr>
          <a:lstStyle/>
          <a:p>
            <a:pPr>
              <a:spcBef>
                <a:spcPct val="50000"/>
              </a:spcBef>
            </a:pPr>
            <a:r>
              <a:rPr lang="de-DE" sz="1000">
                <a:solidFill>
                  <a:srgbClr val="000000"/>
                </a:solidFill>
              </a:rPr>
              <a:t>						        </a:t>
            </a:r>
            <a:r>
              <a:rPr lang="de-DE" sz="800">
                <a:solidFill>
                  <a:srgbClr val="000000"/>
                </a:solidFill>
              </a:rPr>
              <a:t>Seite  9</a:t>
            </a:r>
          </a:p>
        </p:txBody>
      </p:sp>
      <p:graphicFrame>
        <p:nvGraphicFramePr>
          <p:cNvPr id="10" name="Tabelle 9"/>
          <p:cNvGraphicFramePr>
            <a:graphicFrameLocks noGrp="1"/>
          </p:cNvGraphicFramePr>
          <p:nvPr/>
        </p:nvGraphicFramePr>
        <p:xfrm>
          <a:off x="533400" y="2000250"/>
          <a:ext cx="6182031" cy="4499535"/>
        </p:xfrm>
        <a:graphic>
          <a:graphicData uri="http://schemas.openxmlformats.org/drawingml/2006/table">
            <a:tbl>
              <a:tblPr/>
              <a:tblGrid>
                <a:gridCol w="187934"/>
                <a:gridCol w="1846367"/>
                <a:gridCol w="118695"/>
                <a:gridCol w="817676"/>
                <a:gridCol w="606663"/>
                <a:gridCol w="817676"/>
                <a:gridCol w="461592"/>
                <a:gridCol w="781409"/>
                <a:gridCol w="544019"/>
              </a:tblGrid>
              <a:tr h="168421">
                <a:tc>
                  <a:txBody>
                    <a:bodyPr/>
                    <a:lstStyle/>
                    <a:p>
                      <a:pPr algn="l" fontAlgn="b"/>
                      <a:endParaRPr lang="de-DE" sz="1000" b="0" i="0" u="none" strike="noStrike" dirty="0">
                        <a:solidFill>
                          <a:srgbClr val="000000"/>
                        </a:solidFill>
                        <a:latin typeface="Arial"/>
                      </a:endParaRPr>
                    </a:p>
                  </a:txBody>
                  <a:tcPr marL="9908" marR="9908" marT="9908" marB="0" anchor="b">
                    <a:lnL>
                      <a:noFill/>
                    </a:lnL>
                    <a:lnR>
                      <a:noFill/>
                    </a:lnR>
                    <a:lnT>
                      <a:noFill/>
                    </a:lnT>
                    <a:lnB>
                      <a:noFill/>
                    </a:lnB>
                  </a:tcPr>
                </a:tc>
                <a:tc>
                  <a:txBody>
                    <a:bodyPr/>
                    <a:lstStyle/>
                    <a:p>
                      <a:pPr algn="l" fontAlgn="b"/>
                      <a:endParaRPr lang="de-DE" sz="1000" b="0" i="0" u="none" strike="noStrike">
                        <a:solidFill>
                          <a:srgbClr val="000000"/>
                        </a:solidFill>
                        <a:latin typeface="Arial"/>
                      </a:endParaRPr>
                    </a:p>
                  </a:txBody>
                  <a:tcPr marL="9908" marR="9908" marT="9908" marB="0" anchor="b">
                    <a:lnL>
                      <a:noFill/>
                    </a:lnL>
                    <a:lnR>
                      <a:noFill/>
                    </a:lnR>
                    <a:lnT>
                      <a:noFill/>
                    </a:lnT>
                    <a:lnB>
                      <a:noFill/>
                    </a:lnB>
                  </a:tcPr>
                </a:tc>
                <a:tc>
                  <a:txBody>
                    <a:bodyPr/>
                    <a:lstStyle/>
                    <a:p>
                      <a:pPr algn="l" fontAlgn="b"/>
                      <a:endParaRPr lang="de-DE" sz="1000" b="0" i="0" u="none" strike="noStrike">
                        <a:solidFill>
                          <a:srgbClr val="000000"/>
                        </a:solidFill>
                        <a:latin typeface="Arial"/>
                      </a:endParaRPr>
                    </a:p>
                  </a:txBody>
                  <a:tcPr marL="9908" marR="9908" marT="9908" marB="0" anchor="b">
                    <a:lnL>
                      <a:noFill/>
                    </a:lnL>
                    <a:lnR>
                      <a:noFill/>
                    </a:lnR>
                    <a:lnT>
                      <a:noFill/>
                    </a:lnT>
                    <a:lnB>
                      <a:noFill/>
                    </a:lnB>
                  </a:tcPr>
                </a:tc>
                <a:tc>
                  <a:txBody>
                    <a:bodyPr/>
                    <a:lstStyle/>
                    <a:p>
                      <a:pPr algn="l" fontAlgn="b"/>
                      <a:endParaRPr lang="de-DE" sz="1000" b="0" i="0" u="none" strike="noStrike">
                        <a:solidFill>
                          <a:srgbClr val="000000"/>
                        </a:solidFill>
                        <a:latin typeface="Arial"/>
                      </a:endParaRPr>
                    </a:p>
                  </a:txBody>
                  <a:tcPr marL="9908" marR="9908" marT="9908" marB="0" anchor="b">
                    <a:lnL>
                      <a:noFill/>
                    </a:lnL>
                    <a:lnR>
                      <a:noFill/>
                    </a:lnR>
                    <a:lnT>
                      <a:noFill/>
                    </a:lnT>
                    <a:lnB>
                      <a:noFill/>
                    </a:lnB>
                  </a:tcPr>
                </a:tc>
                <a:tc>
                  <a:txBody>
                    <a:bodyPr/>
                    <a:lstStyle/>
                    <a:p>
                      <a:pPr algn="r" fontAlgn="b"/>
                      <a:endParaRPr lang="de-DE" sz="1000" b="0" i="0" u="none" strike="noStrike">
                        <a:solidFill>
                          <a:srgbClr val="000000"/>
                        </a:solidFill>
                        <a:latin typeface="Arial"/>
                      </a:endParaRPr>
                    </a:p>
                  </a:txBody>
                  <a:tcPr marL="9908" marR="9908" marT="9908" marB="0" anchor="b">
                    <a:lnL>
                      <a:noFill/>
                    </a:lnL>
                    <a:lnR>
                      <a:noFill/>
                    </a:lnR>
                    <a:lnT>
                      <a:noFill/>
                    </a:lnT>
                    <a:lnB>
                      <a:noFill/>
                    </a:lnB>
                  </a:tcPr>
                </a:tc>
                <a:tc>
                  <a:txBody>
                    <a:bodyPr/>
                    <a:lstStyle/>
                    <a:p>
                      <a:pPr algn="l" fontAlgn="b"/>
                      <a:endParaRPr lang="de-DE" sz="1000" b="0" i="0" u="none" strike="noStrike">
                        <a:solidFill>
                          <a:srgbClr val="000000"/>
                        </a:solidFill>
                        <a:latin typeface="Arial"/>
                      </a:endParaRPr>
                    </a:p>
                  </a:txBody>
                  <a:tcPr marL="9908" marR="9908" marT="9908" marB="0" anchor="b">
                    <a:lnL>
                      <a:noFill/>
                    </a:lnL>
                    <a:lnR>
                      <a:noFill/>
                    </a:lnR>
                    <a:lnT>
                      <a:noFill/>
                    </a:lnT>
                    <a:lnB>
                      <a:noFill/>
                    </a:lnB>
                  </a:tcPr>
                </a:tc>
                <a:tc>
                  <a:txBody>
                    <a:bodyPr/>
                    <a:lstStyle/>
                    <a:p>
                      <a:pPr algn="l" fontAlgn="b"/>
                      <a:endParaRPr lang="de-DE" sz="1000" b="0" i="0" u="none" strike="noStrike">
                        <a:solidFill>
                          <a:srgbClr val="000000"/>
                        </a:solidFill>
                        <a:latin typeface="Arial"/>
                      </a:endParaRPr>
                    </a:p>
                  </a:txBody>
                  <a:tcPr marL="9908" marR="9908" marT="9908" marB="0" anchor="b">
                    <a:lnL>
                      <a:noFill/>
                    </a:lnL>
                    <a:lnR>
                      <a:noFill/>
                    </a:lnR>
                    <a:lnT>
                      <a:noFill/>
                    </a:lnT>
                    <a:lnB>
                      <a:noFill/>
                    </a:lnB>
                  </a:tcPr>
                </a:tc>
                <a:tc>
                  <a:txBody>
                    <a:bodyPr/>
                    <a:lstStyle/>
                    <a:p>
                      <a:pPr algn="l" fontAlgn="b"/>
                      <a:endParaRPr lang="de-DE" sz="1000" b="0" i="0" u="none" strike="noStrike">
                        <a:solidFill>
                          <a:srgbClr val="000000"/>
                        </a:solidFill>
                        <a:latin typeface="Arial"/>
                      </a:endParaRPr>
                    </a:p>
                  </a:txBody>
                  <a:tcPr marL="9908" marR="9908" marT="9908" marB="0" anchor="b">
                    <a:lnL>
                      <a:noFill/>
                    </a:lnL>
                    <a:lnR>
                      <a:noFill/>
                    </a:lnR>
                    <a:lnT>
                      <a:noFill/>
                    </a:lnT>
                    <a:lnB>
                      <a:noFill/>
                    </a:lnB>
                  </a:tcPr>
                </a:tc>
                <a:tc>
                  <a:txBody>
                    <a:bodyPr/>
                    <a:lstStyle/>
                    <a:p>
                      <a:pPr algn="l" fontAlgn="b"/>
                      <a:endParaRPr lang="de-DE" sz="1000" b="0" i="0" u="none" strike="noStrike">
                        <a:solidFill>
                          <a:srgbClr val="000000"/>
                        </a:solidFill>
                        <a:latin typeface="Arial"/>
                      </a:endParaRPr>
                    </a:p>
                  </a:txBody>
                  <a:tcPr marL="9908" marR="9908" marT="9908" marB="0" anchor="b">
                    <a:lnL>
                      <a:noFill/>
                    </a:lnL>
                    <a:lnR>
                      <a:noFill/>
                    </a:lnR>
                    <a:lnT>
                      <a:noFill/>
                    </a:lnT>
                    <a:lnB>
                      <a:noFill/>
                    </a:lnB>
                  </a:tcPr>
                </a:tc>
              </a:tr>
              <a:tr h="168421">
                <a:tc>
                  <a:txBody>
                    <a:bodyPr/>
                    <a:lstStyle/>
                    <a:p>
                      <a:pPr algn="l" fontAlgn="b"/>
                      <a:endParaRPr lang="de-DE" sz="1000" b="0" i="0" u="none" strike="noStrike">
                        <a:solidFill>
                          <a:srgbClr val="000000"/>
                        </a:solidFill>
                        <a:latin typeface="Arial"/>
                      </a:endParaRPr>
                    </a:p>
                  </a:txBody>
                  <a:tcPr marL="9908" marR="9908" marT="9908" marB="0" anchor="b">
                    <a:lnL>
                      <a:noFill/>
                    </a:lnL>
                    <a:lnR>
                      <a:noFill/>
                    </a:lnR>
                    <a:lnT>
                      <a:noFill/>
                    </a:lnT>
                    <a:lnB>
                      <a:noFill/>
                    </a:lnB>
                  </a:tcPr>
                </a:tc>
                <a:tc>
                  <a:txBody>
                    <a:bodyPr/>
                    <a:lstStyle/>
                    <a:p>
                      <a:pPr algn="l" fontAlgn="b"/>
                      <a:r>
                        <a:rPr lang="de-DE" sz="1000" b="1" i="0" u="none" strike="noStrike" dirty="0">
                          <a:solidFill>
                            <a:srgbClr val="000000"/>
                          </a:solidFill>
                          <a:latin typeface="Arial"/>
                        </a:rPr>
                        <a:t>Kapitalstruktur</a:t>
                      </a:r>
                    </a:p>
                  </a:txBody>
                  <a:tcPr marL="9908" marR="9908" marT="9908" marB="0" anchor="b">
                    <a:lnL>
                      <a:noFill/>
                    </a:lnL>
                    <a:lnR>
                      <a:noFill/>
                    </a:lnR>
                    <a:lnT>
                      <a:noFill/>
                    </a:lnT>
                    <a:lnB>
                      <a:noFill/>
                    </a:lnB>
                  </a:tcPr>
                </a:tc>
                <a:tc>
                  <a:txBody>
                    <a:bodyPr/>
                    <a:lstStyle/>
                    <a:p>
                      <a:pPr algn="l" fontAlgn="b"/>
                      <a:endParaRPr lang="de-DE" sz="1000" b="0" i="0" u="none" strike="noStrike">
                        <a:solidFill>
                          <a:srgbClr val="000000"/>
                        </a:solidFill>
                        <a:latin typeface="Arial"/>
                      </a:endParaRPr>
                    </a:p>
                  </a:txBody>
                  <a:tcPr marL="9908" marR="9908" marT="9908" marB="0" anchor="b">
                    <a:lnL>
                      <a:noFill/>
                    </a:lnL>
                    <a:lnR>
                      <a:noFill/>
                    </a:lnR>
                    <a:lnT>
                      <a:noFill/>
                    </a:lnT>
                    <a:lnB>
                      <a:noFill/>
                    </a:lnB>
                  </a:tcPr>
                </a:tc>
                <a:tc>
                  <a:txBody>
                    <a:bodyPr/>
                    <a:lstStyle/>
                    <a:p>
                      <a:pPr algn="r" fontAlgn="b"/>
                      <a:r>
                        <a:rPr lang="de-DE" sz="1000" b="0" i="0" u="none" strike="noStrike" dirty="0">
                          <a:solidFill>
                            <a:srgbClr val="000000"/>
                          </a:solidFill>
                          <a:latin typeface="Arial"/>
                        </a:rPr>
                        <a:t>Jahr </a:t>
                      </a:r>
                      <a:r>
                        <a:rPr lang="de-DE" sz="1000" b="0" i="0" u="none" strike="noStrike" dirty="0">
                          <a:solidFill>
                            <a:srgbClr val="FF0000"/>
                          </a:solidFill>
                          <a:latin typeface="Arial"/>
                        </a:rPr>
                        <a:t>2013</a:t>
                      </a:r>
                    </a:p>
                  </a:txBody>
                  <a:tcPr marL="9908" marR="9908" marT="9908" marB="0" anchor="b">
                    <a:lnL>
                      <a:noFill/>
                    </a:lnL>
                    <a:lnR>
                      <a:noFill/>
                    </a:lnR>
                    <a:lnT>
                      <a:noFill/>
                    </a:lnT>
                    <a:lnB>
                      <a:noFill/>
                    </a:lnB>
                  </a:tcPr>
                </a:tc>
                <a:tc>
                  <a:txBody>
                    <a:bodyPr/>
                    <a:lstStyle/>
                    <a:p>
                      <a:pPr algn="r" fontAlgn="b"/>
                      <a:endParaRPr lang="de-DE" sz="1000" b="0" i="0" u="none" strike="noStrike">
                        <a:solidFill>
                          <a:srgbClr val="000000"/>
                        </a:solidFill>
                        <a:latin typeface="Arial"/>
                      </a:endParaRPr>
                    </a:p>
                  </a:txBody>
                  <a:tcPr marL="9908" marR="9908" marT="9908" marB="0" anchor="b">
                    <a:lnL>
                      <a:noFill/>
                    </a:lnL>
                    <a:lnR>
                      <a:noFill/>
                    </a:lnR>
                    <a:lnT>
                      <a:noFill/>
                    </a:lnT>
                    <a:lnB>
                      <a:noFill/>
                    </a:lnB>
                  </a:tcPr>
                </a:tc>
                <a:tc>
                  <a:txBody>
                    <a:bodyPr/>
                    <a:lstStyle/>
                    <a:p>
                      <a:pPr algn="r" fontAlgn="b"/>
                      <a:r>
                        <a:rPr lang="de-DE" sz="1000" b="0" i="0" u="none" strike="noStrike" dirty="0">
                          <a:solidFill>
                            <a:srgbClr val="000000"/>
                          </a:solidFill>
                          <a:latin typeface="Arial"/>
                        </a:rPr>
                        <a:t>Jahr </a:t>
                      </a:r>
                      <a:r>
                        <a:rPr lang="de-DE" sz="1000" b="0" i="0" u="none" strike="noStrike" dirty="0">
                          <a:solidFill>
                            <a:srgbClr val="FF0000"/>
                          </a:solidFill>
                          <a:latin typeface="Arial"/>
                        </a:rPr>
                        <a:t>2012</a:t>
                      </a:r>
                    </a:p>
                  </a:txBody>
                  <a:tcPr marL="9908" marR="9908" marT="9908" marB="0" anchor="b">
                    <a:lnL>
                      <a:noFill/>
                    </a:lnL>
                    <a:lnR>
                      <a:noFill/>
                    </a:lnR>
                    <a:lnT>
                      <a:noFill/>
                    </a:lnT>
                    <a:lnB>
                      <a:noFill/>
                    </a:lnB>
                  </a:tcPr>
                </a:tc>
                <a:tc>
                  <a:txBody>
                    <a:bodyPr/>
                    <a:lstStyle/>
                    <a:p>
                      <a:pPr algn="r" fontAlgn="b"/>
                      <a:endParaRPr lang="de-DE" sz="1000" b="0" i="0" u="none" strike="noStrike">
                        <a:solidFill>
                          <a:srgbClr val="000000"/>
                        </a:solidFill>
                        <a:latin typeface="Arial"/>
                      </a:endParaRPr>
                    </a:p>
                  </a:txBody>
                  <a:tcPr marL="9908" marR="9908" marT="9908" marB="0" anchor="b">
                    <a:lnL>
                      <a:noFill/>
                    </a:lnL>
                    <a:lnR>
                      <a:noFill/>
                    </a:lnR>
                    <a:lnT>
                      <a:noFill/>
                    </a:lnT>
                    <a:lnB>
                      <a:noFill/>
                    </a:lnB>
                  </a:tcPr>
                </a:tc>
                <a:tc>
                  <a:txBody>
                    <a:bodyPr/>
                    <a:lstStyle/>
                    <a:p>
                      <a:pPr algn="r" fontAlgn="b"/>
                      <a:r>
                        <a:rPr lang="de-DE" sz="1000" b="0" i="1" u="none" strike="noStrike">
                          <a:solidFill>
                            <a:srgbClr val="000000"/>
                          </a:solidFill>
                          <a:latin typeface="Arial"/>
                        </a:rPr>
                        <a:t>Abweichung</a:t>
                      </a:r>
                    </a:p>
                  </a:txBody>
                  <a:tcPr marL="9908" marR="9908" marT="9908" marB="0" anchor="b">
                    <a:lnL>
                      <a:noFill/>
                    </a:lnL>
                    <a:lnR>
                      <a:noFill/>
                    </a:lnR>
                    <a:lnT>
                      <a:noFill/>
                    </a:lnT>
                    <a:lnB>
                      <a:noFill/>
                    </a:lnB>
                  </a:tcPr>
                </a:tc>
                <a:tc>
                  <a:txBody>
                    <a:bodyPr/>
                    <a:lstStyle/>
                    <a:p>
                      <a:pPr algn="r" fontAlgn="b"/>
                      <a:endParaRPr lang="de-DE" sz="1000" b="0" i="0" u="none" strike="noStrike">
                        <a:solidFill>
                          <a:srgbClr val="000000"/>
                        </a:solidFill>
                        <a:latin typeface="Arial"/>
                      </a:endParaRPr>
                    </a:p>
                  </a:txBody>
                  <a:tcPr marL="9908" marR="9908" marT="9908" marB="0" anchor="b">
                    <a:lnL>
                      <a:noFill/>
                    </a:lnL>
                    <a:lnR>
                      <a:noFill/>
                    </a:lnR>
                    <a:lnT>
                      <a:noFill/>
                    </a:lnT>
                    <a:lnB>
                      <a:noFill/>
                    </a:lnB>
                  </a:tcPr>
                </a:tc>
              </a:tr>
              <a:tr h="168421">
                <a:tc>
                  <a:txBody>
                    <a:bodyPr/>
                    <a:lstStyle/>
                    <a:p>
                      <a:pPr algn="l" fontAlgn="b"/>
                      <a:endParaRPr lang="de-DE" sz="1000" b="0" i="0" u="none" strike="noStrike">
                        <a:solidFill>
                          <a:srgbClr val="000000"/>
                        </a:solidFill>
                        <a:latin typeface="Arial"/>
                      </a:endParaRPr>
                    </a:p>
                  </a:txBody>
                  <a:tcPr marL="9908" marR="9908" marT="9908" marB="0" anchor="b">
                    <a:lnL>
                      <a:noFill/>
                    </a:lnL>
                    <a:lnR>
                      <a:noFill/>
                    </a:lnR>
                    <a:lnT>
                      <a:noFill/>
                    </a:lnT>
                    <a:lnB>
                      <a:noFill/>
                    </a:lnB>
                  </a:tcPr>
                </a:tc>
                <a:tc>
                  <a:txBody>
                    <a:bodyPr/>
                    <a:lstStyle/>
                    <a:p>
                      <a:pPr algn="l" fontAlgn="b"/>
                      <a:endParaRPr lang="de-DE" sz="1000" b="0" i="0" u="none" strike="noStrike">
                        <a:solidFill>
                          <a:srgbClr val="000000"/>
                        </a:solidFill>
                        <a:latin typeface="Arial"/>
                      </a:endParaRPr>
                    </a:p>
                  </a:txBody>
                  <a:tcPr marL="9908" marR="9908" marT="9908" marB="0" anchor="b">
                    <a:lnL>
                      <a:noFill/>
                    </a:lnL>
                    <a:lnR>
                      <a:noFill/>
                    </a:lnR>
                    <a:lnT>
                      <a:noFill/>
                    </a:lnT>
                    <a:lnB>
                      <a:noFill/>
                    </a:lnB>
                  </a:tcPr>
                </a:tc>
                <a:tc>
                  <a:txBody>
                    <a:bodyPr/>
                    <a:lstStyle/>
                    <a:p>
                      <a:pPr algn="l" fontAlgn="b"/>
                      <a:endParaRPr lang="de-DE" sz="1000" b="0" i="0" u="none" strike="noStrike">
                        <a:solidFill>
                          <a:srgbClr val="000000"/>
                        </a:solidFill>
                        <a:latin typeface="Arial"/>
                      </a:endParaRPr>
                    </a:p>
                  </a:txBody>
                  <a:tcPr marL="9908" marR="9908" marT="9908" marB="0" anchor="b">
                    <a:lnL>
                      <a:noFill/>
                    </a:lnL>
                    <a:lnR>
                      <a:noFill/>
                    </a:lnR>
                    <a:lnT>
                      <a:noFill/>
                    </a:lnT>
                    <a:lnB>
                      <a:noFill/>
                    </a:lnB>
                  </a:tcPr>
                </a:tc>
                <a:tc>
                  <a:txBody>
                    <a:bodyPr/>
                    <a:lstStyle/>
                    <a:p>
                      <a:pPr algn="r" fontAlgn="b"/>
                      <a:r>
                        <a:rPr lang="de-DE" sz="1000" b="0" i="0" u="none" strike="noStrike">
                          <a:solidFill>
                            <a:srgbClr val="000000"/>
                          </a:solidFill>
                          <a:latin typeface="Arial"/>
                        </a:rPr>
                        <a:t>EUR</a:t>
                      </a:r>
                    </a:p>
                  </a:txBody>
                  <a:tcPr marL="9908" marR="9908" marT="9908" marB="0" anchor="b">
                    <a:lnL>
                      <a:noFill/>
                    </a:lnL>
                    <a:lnR>
                      <a:noFill/>
                    </a:lnR>
                    <a:lnT>
                      <a:noFill/>
                    </a:lnT>
                    <a:lnB>
                      <a:noFill/>
                    </a:lnB>
                  </a:tcPr>
                </a:tc>
                <a:tc>
                  <a:txBody>
                    <a:bodyPr/>
                    <a:lstStyle/>
                    <a:p>
                      <a:pPr algn="r" fontAlgn="b"/>
                      <a:r>
                        <a:rPr lang="de-DE" sz="1000" b="0" i="0" u="none" strike="noStrike">
                          <a:solidFill>
                            <a:srgbClr val="000000"/>
                          </a:solidFill>
                          <a:latin typeface="Arial"/>
                        </a:rPr>
                        <a:t>%</a:t>
                      </a:r>
                    </a:p>
                  </a:txBody>
                  <a:tcPr marL="9908" marR="9908" marT="9908" marB="0" anchor="b">
                    <a:lnL>
                      <a:noFill/>
                    </a:lnL>
                    <a:lnR>
                      <a:noFill/>
                    </a:lnR>
                    <a:lnT>
                      <a:noFill/>
                    </a:lnT>
                    <a:lnB>
                      <a:noFill/>
                    </a:lnB>
                  </a:tcPr>
                </a:tc>
                <a:tc>
                  <a:txBody>
                    <a:bodyPr/>
                    <a:lstStyle/>
                    <a:p>
                      <a:pPr algn="r" fontAlgn="b"/>
                      <a:r>
                        <a:rPr lang="de-DE" sz="1000" b="0" i="0" u="none" strike="noStrike">
                          <a:solidFill>
                            <a:srgbClr val="000000"/>
                          </a:solidFill>
                          <a:latin typeface="Arial"/>
                        </a:rPr>
                        <a:t>EUR</a:t>
                      </a:r>
                    </a:p>
                  </a:txBody>
                  <a:tcPr marL="9908" marR="9908" marT="9908" marB="0" anchor="b">
                    <a:lnL>
                      <a:noFill/>
                    </a:lnL>
                    <a:lnR>
                      <a:noFill/>
                    </a:lnR>
                    <a:lnT>
                      <a:noFill/>
                    </a:lnT>
                    <a:lnB>
                      <a:noFill/>
                    </a:lnB>
                  </a:tcPr>
                </a:tc>
                <a:tc>
                  <a:txBody>
                    <a:bodyPr/>
                    <a:lstStyle/>
                    <a:p>
                      <a:pPr algn="r" fontAlgn="b"/>
                      <a:r>
                        <a:rPr lang="de-DE" sz="1000" b="0" i="0" u="none" strike="noStrike">
                          <a:solidFill>
                            <a:srgbClr val="000000"/>
                          </a:solidFill>
                          <a:latin typeface="Arial"/>
                        </a:rPr>
                        <a:t>%</a:t>
                      </a:r>
                    </a:p>
                  </a:txBody>
                  <a:tcPr marL="9908" marR="9908" marT="9908" marB="0" anchor="b">
                    <a:lnL>
                      <a:noFill/>
                    </a:lnL>
                    <a:lnR>
                      <a:noFill/>
                    </a:lnR>
                    <a:lnT>
                      <a:noFill/>
                    </a:lnT>
                    <a:lnB>
                      <a:noFill/>
                    </a:lnB>
                  </a:tcPr>
                </a:tc>
                <a:tc>
                  <a:txBody>
                    <a:bodyPr/>
                    <a:lstStyle/>
                    <a:p>
                      <a:pPr algn="r" fontAlgn="b"/>
                      <a:r>
                        <a:rPr lang="de-DE" sz="1000" b="0" i="1" u="none" strike="noStrike">
                          <a:solidFill>
                            <a:srgbClr val="000000"/>
                          </a:solidFill>
                          <a:latin typeface="Arial"/>
                        </a:rPr>
                        <a:t>EUR</a:t>
                      </a:r>
                    </a:p>
                  </a:txBody>
                  <a:tcPr marL="9908" marR="9908" marT="9908" marB="0" anchor="b">
                    <a:lnL>
                      <a:noFill/>
                    </a:lnL>
                    <a:lnR>
                      <a:noFill/>
                    </a:lnR>
                    <a:lnT>
                      <a:noFill/>
                    </a:lnT>
                    <a:lnB>
                      <a:noFill/>
                    </a:lnB>
                  </a:tcPr>
                </a:tc>
                <a:tc>
                  <a:txBody>
                    <a:bodyPr/>
                    <a:lstStyle/>
                    <a:p>
                      <a:pPr algn="r" fontAlgn="b"/>
                      <a:r>
                        <a:rPr lang="de-DE" sz="1000" b="0" i="0" u="none" strike="noStrike">
                          <a:solidFill>
                            <a:srgbClr val="000000"/>
                          </a:solidFill>
                          <a:latin typeface="Arial"/>
                        </a:rPr>
                        <a:t>%</a:t>
                      </a:r>
                    </a:p>
                  </a:txBody>
                  <a:tcPr marL="9908" marR="9908" marT="9908" marB="0" anchor="b">
                    <a:lnL>
                      <a:noFill/>
                    </a:lnL>
                    <a:lnR>
                      <a:noFill/>
                    </a:lnR>
                    <a:lnT>
                      <a:noFill/>
                    </a:lnT>
                    <a:lnB>
                      <a:noFill/>
                    </a:lnB>
                  </a:tcPr>
                </a:tc>
              </a:tr>
              <a:tr h="168421">
                <a:tc>
                  <a:txBody>
                    <a:bodyPr/>
                    <a:lstStyle/>
                    <a:p>
                      <a:pPr algn="l" fontAlgn="b"/>
                      <a:endParaRPr lang="de-DE" sz="1000" b="0" i="0" u="none" strike="noStrike">
                        <a:solidFill>
                          <a:srgbClr val="000000"/>
                        </a:solidFill>
                        <a:latin typeface="Arial"/>
                      </a:endParaRPr>
                    </a:p>
                  </a:txBody>
                  <a:tcPr marL="9908" marR="9908" marT="9908" marB="0" anchor="b">
                    <a:lnL>
                      <a:noFill/>
                    </a:lnL>
                    <a:lnR>
                      <a:noFill/>
                    </a:lnR>
                    <a:lnT>
                      <a:noFill/>
                    </a:lnT>
                    <a:lnB>
                      <a:noFill/>
                    </a:lnB>
                  </a:tcPr>
                </a:tc>
                <a:tc>
                  <a:txBody>
                    <a:bodyPr/>
                    <a:lstStyle/>
                    <a:p>
                      <a:pPr algn="l" fontAlgn="b"/>
                      <a:endParaRPr lang="de-DE" sz="1000" b="0" i="0" u="none" strike="noStrike">
                        <a:solidFill>
                          <a:srgbClr val="000000"/>
                        </a:solidFill>
                        <a:latin typeface="Arial"/>
                      </a:endParaRPr>
                    </a:p>
                  </a:txBody>
                  <a:tcPr marL="9908" marR="9908" marT="9908" marB="0" anchor="b">
                    <a:lnL>
                      <a:noFill/>
                    </a:lnL>
                    <a:lnR>
                      <a:noFill/>
                    </a:lnR>
                    <a:lnT>
                      <a:noFill/>
                    </a:lnT>
                    <a:lnB>
                      <a:noFill/>
                    </a:lnB>
                  </a:tcPr>
                </a:tc>
                <a:tc>
                  <a:txBody>
                    <a:bodyPr/>
                    <a:lstStyle/>
                    <a:p>
                      <a:pPr algn="l" fontAlgn="b"/>
                      <a:endParaRPr lang="de-DE" sz="1000" b="0" i="0" u="none" strike="noStrike">
                        <a:solidFill>
                          <a:srgbClr val="000000"/>
                        </a:solidFill>
                        <a:latin typeface="Arial"/>
                      </a:endParaRPr>
                    </a:p>
                  </a:txBody>
                  <a:tcPr marL="9908" marR="9908" marT="9908" marB="0" anchor="b">
                    <a:lnL>
                      <a:noFill/>
                    </a:lnL>
                    <a:lnR>
                      <a:noFill/>
                    </a:lnR>
                    <a:lnT>
                      <a:noFill/>
                    </a:lnT>
                    <a:lnB>
                      <a:noFill/>
                    </a:lnB>
                  </a:tcPr>
                </a:tc>
                <a:tc>
                  <a:txBody>
                    <a:bodyPr/>
                    <a:lstStyle/>
                    <a:p>
                      <a:pPr algn="r" fontAlgn="b"/>
                      <a:endParaRPr lang="de-DE" sz="1000" b="0" i="0" u="none" strike="noStrike">
                        <a:solidFill>
                          <a:srgbClr val="000000"/>
                        </a:solidFill>
                        <a:latin typeface="Arial"/>
                      </a:endParaRPr>
                    </a:p>
                  </a:txBody>
                  <a:tcPr marL="9908" marR="9908" marT="9908" marB="0" anchor="b">
                    <a:lnL>
                      <a:noFill/>
                    </a:lnL>
                    <a:lnR>
                      <a:noFill/>
                    </a:lnR>
                    <a:lnT>
                      <a:noFill/>
                    </a:lnT>
                    <a:lnB>
                      <a:noFill/>
                    </a:lnB>
                  </a:tcPr>
                </a:tc>
                <a:tc>
                  <a:txBody>
                    <a:bodyPr/>
                    <a:lstStyle/>
                    <a:p>
                      <a:pPr algn="r" fontAlgn="b"/>
                      <a:endParaRPr lang="de-DE" sz="1000" b="0" i="0" u="none" strike="noStrike">
                        <a:solidFill>
                          <a:srgbClr val="000000"/>
                        </a:solidFill>
                        <a:latin typeface="Arial"/>
                      </a:endParaRPr>
                    </a:p>
                  </a:txBody>
                  <a:tcPr marL="9908" marR="9908" marT="9908" marB="0" anchor="b">
                    <a:lnL>
                      <a:noFill/>
                    </a:lnL>
                    <a:lnR>
                      <a:noFill/>
                    </a:lnR>
                    <a:lnT>
                      <a:noFill/>
                    </a:lnT>
                    <a:lnB>
                      <a:noFill/>
                    </a:lnB>
                  </a:tcPr>
                </a:tc>
                <a:tc>
                  <a:txBody>
                    <a:bodyPr/>
                    <a:lstStyle/>
                    <a:p>
                      <a:pPr algn="r" fontAlgn="b"/>
                      <a:endParaRPr lang="de-DE" sz="1000" b="0" i="0" u="none" strike="noStrike">
                        <a:solidFill>
                          <a:srgbClr val="000000"/>
                        </a:solidFill>
                        <a:latin typeface="Arial"/>
                      </a:endParaRPr>
                    </a:p>
                  </a:txBody>
                  <a:tcPr marL="9908" marR="9908" marT="9908" marB="0" anchor="b">
                    <a:lnL>
                      <a:noFill/>
                    </a:lnL>
                    <a:lnR>
                      <a:noFill/>
                    </a:lnR>
                    <a:lnT>
                      <a:noFill/>
                    </a:lnT>
                    <a:lnB>
                      <a:noFill/>
                    </a:lnB>
                  </a:tcPr>
                </a:tc>
                <a:tc>
                  <a:txBody>
                    <a:bodyPr/>
                    <a:lstStyle/>
                    <a:p>
                      <a:pPr algn="r" fontAlgn="b"/>
                      <a:endParaRPr lang="de-DE" sz="1000" b="0" i="0" u="none" strike="noStrike">
                        <a:solidFill>
                          <a:srgbClr val="000000"/>
                        </a:solidFill>
                        <a:latin typeface="Arial"/>
                      </a:endParaRPr>
                    </a:p>
                  </a:txBody>
                  <a:tcPr marL="9908" marR="9908" marT="9908" marB="0" anchor="b">
                    <a:lnL>
                      <a:noFill/>
                    </a:lnL>
                    <a:lnR>
                      <a:noFill/>
                    </a:lnR>
                    <a:lnT>
                      <a:noFill/>
                    </a:lnT>
                    <a:lnB>
                      <a:noFill/>
                    </a:lnB>
                  </a:tcPr>
                </a:tc>
                <a:tc>
                  <a:txBody>
                    <a:bodyPr/>
                    <a:lstStyle/>
                    <a:p>
                      <a:pPr algn="r" fontAlgn="b"/>
                      <a:endParaRPr lang="de-DE" sz="1000" b="0" i="1" u="none" strike="noStrike">
                        <a:solidFill>
                          <a:srgbClr val="000000"/>
                        </a:solidFill>
                        <a:latin typeface="Arial"/>
                      </a:endParaRPr>
                    </a:p>
                  </a:txBody>
                  <a:tcPr marL="9908" marR="9908" marT="9908" marB="0" anchor="b">
                    <a:lnL>
                      <a:noFill/>
                    </a:lnL>
                    <a:lnR>
                      <a:noFill/>
                    </a:lnR>
                    <a:lnT>
                      <a:noFill/>
                    </a:lnT>
                    <a:lnB>
                      <a:noFill/>
                    </a:lnB>
                  </a:tcPr>
                </a:tc>
                <a:tc>
                  <a:txBody>
                    <a:bodyPr/>
                    <a:lstStyle/>
                    <a:p>
                      <a:pPr algn="r" fontAlgn="b"/>
                      <a:endParaRPr lang="de-DE" sz="1000" b="0" i="0" u="none" strike="noStrike">
                        <a:solidFill>
                          <a:srgbClr val="000000"/>
                        </a:solidFill>
                        <a:latin typeface="Arial"/>
                      </a:endParaRPr>
                    </a:p>
                  </a:txBody>
                  <a:tcPr marL="9908" marR="9908" marT="9908" marB="0" anchor="b">
                    <a:lnL>
                      <a:noFill/>
                    </a:lnL>
                    <a:lnR>
                      <a:noFill/>
                    </a:lnR>
                    <a:lnT>
                      <a:noFill/>
                    </a:lnT>
                    <a:lnB>
                      <a:noFill/>
                    </a:lnB>
                  </a:tcPr>
                </a:tc>
              </a:tr>
              <a:tr h="168421">
                <a:tc gridSpan="2">
                  <a:txBody>
                    <a:bodyPr/>
                    <a:lstStyle/>
                    <a:p>
                      <a:pPr algn="l" fontAlgn="b"/>
                      <a:r>
                        <a:rPr lang="de-DE" sz="1000" b="0" i="0" u="none" strike="noStrike">
                          <a:solidFill>
                            <a:srgbClr val="000000"/>
                          </a:solidFill>
                          <a:latin typeface="Arial"/>
                        </a:rPr>
                        <a:t>Eigenkapital</a:t>
                      </a:r>
                    </a:p>
                  </a:txBody>
                  <a:tcPr marL="9908" marR="9908" marT="9908" marB="0" anchor="b">
                    <a:lnL>
                      <a:noFill/>
                    </a:lnL>
                    <a:lnR>
                      <a:noFill/>
                    </a:lnR>
                    <a:lnT>
                      <a:noFill/>
                    </a:lnT>
                    <a:lnB>
                      <a:noFill/>
                    </a:lnB>
                  </a:tcPr>
                </a:tc>
                <a:tc hMerge="1">
                  <a:txBody>
                    <a:bodyPr/>
                    <a:lstStyle/>
                    <a:p>
                      <a:endParaRPr lang="de-DE"/>
                    </a:p>
                  </a:txBody>
                  <a:tcPr/>
                </a:tc>
                <a:tc>
                  <a:txBody>
                    <a:bodyPr/>
                    <a:lstStyle/>
                    <a:p>
                      <a:pPr algn="l" fontAlgn="b"/>
                      <a:endParaRPr lang="de-DE" sz="1000" b="0" i="0" u="none" strike="noStrike">
                        <a:solidFill>
                          <a:srgbClr val="000000"/>
                        </a:solidFill>
                        <a:latin typeface="Arial"/>
                      </a:endParaRPr>
                    </a:p>
                  </a:txBody>
                  <a:tcPr marL="9908" marR="9908" marT="9908" marB="0" anchor="b">
                    <a:lnL>
                      <a:noFill/>
                    </a:lnL>
                    <a:lnR>
                      <a:noFill/>
                    </a:lnR>
                    <a:lnT>
                      <a:noFill/>
                    </a:lnT>
                    <a:lnB>
                      <a:noFill/>
                    </a:lnB>
                  </a:tcPr>
                </a:tc>
                <a:tc>
                  <a:txBody>
                    <a:bodyPr/>
                    <a:lstStyle/>
                    <a:p>
                      <a:pPr algn="r" fontAlgn="b"/>
                      <a:r>
                        <a:rPr lang="de-DE" sz="1000" b="0" i="0" u="none" strike="noStrike" dirty="0">
                          <a:solidFill>
                            <a:srgbClr val="FF0000"/>
                          </a:solidFill>
                          <a:latin typeface="Arial"/>
                        </a:rPr>
                        <a:t>0,00</a:t>
                      </a:r>
                    </a:p>
                  </a:txBody>
                  <a:tcPr marL="9908" marR="9908" marT="9908" marB="0" anchor="b">
                    <a:lnL>
                      <a:noFill/>
                    </a:lnL>
                    <a:lnR>
                      <a:noFill/>
                    </a:lnR>
                    <a:lnT>
                      <a:noFill/>
                    </a:lnT>
                    <a:lnB>
                      <a:noFill/>
                    </a:lnB>
                  </a:tcPr>
                </a:tc>
                <a:tc>
                  <a:txBody>
                    <a:bodyPr/>
                    <a:lstStyle/>
                    <a:p>
                      <a:pPr algn="r" fontAlgn="b"/>
                      <a:r>
                        <a:rPr lang="de-DE" sz="1000" b="0" i="0" u="none" strike="noStrike">
                          <a:solidFill>
                            <a:srgbClr val="FF0000"/>
                          </a:solidFill>
                          <a:latin typeface="Arial"/>
                        </a:rPr>
                        <a:t>0,00</a:t>
                      </a:r>
                    </a:p>
                  </a:txBody>
                  <a:tcPr marL="9908" marR="9908" marT="9908" marB="0" anchor="b">
                    <a:lnL>
                      <a:noFill/>
                    </a:lnL>
                    <a:lnR>
                      <a:noFill/>
                    </a:lnR>
                    <a:lnT>
                      <a:noFill/>
                    </a:lnT>
                    <a:lnB>
                      <a:noFill/>
                    </a:lnB>
                  </a:tcPr>
                </a:tc>
                <a:tc>
                  <a:txBody>
                    <a:bodyPr/>
                    <a:lstStyle/>
                    <a:p>
                      <a:pPr algn="r" fontAlgn="b"/>
                      <a:r>
                        <a:rPr lang="de-DE" sz="1000" b="0" i="0" u="none" strike="noStrike">
                          <a:solidFill>
                            <a:srgbClr val="FF0000"/>
                          </a:solidFill>
                          <a:latin typeface="Arial"/>
                        </a:rPr>
                        <a:t>0,00</a:t>
                      </a:r>
                    </a:p>
                  </a:txBody>
                  <a:tcPr marL="9908" marR="9908" marT="9908" marB="0" anchor="b">
                    <a:lnL>
                      <a:noFill/>
                    </a:lnL>
                    <a:lnR>
                      <a:noFill/>
                    </a:lnR>
                    <a:lnT>
                      <a:noFill/>
                    </a:lnT>
                    <a:lnB>
                      <a:noFill/>
                    </a:lnB>
                  </a:tcPr>
                </a:tc>
                <a:tc>
                  <a:txBody>
                    <a:bodyPr/>
                    <a:lstStyle/>
                    <a:p>
                      <a:pPr algn="r" fontAlgn="b"/>
                      <a:r>
                        <a:rPr lang="de-DE" sz="1000" b="0" i="0" u="none" strike="noStrike">
                          <a:solidFill>
                            <a:srgbClr val="FF0000"/>
                          </a:solidFill>
                          <a:latin typeface="Arial"/>
                        </a:rPr>
                        <a:t>0,00</a:t>
                      </a:r>
                    </a:p>
                  </a:txBody>
                  <a:tcPr marL="9908" marR="9908" marT="9908" marB="0" anchor="b">
                    <a:lnL>
                      <a:noFill/>
                    </a:lnL>
                    <a:lnR>
                      <a:noFill/>
                    </a:lnR>
                    <a:lnT>
                      <a:noFill/>
                    </a:lnT>
                    <a:lnB>
                      <a:noFill/>
                    </a:lnB>
                  </a:tcPr>
                </a:tc>
                <a:tc>
                  <a:txBody>
                    <a:bodyPr/>
                    <a:lstStyle/>
                    <a:p>
                      <a:pPr algn="r" fontAlgn="b"/>
                      <a:r>
                        <a:rPr lang="de-DE" sz="1000" b="0" i="1" u="none" strike="noStrike">
                          <a:solidFill>
                            <a:srgbClr val="FF0000"/>
                          </a:solidFill>
                          <a:latin typeface="Arial"/>
                        </a:rPr>
                        <a:t>0,00</a:t>
                      </a:r>
                    </a:p>
                  </a:txBody>
                  <a:tcPr marL="9908" marR="9908" marT="9908" marB="0" anchor="b">
                    <a:lnL>
                      <a:noFill/>
                    </a:lnL>
                    <a:lnR>
                      <a:noFill/>
                    </a:lnR>
                    <a:lnT>
                      <a:noFill/>
                    </a:lnT>
                    <a:lnB>
                      <a:noFill/>
                    </a:lnB>
                  </a:tcPr>
                </a:tc>
                <a:tc>
                  <a:txBody>
                    <a:bodyPr/>
                    <a:lstStyle/>
                    <a:p>
                      <a:pPr algn="r" fontAlgn="b"/>
                      <a:r>
                        <a:rPr lang="de-DE" sz="1000" b="0" i="0" u="none" strike="noStrike">
                          <a:solidFill>
                            <a:srgbClr val="FF0000"/>
                          </a:solidFill>
                          <a:latin typeface="Arial"/>
                        </a:rPr>
                        <a:t>0,00</a:t>
                      </a:r>
                    </a:p>
                  </a:txBody>
                  <a:tcPr marL="9908" marR="9908" marT="9908" marB="0" anchor="b">
                    <a:lnL>
                      <a:noFill/>
                    </a:lnL>
                    <a:lnR>
                      <a:noFill/>
                    </a:lnR>
                    <a:lnT>
                      <a:noFill/>
                    </a:lnT>
                    <a:lnB>
                      <a:noFill/>
                    </a:lnB>
                  </a:tcPr>
                </a:tc>
              </a:tr>
              <a:tr h="152569">
                <a:tc>
                  <a:txBody>
                    <a:bodyPr/>
                    <a:lstStyle/>
                    <a:p>
                      <a:pPr algn="l" fontAlgn="b"/>
                      <a:endParaRPr lang="de-DE" sz="1000" b="0" i="0" u="none" strike="noStrike">
                        <a:solidFill>
                          <a:srgbClr val="000000"/>
                        </a:solidFill>
                        <a:latin typeface="Arial"/>
                      </a:endParaRPr>
                    </a:p>
                  </a:txBody>
                  <a:tcPr marL="9908" marR="9908" marT="9908" marB="0" anchor="b">
                    <a:lnL>
                      <a:noFill/>
                    </a:lnL>
                    <a:lnR>
                      <a:noFill/>
                    </a:lnR>
                    <a:lnT>
                      <a:noFill/>
                    </a:lnT>
                    <a:lnB>
                      <a:noFill/>
                    </a:lnB>
                  </a:tcPr>
                </a:tc>
                <a:tc>
                  <a:txBody>
                    <a:bodyPr/>
                    <a:lstStyle/>
                    <a:p>
                      <a:pPr algn="l" fontAlgn="b"/>
                      <a:endParaRPr lang="de-DE" sz="1000" b="0" i="0" u="none" strike="noStrike">
                        <a:solidFill>
                          <a:srgbClr val="000000"/>
                        </a:solidFill>
                        <a:latin typeface="Arial"/>
                      </a:endParaRPr>
                    </a:p>
                  </a:txBody>
                  <a:tcPr marL="9908" marR="9908" marT="9908" marB="0" anchor="b">
                    <a:lnL>
                      <a:noFill/>
                    </a:lnL>
                    <a:lnR>
                      <a:noFill/>
                    </a:lnR>
                    <a:lnT>
                      <a:noFill/>
                    </a:lnT>
                    <a:lnB>
                      <a:noFill/>
                    </a:lnB>
                  </a:tcPr>
                </a:tc>
                <a:tc>
                  <a:txBody>
                    <a:bodyPr/>
                    <a:lstStyle/>
                    <a:p>
                      <a:pPr algn="l" fontAlgn="b"/>
                      <a:endParaRPr lang="de-DE" sz="1000" b="0" i="0" u="none" strike="noStrike">
                        <a:solidFill>
                          <a:srgbClr val="000000"/>
                        </a:solidFill>
                        <a:latin typeface="Arial"/>
                      </a:endParaRPr>
                    </a:p>
                  </a:txBody>
                  <a:tcPr marL="9908" marR="9908" marT="9908" marB="0" anchor="b">
                    <a:lnL>
                      <a:noFill/>
                    </a:lnL>
                    <a:lnR>
                      <a:noFill/>
                    </a:lnR>
                    <a:lnT>
                      <a:noFill/>
                    </a:lnT>
                    <a:lnB>
                      <a:noFill/>
                    </a:lnB>
                  </a:tcPr>
                </a:tc>
                <a:tc>
                  <a:txBody>
                    <a:bodyPr/>
                    <a:lstStyle/>
                    <a:p>
                      <a:pPr algn="r" fontAlgn="b"/>
                      <a:endParaRPr lang="de-DE" sz="1000" b="0" i="0" u="none" strike="noStrike" dirty="0">
                        <a:solidFill>
                          <a:srgbClr val="FF0000"/>
                        </a:solidFill>
                        <a:latin typeface="Arial"/>
                      </a:endParaRPr>
                    </a:p>
                  </a:txBody>
                  <a:tcPr marL="9908" marR="9908" marT="9908" marB="0" anchor="b">
                    <a:lnL>
                      <a:noFill/>
                    </a:lnL>
                    <a:lnR>
                      <a:noFill/>
                    </a:lnR>
                    <a:lnT>
                      <a:noFill/>
                    </a:lnT>
                    <a:lnB>
                      <a:noFill/>
                    </a:lnB>
                  </a:tcPr>
                </a:tc>
                <a:tc>
                  <a:txBody>
                    <a:bodyPr/>
                    <a:lstStyle/>
                    <a:p>
                      <a:pPr algn="r" fontAlgn="b"/>
                      <a:endParaRPr lang="de-DE" sz="1000" b="0" i="0" u="none" strike="noStrike">
                        <a:solidFill>
                          <a:srgbClr val="FF0000"/>
                        </a:solidFill>
                        <a:latin typeface="Arial"/>
                      </a:endParaRPr>
                    </a:p>
                  </a:txBody>
                  <a:tcPr marL="9908" marR="9908" marT="9908" marB="0" anchor="b">
                    <a:lnL>
                      <a:noFill/>
                    </a:lnL>
                    <a:lnR>
                      <a:noFill/>
                    </a:lnR>
                    <a:lnT>
                      <a:noFill/>
                    </a:lnT>
                    <a:lnB>
                      <a:noFill/>
                    </a:lnB>
                  </a:tcPr>
                </a:tc>
                <a:tc>
                  <a:txBody>
                    <a:bodyPr/>
                    <a:lstStyle/>
                    <a:p>
                      <a:pPr algn="r" fontAlgn="b"/>
                      <a:endParaRPr lang="de-DE" sz="1000" b="0" i="0" u="none" strike="noStrike">
                        <a:solidFill>
                          <a:srgbClr val="FF0000"/>
                        </a:solidFill>
                        <a:latin typeface="Arial"/>
                      </a:endParaRPr>
                    </a:p>
                  </a:txBody>
                  <a:tcPr marL="9908" marR="9908" marT="9908" marB="0" anchor="b">
                    <a:lnL>
                      <a:noFill/>
                    </a:lnL>
                    <a:lnR>
                      <a:noFill/>
                    </a:lnR>
                    <a:lnT>
                      <a:noFill/>
                    </a:lnT>
                    <a:lnB>
                      <a:noFill/>
                    </a:lnB>
                  </a:tcPr>
                </a:tc>
                <a:tc>
                  <a:txBody>
                    <a:bodyPr/>
                    <a:lstStyle/>
                    <a:p>
                      <a:pPr algn="r" fontAlgn="b"/>
                      <a:endParaRPr lang="de-DE" sz="1000" b="0" i="0" u="none" strike="noStrike">
                        <a:solidFill>
                          <a:srgbClr val="FF0000"/>
                        </a:solidFill>
                        <a:latin typeface="Arial"/>
                      </a:endParaRPr>
                    </a:p>
                  </a:txBody>
                  <a:tcPr marL="9908" marR="9908" marT="9908" marB="0" anchor="b">
                    <a:lnL>
                      <a:noFill/>
                    </a:lnL>
                    <a:lnR>
                      <a:noFill/>
                    </a:lnR>
                    <a:lnT>
                      <a:noFill/>
                    </a:lnT>
                    <a:lnB>
                      <a:noFill/>
                    </a:lnB>
                  </a:tcPr>
                </a:tc>
                <a:tc>
                  <a:txBody>
                    <a:bodyPr/>
                    <a:lstStyle/>
                    <a:p>
                      <a:pPr algn="r" fontAlgn="b"/>
                      <a:endParaRPr lang="de-DE" sz="1000" b="0" i="1" u="none" strike="noStrike">
                        <a:solidFill>
                          <a:srgbClr val="FF0000"/>
                        </a:solidFill>
                        <a:latin typeface="Arial"/>
                      </a:endParaRPr>
                    </a:p>
                  </a:txBody>
                  <a:tcPr marL="9908" marR="9908" marT="9908" marB="0" anchor="b">
                    <a:lnL>
                      <a:noFill/>
                    </a:lnL>
                    <a:lnR>
                      <a:noFill/>
                    </a:lnR>
                    <a:lnT>
                      <a:noFill/>
                    </a:lnT>
                    <a:lnB>
                      <a:noFill/>
                    </a:lnB>
                  </a:tcPr>
                </a:tc>
                <a:tc>
                  <a:txBody>
                    <a:bodyPr/>
                    <a:lstStyle/>
                    <a:p>
                      <a:pPr algn="r" fontAlgn="b"/>
                      <a:endParaRPr lang="de-DE" sz="1000" b="0" i="0" u="none" strike="noStrike">
                        <a:solidFill>
                          <a:srgbClr val="FF0000"/>
                        </a:solidFill>
                        <a:latin typeface="Arial"/>
                      </a:endParaRPr>
                    </a:p>
                  </a:txBody>
                  <a:tcPr marL="9908" marR="9908" marT="9908" marB="0" anchor="b">
                    <a:lnL>
                      <a:noFill/>
                    </a:lnL>
                    <a:lnR>
                      <a:noFill/>
                    </a:lnR>
                    <a:lnT>
                      <a:noFill/>
                    </a:lnT>
                    <a:lnB>
                      <a:noFill/>
                    </a:lnB>
                  </a:tcPr>
                </a:tc>
              </a:tr>
              <a:tr h="168421">
                <a:tc>
                  <a:txBody>
                    <a:bodyPr/>
                    <a:lstStyle/>
                    <a:p>
                      <a:pPr algn="l" fontAlgn="b"/>
                      <a:endParaRPr lang="de-DE" sz="1000" b="0" i="0" u="none" strike="noStrike">
                        <a:solidFill>
                          <a:srgbClr val="000000"/>
                        </a:solidFill>
                        <a:latin typeface="Arial"/>
                      </a:endParaRPr>
                    </a:p>
                  </a:txBody>
                  <a:tcPr marL="9908" marR="9908" marT="9908" marB="0" anchor="b">
                    <a:lnL>
                      <a:noFill/>
                    </a:lnL>
                    <a:lnR>
                      <a:noFill/>
                    </a:lnR>
                    <a:lnT>
                      <a:noFill/>
                    </a:lnT>
                    <a:lnB>
                      <a:noFill/>
                    </a:lnB>
                  </a:tcPr>
                </a:tc>
                <a:tc>
                  <a:txBody>
                    <a:bodyPr/>
                    <a:lstStyle/>
                    <a:p>
                      <a:pPr algn="l" fontAlgn="b"/>
                      <a:r>
                        <a:rPr lang="de-DE" sz="1000" b="0" i="0" u="none" strike="noStrike" dirty="0">
                          <a:solidFill>
                            <a:srgbClr val="000000"/>
                          </a:solidFill>
                          <a:latin typeface="Arial"/>
                        </a:rPr>
                        <a:t>Gezeichnetes Kapital</a:t>
                      </a:r>
                    </a:p>
                  </a:txBody>
                  <a:tcPr marL="9908" marR="9908" marT="9908" marB="0" anchor="b">
                    <a:lnL>
                      <a:noFill/>
                    </a:lnL>
                    <a:lnR>
                      <a:noFill/>
                    </a:lnR>
                    <a:lnT>
                      <a:noFill/>
                    </a:lnT>
                    <a:lnB>
                      <a:noFill/>
                    </a:lnB>
                  </a:tcPr>
                </a:tc>
                <a:tc>
                  <a:txBody>
                    <a:bodyPr/>
                    <a:lstStyle/>
                    <a:p>
                      <a:pPr algn="l" fontAlgn="b"/>
                      <a:endParaRPr lang="de-DE" sz="1000" b="0" i="0" u="none" strike="noStrike">
                        <a:solidFill>
                          <a:srgbClr val="000000"/>
                        </a:solidFill>
                        <a:latin typeface="Arial"/>
                      </a:endParaRPr>
                    </a:p>
                  </a:txBody>
                  <a:tcPr marL="9908" marR="9908" marT="9908" marB="0" anchor="b">
                    <a:lnL>
                      <a:noFill/>
                    </a:lnL>
                    <a:lnR>
                      <a:noFill/>
                    </a:lnR>
                    <a:lnT>
                      <a:noFill/>
                    </a:lnT>
                    <a:lnB>
                      <a:noFill/>
                    </a:lnB>
                  </a:tcPr>
                </a:tc>
                <a:tc>
                  <a:txBody>
                    <a:bodyPr/>
                    <a:lstStyle/>
                    <a:p>
                      <a:pPr algn="r" fontAlgn="b"/>
                      <a:r>
                        <a:rPr lang="de-DE" sz="1000" b="0" i="0" u="none" strike="noStrike" dirty="0">
                          <a:solidFill>
                            <a:srgbClr val="FF0000"/>
                          </a:solidFill>
                          <a:latin typeface="Arial"/>
                        </a:rPr>
                        <a:t>100,00</a:t>
                      </a:r>
                    </a:p>
                  </a:txBody>
                  <a:tcPr marL="9908" marR="9908" marT="9908" marB="0" anchor="b">
                    <a:lnL>
                      <a:noFill/>
                    </a:lnL>
                    <a:lnR>
                      <a:noFill/>
                    </a:lnR>
                    <a:lnT>
                      <a:noFill/>
                    </a:lnT>
                    <a:lnB>
                      <a:noFill/>
                    </a:lnB>
                  </a:tcPr>
                </a:tc>
                <a:tc>
                  <a:txBody>
                    <a:bodyPr/>
                    <a:lstStyle/>
                    <a:p>
                      <a:pPr algn="r" fontAlgn="b"/>
                      <a:r>
                        <a:rPr lang="de-DE" sz="1000" b="0" i="0" u="none" strike="noStrike">
                          <a:solidFill>
                            <a:srgbClr val="FF0000"/>
                          </a:solidFill>
                          <a:latin typeface="Arial"/>
                        </a:rPr>
                        <a:t>1,38</a:t>
                      </a:r>
                    </a:p>
                  </a:txBody>
                  <a:tcPr marL="9908" marR="9908" marT="9908" marB="0" anchor="b">
                    <a:lnL>
                      <a:noFill/>
                    </a:lnL>
                    <a:lnR>
                      <a:noFill/>
                    </a:lnR>
                    <a:lnT>
                      <a:noFill/>
                    </a:lnT>
                    <a:lnB>
                      <a:noFill/>
                    </a:lnB>
                  </a:tcPr>
                </a:tc>
                <a:tc>
                  <a:txBody>
                    <a:bodyPr/>
                    <a:lstStyle/>
                    <a:p>
                      <a:pPr algn="r" fontAlgn="b"/>
                      <a:r>
                        <a:rPr lang="de-DE" sz="1000" b="0" i="0" u="none" strike="noStrike">
                          <a:solidFill>
                            <a:srgbClr val="FF0000"/>
                          </a:solidFill>
                          <a:latin typeface="Arial"/>
                        </a:rPr>
                        <a:t>100,00</a:t>
                      </a:r>
                    </a:p>
                  </a:txBody>
                  <a:tcPr marL="9908" marR="9908" marT="9908" marB="0" anchor="b">
                    <a:lnL>
                      <a:noFill/>
                    </a:lnL>
                    <a:lnR>
                      <a:noFill/>
                    </a:lnR>
                    <a:lnT>
                      <a:noFill/>
                    </a:lnT>
                    <a:lnB>
                      <a:noFill/>
                    </a:lnB>
                  </a:tcPr>
                </a:tc>
                <a:tc>
                  <a:txBody>
                    <a:bodyPr/>
                    <a:lstStyle/>
                    <a:p>
                      <a:pPr algn="r" fontAlgn="b"/>
                      <a:r>
                        <a:rPr lang="de-DE" sz="1000" b="0" i="0" u="none" strike="noStrike">
                          <a:solidFill>
                            <a:srgbClr val="FF0000"/>
                          </a:solidFill>
                          <a:latin typeface="Arial"/>
                        </a:rPr>
                        <a:t>0,45</a:t>
                      </a:r>
                    </a:p>
                  </a:txBody>
                  <a:tcPr marL="9908" marR="9908" marT="9908" marB="0" anchor="b">
                    <a:lnL>
                      <a:noFill/>
                    </a:lnL>
                    <a:lnR>
                      <a:noFill/>
                    </a:lnR>
                    <a:lnT>
                      <a:noFill/>
                    </a:lnT>
                    <a:lnB>
                      <a:noFill/>
                    </a:lnB>
                  </a:tcPr>
                </a:tc>
                <a:tc>
                  <a:txBody>
                    <a:bodyPr/>
                    <a:lstStyle/>
                    <a:p>
                      <a:pPr algn="r" fontAlgn="b"/>
                      <a:r>
                        <a:rPr lang="de-DE" sz="1000" b="0" i="1" u="none" strike="noStrike">
                          <a:solidFill>
                            <a:srgbClr val="FF0000"/>
                          </a:solidFill>
                          <a:latin typeface="Arial"/>
                        </a:rPr>
                        <a:t>0,00</a:t>
                      </a:r>
                    </a:p>
                  </a:txBody>
                  <a:tcPr marL="9908" marR="9908" marT="9908" marB="0" anchor="b">
                    <a:lnL>
                      <a:noFill/>
                    </a:lnL>
                    <a:lnR>
                      <a:noFill/>
                    </a:lnR>
                    <a:lnT>
                      <a:noFill/>
                    </a:lnT>
                    <a:lnB>
                      <a:noFill/>
                    </a:lnB>
                  </a:tcPr>
                </a:tc>
                <a:tc>
                  <a:txBody>
                    <a:bodyPr/>
                    <a:lstStyle/>
                    <a:p>
                      <a:pPr algn="r" fontAlgn="b"/>
                      <a:r>
                        <a:rPr lang="de-DE" sz="1000" b="0" i="0" u="none" strike="noStrike">
                          <a:solidFill>
                            <a:srgbClr val="FF0000"/>
                          </a:solidFill>
                          <a:latin typeface="Arial"/>
                        </a:rPr>
                        <a:t>0,00</a:t>
                      </a:r>
                    </a:p>
                  </a:txBody>
                  <a:tcPr marL="9908" marR="9908" marT="9908" marB="0" anchor="b">
                    <a:lnL>
                      <a:noFill/>
                    </a:lnL>
                    <a:lnR>
                      <a:noFill/>
                    </a:lnR>
                    <a:lnT>
                      <a:noFill/>
                    </a:lnT>
                    <a:lnB>
                      <a:noFill/>
                    </a:lnB>
                  </a:tcPr>
                </a:tc>
              </a:tr>
              <a:tr h="152569">
                <a:tc>
                  <a:txBody>
                    <a:bodyPr/>
                    <a:lstStyle/>
                    <a:p>
                      <a:pPr algn="l" fontAlgn="b"/>
                      <a:endParaRPr lang="de-DE" sz="1000" b="0" i="0" u="none" strike="noStrike">
                        <a:solidFill>
                          <a:srgbClr val="000000"/>
                        </a:solidFill>
                        <a:latin typeface="Arial"/>
                      </a:endParaRPr>
                    </a:p>
                  </a:txBody>
                  <a:tcPr marL="9908" marR="9908" marT="9908" marB="0" anchor="b">
                    <a:lnL>
                      <a:noFill/>
                    </a:lnL>
                    <a:lnR>
                      <a:noFill/>
                    </a:lnR>
                    <a:lnT>
                      <a:noFill/>
                    </a:lnT>
                    <a:lnB>
                      <a:noFill/>
                    </a:lnB>
                  </a:tcPr>
                </a:tc>
                <a:tc>
                  <a:txBody>
                    <a:bodyPr/>
                    <a:lstStyle/>
                    <a:p>
                      <a:pPr algn="l" fontAlgn="b"/>
                      <a:endParaRPr lang="de-DE" sz="1000" b="0" i="0" u="none" strike="noStrike">
                        <a:solidFill>
                          <a:srgbClr val="000000"/>
                        </a:solidFill>
                        <a:latin typeface="Arial"/>
                      </a:endParaRPr>
                    </a:p>
                  </a:txBody>
                  <a:tcPr marL="9908" marR="9908" marT="9908" marB="0" anchor="b">
                    <a:lnL>
                      <a:noFill/>
                    </a:lnL>
                    <a:lnR>
                      <a:noFill/>
                    </a:lnR>
                    <a:lnT>
                      <a:noFill/>
                    </a:lnT>
                    <a:lnB>
                      <a:noFill/>
                    </a:lnB>
                  </a:tcPr>
                </a:tc>
                <a:tc>
                  <a:txBody>
                    <a:bodyPr/>
                    <a:lstStyle/>
                    <a:p>
                      <a:pPr algn="l" fontAlgn="b"/>
                      <a:endParaRPr lang="de-DE" sz="1000" b="0" i="0" u="none" strike="noStrike">
                        <a:solidFill>
                          <a:srgbClr val="000000"/>
                        </a:solidFill>
                        <a:latin typeface="Arial"/>
                      </a:endParaRPr>
                    </a:p>
                  </a:txBody>
                  <a:tcPr marL="9908" marR="9908" marT="9908" marB="0" anchor="b">
                    <a:lnL>
                      <a:noFill/>
                    </a:lnL>
                    <a:lnR>
                      <a:noFill/>
                    </a:lnR>
                    <a:lnT>
                      <a:noFill/>
                    </a:lnT>
                    <a:lnB>
                      <a:noFill/>
                    </a:lnB>
                  </a:tcPr>
                </a:tc>
                <a:tc>
                  <a:txBody>
                    <a:bodyPr/>
                    <a:lstStyle/>
                    <a:p>
                      <a:pPr algn="r" fontAlgn="b"/>
                      <a:endParaRPr lang="de-DE" sz="1000" b="0" i="0" u="none" strike="noStrike" dirty="0">
                        <a:solidFill>
                          <a:srgbClr val="FF0000"/>
                        </a:solidFill>
                        <a:latin typeface="Arial"/>
                      </a:endParaRPr>
                    </a:p>
                  </a:txBody>
                  <a:tcPr marL="9908" marR="9908" marT="9908" marB="0" anchor="b">
                    <a:lnL>
                      <a:noFill/>
                    </a:lnL>
                    <a:lnR>
                      <a:noFill/>
                    </a:lnR>
                    <a:lnT>
                      <a:noFill/>
                    </a:lnT>
                    <a:lnB>
                      <a:noFill/>
                    </a:lnB>
                  </a:tcPr>
                </a:tc>
                <a:tc>
                  <a:txBody>
                    <a:bodyPr/>
                    <a:lstStyle/>
                    <a:p>
                      <a:pPr algn="r" fontAlgn="b"/>
                      <a:endParaRPr lang="de-DE" sz="1000" b="0" i="0" u="none" strike="noStrike" dirty="0">
                        <a:solidFill>
                          <a:srgbClr val="FF0000"/>
                        </a:solidFill>
                        <a:latin typeface="Arial"/>
                      </a:endParaRPr>
                    </a:p>
                  </a:txBody>
                  <a:tcPr marL="9908" marR="9908" marT="9908" marB="0" anchor="b">
                    <a:lnL>
                      <a:noFill/>
                    </a:lnL>
                    <a:lnR>
                      <a:noFill/>
                    </a:lnR>
                    <a:lnT>
                      <a:noFill/>
                    </a:lnT>
                    <a:lnB>
                      <a:noFill/>
                    </a:lnB>
                  </a:tcPr>
                </a:tc>
                <a:tc>
                  <a:txBody>
                    <a:bodyPr/>
                    <a:lstStyle/>
                    <a:p>
                      <a:pPr algn="r" fontAlgn="b"/>
                      <a:endParaRPr lang="de-DE" sz="1000" b="0" i="0" u="none" strike="noStrike">
                        <a:solidFill>
                          <a:srgbClr val="FF0000"/>
                        </a:solidFill>
                        <a:latin typeface="Arial"/>
                      </a:endParaRPr>
                    </a:p>
                  </a:txBody>
                  <a:tcPr marL="9908" marR="9908" marT="9908" marB="0" anchor="b">
                    <a:lnL>
                      <a:noFill/>
                    </a:lnL>
                    <a:lnR>
                      <a:noFill/>
                    </a:lnR>
                    <a:lnT>
                      <a:noFill/>
                    </a:lnT>
                    <a:lnB>
                      <a:noFill/>
                    </a:lnB>
                  </a:tcPr>
                </a:tc>
                <a:tc>
                  <a:txBody>
                    <a:bodyPr/>
                    <a:lstStyle/>
                    <a:p>
                      <a:pPr algn="r" fontAlgn="b"/>
                      <a:endParaRPr lang="de-DE" sz="1000" b="0" i="0" u="none" strike="noStrike">
                        <a:solidFill>
                          <a:srgbClr val="FF0000"/>
                        </a:solidFill>
                        <a:latin typeface="Arial"/>
                      </a:endParaRPr>
                    </a:p>
                  </a:txBody>
                  <a:tcPr marL="9908" marR="9908" marT="9908" marB="0" anchor="b">
                    <a:lnL>
                      <a:noFill/>
                    </a:lnL>
                    <a:lnR>
                      <a:noFill/>
                    </a:lnR>
                    <a:lnT>
                      <a:noFill/>
                    </a:lnT>
                    <a:lnB>
                      <a:noFill/>
                    </a:lnB>
                  </a:tcPr>
                </a:tc>
                <a:tc>
                  <a:txBody>
                    <a:bodyPr/>
                    <a:lstStyle/>
                    <a:p>
                      <a:pPr algn="r" fontAlgn="b"/>
                      <a:endParaRPr lang="de-DE" sz="1000" b="0" i="1" u="none" strike="noStrike">
                        <a:solidFill>
                          <a:srgbClr val="FF0000"/>
                        </a:solidFill>
                        <a:latin typeface="Arial"/>
                      </a:endParaRPr>
                    </a:p>
                  </a:txBody>
                  <a:tcPr marL="9908" marR="9908" marT="9908" marB="0" anchor="b">
                    <a:lnL>
                      <a:noFill/>
                    </a:lnL>
                    <a:lnR>
                      <a:noFill/>
                    </a:lnR>
                    <a:lnT>
                      <a:noFill/>
                    </a:lnT>
                    <a:lnB>
                      <a:noFill/>
                    </a:lnB>
                  </a:tcPr>
                </a:tc>
                <a:tc>
                  <a:txBody>
                    <a:bodyPr/>
                    <a:lstStyle/>
                    <a:p>
                      <a:pPr algn="r" fontAlgn="b"/>
                      <a:endParaRPr lang="de-DE" sz="1000" b="0" i="0" u="none" strike="noStrike">
                        <a:solidFill>
                          <a:srgbClr val="FF0000"/>
                        </a:solidFill>
                        <a:latin typeface="Arial"/>
                      </a:endParaRPr>
                    </a:p>
                  </a:txBody>
                  <a:tcPr marL="9908" marR="9908" marT="9908" marB="0" anchor="b">
                    <a:lnL>
                      <a:noFill/>
                    </a:lnL>
                    <a:lnR>
                      <a:noFill/>
                    </a:lnR>
                    <a:lnT>
                      <a:noFill/>
                    </a:lnT>
                    <a:lnB>
                      <a:noFill/>
                    </a:lnB>
                  </a:tcPr>
                </a:tc>
              </a:tr>
              <a:tr h="168421">
                <a:tc>
                  <a:txBody>
                    <a:bodyPr/>
                    <a:lstStyle/>
                    <a:p>
                      <a:pPr algn="l" fontAlgn="b"/>
                      <a:endParaRPr lang="de-DE" sz="1000" b="0" i="0" u="none" strike="noStrike">
                        <a:solidFill>
                          <a:srgbClr val="000000"/>
                        </a:solidFill>
                        <a:latin typeface="Arial"/>
                      </a:endParaRPr>
                    </a:p>
                  </a:txBody>
                  <a:tcPr marL="9908" marR="9908" marT="9908" marB="0" anchor="b">
                    <a:lnL>
                      <a:noFill/>
                    </a:lnL>
                    <a:lnR>
                      <a:noFill/>
                    </a:lnR>
                    <a:lnT>
                      <a:noFill/>
                    </a:lnT>
                    <a:lnB>
                      <a:noFill/>
                    </a:lnB>
                  </a:tcPr>
                </a:tc>
                <a:tc>
                  <a:txBody>
                    <a:bodyPr/>
                    <a:lstStyle/>
                    <a:p>
                      <a:pPr algn="l" fontAlgn="b"/>
                      <a:r>
                        <a:rPr lang="de-DE" sz="1000" b="0" i="0" u="none" strike="noStrike">
                          <a:solidFill>
                            <a:srgbClr val="000000"/>
                          </a:solidFill>
                          <a:latin typeface="Arial"/>
                        </a:rPr>
                        <a:t>Verlustvortrag</a:t>
                      </a:r>
                    </a:p>
                  </a:txBody>
                  <a:tcPr marL="9908" marR="9908" marT="9908" marB="0" anchor="b">
                    <a:lnL>
                      <a:noFill/>
                    </a:lnL>
                    <a:lnR>
                      <a:noFill/>
                    </a:lnR>
                    <a:lnT>
                      <a:noFill/>
                    </a:lnT>
                    <a:lnB>
                      <a:noFill/>
                    </a:lnB>
                  </a:tcPr>
                </a:tc>
                <a:tc>
                  <a:txBody>
                    <a:bodyPr/>
                    <a:lstStyle/>
                    <a:p>
                      <a:pPr algn="l" fontAlgn="b"/>
                      <a:endParaRPr lang="de-DE" sz="1000" b="0" i="0" u="none" strike="noStrike">
                        <a:solidFill>
                          <a:srgbClr val="000000"/>
                        </a:solidFill>
                        <a:latin typeface="Arial"/>
                      </a:endParaRPr>
                    </a:p>
                  </a:txBody>
                  <a:tcPr marL="9908" marR="9908" marT="9908" marB="0" anchor="b">
                    <a:lnL>
                      <a:noFill/>
                    </a:lnL>
                    <a:lnR>
                      <a:noFill/>
                    </a:lnR>
                    <a:lnT>
                      <a:noFill/>
                    </a:lnT>
                    <a:lnB>
                      <a:noFill/>
                    </a:lnB>
                  </a:tcPr>
                </a:tc>
                <a:tc>
                  <a:txBody>
                    <a:bodyPr/>
                    <a:lstStyle/>
                    <a:p>
                      <a:pPr algn="r" fontAlgn="b"/>
                      <a:r>
                        <a:rPr lang="de-DE" sz="1000" b="0" i="0" u="none" strike="noStrike">
                          <a:solidFill>
                            <a:srgbClr val="FF0000"/>
                          </a:solidFill>
                          <a:latin typeface="Arial"/>
                        </a:rPr>
                        <a:t>-1.140,00</a:t>
                      </a:r>
                    </a:p>
                  </a:txBody>
                  <a:tcPr marL="9908" marR="9908" marT="9908" marB="0" anchor="b">
                    <a:lnL>
                      <a:noFill/>
                    </a:lnL>
                    <a:lnR>
                      <a:noFill/>
                    </a:lnR>
                    <a:lnT>
                      <a:noFill/>
                    </a:lnT>
                    <a:lnB>
                      <a:noFill/>
                    </a:lnB>
                  </a:tcPr>
                </a:tc>
                <a:tc>
                  <a:txBody>
                    <a:bodyPr/>
                    <a:lstStyle/>
                    <a:p>
                      <a:pPr algn="r" fontAlgn="b"/>
                      <a:r>
                        <a:rPr lang="de-DE" sz="1000" b="0" i="0" u="none" strike="noStrike" dirty="0">
                          <a:solidFill>
                            <a:srgbClr val="FF0000"/>
                          </a:solidFill>
                          <a:latin typeface="Arial"/>
                        </a:rPr>
                        <a:t>-15,74</a:t>
                      </a:r>
                    </a:p>
                  </a:txBody>
                  <a:tcPr marL="9908" marR="9908" marT="9908" marB="0" anchor="b">
                    <a:lnL>
                      <a:noFill/>
                    </a:lnL>
                    <a:lnR>
                      <a:noFill/>
                    </a:lnR>
                    <a:lnT>
                      <a:noFill/>
                    </a:lnT>
                    <a:lnB>
                      <a:noFill/>
                    </a:lnB>
                  </a:tcPr>
                </a:tc>
                <a:tc>
                  <a:txBody>
                    <a:bodyPr/>
                    <a:lstStyle/>
                    <a:p>
                      <a:pPr algn="r" fontAlgn="b"/>
                      <a:r>
                        <a:rPr lang="de-DE" sz="1000" b="0" i="0" u="none" strike="noStrike">
                          <a:solidFill>
                            <a:srgbClr val="FF0000"/>
                          </a:solidFill>
                          <a:latin typeface="Arial"/>
                        </a:rPr>
                        <a:t>-16.936,42</a:t>
                      </a:r>
                    </a:p>
                  </a:txBody>
                  <a:tcPr marL="9908" marR="9908" marT="9908" marB="0" anchor="b">
                    <a:lnL>
                      <a:noFill/>
                    </a:lnL>
                    <a:lnR>
                      <a:noFill/>
                    </a:lnR>
                    <a:lnT>
                      <a:noFill/>
                    </a:lnT>
                    <a:lnB>
                      <a:noFill/>
                    </a:lnB>
                  </a:tcPr>
                </a:tc>
                <a:tc>
                  <a:txBody>
                    <a:bodyPr/>
                    <a:lstStyle/>
                    <a:p>
                      <a:pPr algn="r" fontAlgn="b"/>
                      <a:r>
                        <a:rPr lang="de-DE" sz="1000" b="0" i="0" u="none" strike="noStrike">
                          <a:solidFill>
                            <a:srgbClr val="FF0000"/>
                          </a:solidFill>
                          <a:latin typeface="Arial"/>
                        </a:rPr>
                        <a:t>-75,42</a:t>
                      </a:r>
                    </a:p>
                  </a:txBody>
                  <a:tcPr marL="9908" marR="9908" marT="9908" marB="0" anchor="b">
                    <a:lnL>
                      <a:noFill/>
                    </a:lnL>
                    <a:lnR>
                      <a:noFill/>
                    </a:lnR>
                    <a:lnT>
                      <a:noFill/>
                    </a:lnT>
                    <a:lnB>
                      <a:noFill/>
                    </a:lnB>
                  </a:tcPr>
                </a:tc>
                <a:tc>
                  <a:txBody>
                    <a:bodyPr/>
                    <a:lstStyle/>
                    <a:p>
                      <a:pPr algn="r" fontAlgn="b"/>
                      <a:r>
                        <a:rPr lang="de-DE" sz="1000" b="0" i="1" u="none" strike="noStrike">
                          <a:solidFill>
                            <a:srgbClr val="FF0000"/>
                          </a:solidFill>
                          <a:latin typeface="Arial"/>
                        </a:rPr>
                        <a:t>15.796,42</a:t>
                      </a:r>
                    </a:p>
                  </a:txBody>
                  <a:tcPr marL="9908" marR="9908" marT="9908" marB="0" anchor="b">
                    <a:lnL>
                      <a:noFill/>
                    </a:lnL>
                    <a:lnR>
                      <a:noFill/>
                    </a:lnR>
                    <a:lnT>
                      <a:noFill/>
                    </a:lnT>
                    <a:lnB>
                      <a:noFill/>
                    </a:lnB>
                  </a:tcPr>
                </a:tc>
                <a:tc>
                  <a:txBody>
                    <a:bodyPr/>
                    <a:lstStyle/>
                    <a:p>
                      <a:pPr algn="r" fontAlgn="b"/>
                      <a:r>
                        <a:rPr lang="de-DE" sz="1000" b="0" i="0" u="none" strike="noStrike">
                          <a:solidFill>
                            <a:srgbClr val="FF0000"/>
                          </a:solidFill>
                          <a:latin typeface="Arial"/>
                        </a:rPr>
                        <a:t>-93,27</a:t>
                      </a:r>
                    </a:p>
                  </a:txBody>
                  <a:tcPr marL="9908" marR="9908" marT="9908" marB="0" anchor="b">
                    <a:lnL>
                      <a:noFill/>
                    </a:lnL>
                    <a:lnR>
                      <a:noFill/>
                    </a:lnR>
                    <a:lnT>
                      <a:noFill/>
                    </a:lnT>
                    <a:lnB>
                      <a:noFill/>
                    </a:lnB>
                  </a:tcPr>
                </a:tc>
              </a:tr>
              <a:tr h="152569">
                <a:tc>
                  <a:txBody>
                    <a:bodyPr/>
                    <a:lstStyle/>
                    <a:p>
                      <a:pPr algn="l" fontAlgn="b"/>
                      <a:endParaRPr lang="de-DE" sz="1000" b="0" i="0" u="none" strike="noStrike">
                        <a:solidFill>
                          <a:srgbClr val="000000"/>
                        </a:solidFill>
                        <a:latin typeface="Arial"/>
                      </a:endParaRPr>
                    </a:p>
                  </a:txBody>
                  <a:tcPr marL="9908" marR="9908" marT="9908" marB="0" anchor="b">
                    <a:lnL>
                      <a:noFill/>
                    </a:lnL>
                    <a:lnR>
                      <a:noFill/>
                    </a:lnR>
                    <a:lnT>
                      <a:noFill/>
                    </a:lnT>
                    <a:lnB>
                      <a:noFill/>
                    </a:lnB>
                  </a:tcPr>
                </a:tc>
                <a:tc>
                  <a:txBody>
                    <a:bodyPr/>
                    <a:lstStyle/>
                    <a:p>
                      <a:pPr algn="l" fontAlgn="b"/>
                      <a:endParaRPr lang="de-DE" sz="1000" b="0" i="0" u="none" strike="noStrike">
                        <a:solidFill>
                          <a:srgbClr val="000000"/>
                        </a:solidFill>
                        <a:latin typeface="Arial"/>
                      </a:endParaRPr>
                    </a:p>
                  </a:txBody>
                  <a:tcPr marL="9908" marR="9908" marT="9908" marB="0" anchor="b">
                    <a:lnL>
                      <a:noFill/>
                    </a:lnL>
                    <a:lnR>
                      <a:noFill/>
                    </a:lnR>
                    <a:lnT>
                      <a:noFill/>
                    </a:lnT>
                    <a:lnB>
                      <a:noFill/>
                    </a:lnB>
                  </a:tcPr>
                </a:tc>
                <a:tc>
                  <a:txBody>
                    <a:bodyPr/>
                    <a:lstStyle/>
                    <a:p>
                      <a:pPr algn="l" fontAlgn="b"/>
                      <a:endParaRPr lang="de-DE" sz="1000" b="0" i="0" u="none" strike="noStrike">
                        <a:solidFill>
                          <a:srgbClr val="000000"/>
                        </a:solidFill>
                        <a:latin typeface="Arial"/>
                      </a:endParaRPr>
                    </a:p>
                  </a:txBody>
                  <a:tcPr marL="9908" marR="9908" marT="9908" marB="0" anchor="b">
                    <a:lnL>
                      <a:noFill/>
                    </a:lnL>
                    <a:lnR>
                      <a:noFill/>
                    </a:lnR>
                    <a:lnT>
                      <a:noFill/>
                    </a:lnT>
                    <a:lnB>
                      <a:noFill/>
                    </a:lnB>
                  </a:tcPr>
                </a:tc>
                <a:tc>
                  <a:txBody>
                    <a:bodyPr/>
                    <a:lstStyle/>
                    <a:p>
                      <a:pPr algn="r" fontAlgn="b"/>
                      <a:endParaRPr lang="de-DE" sz="1000" b="0" i="0" u="none" strike="noStrike">
                        <a:solidFill>
                          <a:srgbClr val="FF0000"/>
                        </a:solidFill>
                        <a:latin typeface="Arial"/>
                      </a:endParaRPr>
                    </a:p>
                  </a:txBody>
                  <a:tcPr marL="9908" marR="9908" marT="9908" marB="0" anchor="b">
                    <a:lnL>
                      <a:noFill/>
                    </a:lnL>
                    <a:lnR>
                      <a:noFill/>
                    </a:lnR>
                    <a:lnT>
                      <a:noFill/>
                    </a:lnT>
                    <a:lnB>
                      <a:noFill/>
                    </a:lnB>
                  </a:tcPr>
                </a:tc>
                <a:tc>
                  <a:txBody>
                    <a:bodyPr/>
                    <a:lstStyle/>
                    <a:p>
                      <a:pPr algn="r" fontAlgn="b"/>
                      <a:endParaRPr lang="de-DE" sz="1000" b="0" i="0" u="none" strike="noStrike" dirty="0">
                        <a:solidFill>
                          <a:srgbClr val="FF0000"/>
                        </a:solidFill>
                        <a:latin typeface="Arial"/>
                      </a:endParaRPr>
                    </a:p>
                  </a:txBody>
                  <a:tcPr marL="9908" marR="9908" marT="9908" marB="0" anchor="b">
                    <a:lnL>
                      <a:noFill/>
                    </a:lnL>
                    <a:lnR>
                      <a:noFill/>
                    </a:lnR>
                    <a:lnT>
                      <a:noFill/>
                    </a:lnT>
                    <a:lnB>
                      <a:noFill/>
                    </a:lnB>
                  </a:tcPr>
                </a:tc>
                <a:tc>
                  <a:txBody>
                    <a:bodyPr/>
                    <a:lstStyle/>
                    <a:p>
                      <a:pPr algn="r" fontAlgn="b"/>
                      <a:endParaRPr lang="de-DE" sz="1000" b="0" i="0" u="none" strike="noStrike">
                        <a:solidFill>
                          <a:srgbClr val="FF0000"/>
                        </a:solidFill>
                        <a:latin typeface="Arial"/>
                      </a:endParaRPr>
                    </a:p>
                  </a:txBody>
                  <a:tcPr marL="9908" marR="9908" marT="9908" marB="0" anchor="b">
                    <a:lnL>
                      <a:noFill/>
                    </a:lnL>
                    <a:lnR>
                      <a:noFill/>
                    </a:lnR>
                    <a:lnT>
                      <a:noFill/>
                    </a:lnT>
                    <a:lnB>
                      <a:noFill/>
                    </a:lnB>
                  </a:tcPr>
                </a:tc>
                <a:tc>
                  <a:txBody>
                    <a:bodyPr/>
                    <a:lstStyle/>
                    <a:p>
                      <a:pPr algn="r" fontAlgn="b"/>
                      <a:endParaRPr lang="de-DE" sz="1000" b="0" i="0" u="none" strike="noStrike">
                        <a:solidFill>
                          <a:srgbClr val="FF0000"/>
                        </a:solidFill>
                        <a:latin typeface="Arial"/>
                      </a:endParaRPr>
                    </a:p>
                  </a:txBody>
                  <a:tcPr marL="9908" marR="9908" marT="9908" marB="0" anchor="b">
                    <a:lnL>
                      <a:noFill/>
                    </a:lnL>
                    <a:lnR>
                      <a:noFill/>
                    </a:lnR>
                    <a:lnT>
                      <a:noFill/>
                    </a:lnT>
                    <a:lnB>
                      <a:noFill/>
                    </a:lnB>
                  </a:tcPr>
                </a:tc>
                <a:tc>
                  <a:txBody>
                    <a:bodyPr/>
                    <a:lstStyle/>
                    <a:p>
                      <a:pPr algn="r" fontAlgn="b"/>
                      <a:endParaRPr lang="de-DE" sz="1000" b="0" i="1" u="none" strike="noStrike">
                        <a:solidFill>
                          <a:srgbClr val="FF0000"/>
                        </a:solidFill>
                        <a:latin typeface="Arial"/>
                      </a:endParaRPr>
                    </a:p>
                  </a:txBody>
                  <a:tcPr marL="9908" marR="9908" marT="9908" marB="0" anchor="b">
                    <a:lnL>
                      <a:noFill/>
                    </a:lnL>
                    <a:lnR>
                      <a:noFill/>
                    </a:lnR>
                    <a:lnT>
                      <a:noFill/>
                    </a:lnT>
                    <a:lnB>
                      <a:noFill/>
                    </a:lnB>
                  </a:tcPr>
                </a:tc>
                <a:tc>
                  <a:txBody>
                    <a:bodyPr/>
                    <a:lstStyle/>
                    <a:p>
                      <a:pPr algn="r" fontAlgn="b"/>
                      <a:endParaRPr lang="de-DE" sz="1000" b="0" i="0" u="none" strike="noStrike">
                        <a:solidFill>
                          <a:srgbClr val="FF0000"/>
                        </a:solidFill>
                        <a:latin typeface="Arial"/>
                      </a:endParaRPr>
                    </a:p>
                  </a:txBody>
                  <a:tcPr marL="9908" marR="9908" marT="9908" marB="0" anchor="b">
                    <a:lnL>
                      <a:noFill/>
                    </a:lnL>
                    <a:lnR>
                      <a:noFill/>
                    </a:lnR>
                    <a:lnT>
                      <a:noFill/>
                    </a:lnT>
                    <a:lnB>
                      <a:noFill/>
                    </a:lnB>
                  </a:tcPr>
                </a:tc>
              </a:tr>
              <a:tr h="366563">
                <a:tc>
                  <a:txBody>
                    <a:bodyPr/>
                    <a:lstStyle/>
                    <a:p>
                      <a:pPr algn="l" fontAlgn="b"/>
                      <a:endParaRPr lang="de-DE" sz="1000" b="0" i="0" u="none" strike="noStrike">
                        <a:solidFill>
                          <a:srgbClr val="000000"/>
                        </a:solidFill>
                        <a:latin typeface="Arial"/>
                      </a:endParaRPr>
                    </a:p>
                  </a:txBody>
                  <a:tcPr marL="9908" marR="9908" marT="9908" marB="0" anchor="b">
                    <a:lnL>
                      <a:noFill/>
                    </a:lnL>
                    <a:lnR>
                      <a:noFill/>
                    </a:lnR>
                    <a:lnT>
                      <a:noFill/>
                    </a:lnT>
                    <a:lnB>
                      <a:noFill/>
                    </a:lnB>
                  </a:tcPr>
                </a:tc>
                <a:tc>
                  <a:txBody>
                    <a:bodyPr/>
                    <a:lstStyle/>
                    <a:p>
                      <a:pPr algn="l" fontAlgn="b"/>
                      <a:r>
                        <a:rPr lang="de-DE" sz="1000" b="0" i="0" u="none" strike="noStrike">
                          <a:solidFill>
                            <a:srgbClr val="000000"/>
                          </a:solidFill>
                          <a:latin typeface="Arial"/>
                        </a:rPr>
                        <a:t>Jahresüberschuss / Jahresfehlbetrag</a:t>
                      </a:r>
                    </a:p>
                  </a:txBody>
                  <a:tcPr marL="9908" marR="9908" marT="9908" marB="0" anchor="b">
                    <a:lnL>
                      <a:noFill/>
                    </a:lnL>
                    <a:lnR>
                      <a:noFill/>
                    </a:lnR>
                    <a:lnT>
                      <a:noFill/>
                    </a:lnT>
                    <a:lnB>
                      <a:noFill/>
                    </a:lnB>
                  </a:tcPr>
                </a:tc>
                <a:tc>
                  <a:txBody>
                    <a:bodyPr/>
                    <a:lstStyle/>
                    <a:p>
                      <a:pPr algn="l" fontAlgn="b"/>
                      <a:endParaRPr lang="de-DE" sz="1000" b="0" i="0" u="none" strike="noStrike">
                        <a:solidFill>
                          <a:srgbClr val="000000"/>
                        </a:solidFill>
                        <a:latin typeface="Arial"/>
                      </a:endParaRPr>
                    </a:p>
                  </a:txBody>
                  <a:tcPr marL="9908" marR="9908" marT="9908" marB="0" anchor="b">
                    <a:lnL>
                      <a:noFill/>
                    </a:lnL>
                    <a:lnR>
                      <a:noFill/>
                    </a:lnR>
                    <a:lnT>
                      <a:noFill/>
                    </a:lnT>
                    <a:lnB>
                      <a:noFill/>
                    </a:lnB>
                  </a:tcPr>
                </a:tc>
                <a:tc>
                  <a:txBody>
                    <a:bodyPr/>
                    <a:lstStyle/>
                    <a:p>
                      <a:pPr algn="r" fontAlgn="b"/>
                      <a:r>
                        <a:rPr lang="de-DE" sz="1000" b="0" i="0" u="none" strike="noStrike">
                          <a:solidFill>
                            <a:srgbClr val="FF0000"/>
                          </a:solidFill>
                          <a:latin typeface="Arial"/>
                        </a:rPr>
                        <a:t>-2.118,43</a:t>
                      </a:r>
                    </a:p>
                  </a:txBody>
                  <a:tcPr marL="9908" marR="9908" marT="9908" marB="0" anchor="b">
                    <a:lnL>
                      <a:noFill/>
                    </a:lnL>
                    <a:lnR>
                      <a:noFill/>
                    </a:lnR>
                    <a:lnT>
                      <a:noFill/>
                    </a:lnT>
                    <a:lnB>
                      <a:noFill/>
                    </a:lnB>
                  </a:tcPr>
                </a:tc>
                <a:tc>
                  <a:txBody>
                    <a:bodyPr/>
                    <a:lstStyle/>
                    <a:p>
                      <a:pPr algn="r" fontAlgn="b"/>
                      <a:r>
                        <a:rPr lang="de-DE" sz="1000" b="0" i="0" u="none" strike="noStrike" dirty="0">
                          <a:solidFill>
                            <a:srgbClr val="FF0000"/>
                          </a:solidFill>
                          <a:latin typeface="Arial"/>
                        </a:rPr>
                        <a:t>-29,26</a:t>
                      </a:r>
                    </a:p>
                  </a:txBody>
                  <a:tcPr marL="9908" marR="9908" marT="9908" marB="0" anchor="b">
                    <a:lnL>
                      <a:noFill/>
                    </a:lnL>
                    <a:lnR>
                      <a:noFill/>
                    </a:lnR>
                    <a:lnT>
                      <a:noFill/>
                    </a:lnT>
                    <a:lnB>
                      <a:noFill/>
                    </a:lnB>
                  </a:tcPr>
                </a:tc>
                <a:tc>
                  <a:txBody>
                    <a:bodyPr/>
                    <a:lstStyle/>
                    <a:p>
                      <a:pPr algn="r" fontAlgn="b"/>
                      <a:r>
                        <a:rPr lang="de-DE" sz="1000" b="0" i="0" u="none" strike="noStrike" dirty="0">
                          <a:solidFill>
                            <a:srgbClr val="FF0000"/>
                          </a:solidFill>
                          <a:latin typeface="Arial"/>
                        </a:rPr>
                        <a:t>15.700,42</a:t>
                      </a:r>
                    </a:p>
                  </a:txBody>
                  <a:tcPr marL="9908" marR="9908" marT="9908" marB="0" anchor="b">
                    <a:lnL>
                      <a:noFill/>
                    </a:lnL>
                    <a:lnR>
                      <a:noFill/>
                    </a:lnR>
                    <a:lnT>
                      <a:noFill/>
                    </a:lnT>
                    <a:lnB>
                      <a:noFill/>
                    </a:lnB>
                  </a:tcPr>
                </a:tc>
                <a:tc>
                  <a:txBody>
                    <a:bodyPr/>
                    <a:lstStyle/>
                    <a:p>
                      <a:pPr algn="r" fontAlgn="b"/>
                      <a:r>
                        <a:rPr lang="de-DE" sz="1000" b="0" i="0" u="none" strike="noStrike">
                          <a:solidFill>
                            <a:srgbClr val="FF0000"/>
                          </a:solidFill>
                          <a:latin typeface="Arial"/>
                        </a:rPr>
                        <a:t>69,92</a:t>
                      </a:r>
                    </a:p>
                  </a:txBody>
                  <a:tcPr marL="9908" marR="9908" marT="9908" marB="0" anchor="b">
                    <a:lnL>
                      <a:noFill/>
                    </a:lnL>
                    <a:lnR>
                      <a:noFill/>
                    </a:lnR>
                    <a:lnT>
                      <a:noFill/>
                    </a:lnT>
                    <a:lnB>
                      <a:noFill/>
                    </a:lnB>
                  </a:tcPr>
                </a:tc>
                <a:tc>
                  <a:txBody>
                    <a:bodyPr/>
                    <a:lstStyle/>
                    <a:p>
                      <a:pPr algn="l" fontAlgn="b"/>
                      <a:endParaRPr lang="de-DE" sz="1000" b="0" i="0" u="none" strike="noStrike">
                        <a:solidFill>
                          <a:srgbClr val="FF0000"/>
                        </a:solidFill>
                        <a:latin typeface="Arial"/>
                      </a:endParaRPr>
                    </a:p>
                  </a:txBody>
                  <a:tcPr marL="9908" marR="9908" marT="9908" marB="0" anchor="b">
                    <a:lnL>
                      <a:noFill/>
                    </a:lnL>
                    <a:lnR>
                      <a:noFill/>
                    </a:lnR>
                    <a:lnT>
                      <a:noFill/>
                    </a:lnT>
                    <a:lnB>
                      <a:noFill/>
                    </a:lnB>
                  </a:tcPr>
                </a:tc>
                <a:tc>
                  <a:txBody>
                    <a:bodyPr/>
                    <a:lstStyle/>
                    <a:p>
                      <a:pPr algn="r" fontAlgn="b"/>
                      <a:endParaRPr lang="de-DE" sz="1000" b="0" i="0" u="none" strike="noStrike">
                        <a:solidFill>
                          <a:srgbClr val="FF0000"/>
                        </a:solidFill>
                        <a:latin typeface="Arial"/>
                      </a:endParaRPr>
                    </a:p>
                  </a:txBody>
                  <a:tcPr marL="9908" marR="9908" marT="9908" marB="0" anchor="b">
                    <a:lnL>
                      <a:noFill/>
                    </a:lnL>
                    <a:lnR>
                      <a:noFill/>
                    </a:lnR>
                    <a:lnT>
                      <a:noFill/>
                    </a:lnT>
                    <a:lnB>
                      <a:noFill/>
                    </a:lnB>
                  </a:tcPr>
                </a:tc>
              </a:tr>
              <a:tr h="152569">
                <a:tc>
                  <a:txBody>
                    <a:bodyPr/>
                    <a:lstStyle/>
                    <a:p>
                      <a:pPr algn="l" fontAlgn="b"/>
                      <a:endParaRPr lang="de-DE" sz="1000" b="0" i="0" u="none" strike="noStrike">
                        <a:solidFill>
                          <a:srgbClr val="000000"/>
                        </a:solidFill>
                        <a:latin typeface="Arial"/>
                      </a:endParaRPr>
                    </a:p>
                  </a:txBody>
                  <a:tcPr marL="9908" marR="9908" marT="9908" marB="0" anchor="b">
                    <a:lnL>
                      <a:noFill/>
                    </a:lnL>
                    <a:lnR>
                      <a:noFill/>
                    </a:lnR>
                    <a:lnT>
                      <a:noFill/>
                    </a:lnT>
                    <a:lnB>
                      <a:noFill/>
                    </a:lnB>
                  </a:tcPr>
                </a:tc>
                <a:tc>
                  <a:txBody>
                    <a:bodyPr/>
                    <a:lstStyle/>
                    <a:p>
                      <a:pPr algn="l" fontAlgn="b"/>
                      <a:endParaRPr lang="de-DE" sz="1000" b="0" i="0" u="none" strike="noStrike">
                        <a:solidFill>
                          <a:srgbClr val="000000"/>
                        </a:solidFill>
                        <a:latin typeface="Arial"/>
                      </a:endParaRPr>
                    </a:p>
                  </a:txBody>
                  <a:tcPr marL="9908" marR="9908" marT="9908" marB="0" anchor="b">
                    <a:lnL>
                      <a:noFill/>
                    </a:lnL>
                    <a:lnR>
                      <a:noFill/>
                    </a:lnR>
                    <a:lnT>
                      <a:noFill/>
                    </a:lnT>
                    <a:lnB>
                      <a:noFill/>
                    </a:lnB>
                  </a:tcPr>
                </a:tc>
                <a:tc>
                  <a:txBody>
                    <a:bodyPr/>
                    <a:lstStyle/>
                    <a:p>
                      <a:pPr algn="l" fontAlgn="b"/>
                      <a:endParaRPr lang="de-DE" sz="1000" b="0" i="0" u="none" strike="noStrike">
                        <a:solidFill>
                          <a:srgbClr val="000000"/>
                        </a:solidFill>
                        <a:latin typeface="Arial"/>
                      </a:endParaRPr>
                    </a:p>
                  </a:txBody>
                  <a:tcPr marL="9908" marR="9908" marT="9908" marB="0" anchor="b">
                    <a:lnL>
                      <a:noFill/>
                    </a:lnL>
                    <a:lnR>
                      <a:noFill/>
                    </a:lnR>
                    <a:lnT>
                      <a:noFill/>
                    </a:lnT>
                    <a:lnB>
                      <a:noFill/>
                    </a:lnB>
                  </a:tcPr>
                </a:tc>
                <a:tc>
                  <a:txBody>
                    <a:bodyPr/>
                    <a:lstStyle/>
                    <a:p>
                      <a:pPr algn="r" fontAlgn="b"/>
                      <a:endParaRPr lang="de-DE" sz="1000" b="0" i="0" u="none" strike="noStrike">
                        <a:solidFill>
                          <a:srgbClr val="FF0000"/>
                        </a:solidFill>
                        <a:latin typeface="Arial"/>
                      </a:endParaRPr>
                    </a:p>
                  </a:txBody>
                  <a:tcPr marL="9908" marR="9908" marT="9908" marB="0" anchor="b">
                    <a:lnL>
                      <a:noFill/>
                    </a:lnL>
                    <a:lnR>
                      <a:noFill/>
                    </a:lnR>
                    <a:lnT>
                      <a:noFill/>
                    </a:lnT>
                    <a:lnB>
                      <a:noFill/>
                    </a:lnB>
                  </a:tcPr>
                </a:tc>
                <a:tc>
                  <a:txBody>
                    <a:bodyPr/>
                    <a:lstStyle/>
                    <a:p>
                      <a:pPr algn="r" fontAlgn="b"/>
                      <a:endParaRPr lang="de-DE" sz="1000" b="0" i="0" u="none" strike="noStrike">
                        <a:solidFill>
                          <a:srgbClr val="FF0000"/>
                        </a:solidFill>
                        <a:latin typeface="Arial"/>
                      </a:endParaRPr>
                    </a:p>
                  </a:txBody>
                  <a:tcPr marL="9908" marR="9908" marT="9908" marB="0" anchor="b">
                    <a:lnL>
                      <a:noFill/>
                    </a:lnL>
                    <a:lnR>
                      <a:noFill/>
                    </a:lnR>
                    <a:lnT>
                      <a:noFill/>
                    </a:lnT>
                    <a:lnB>
                      <a:noFill/>
                    </a:lnB>
                  </a:tcPr>
                </a:tc>
                <a:tc>
                  <a:txBody>
                    <a:bodyPr/>
                    <a:lstStyle/>
                    <a:p>
                      <a:pPr algn="r" fontAlgn="b"/>
                      <a:endParaRPr lang="de-DE" sz="1000" b="0" i="0" u="none" strike="noStrike" dirty="0">
                        <a:solidFill>
                          <a:srgbClr val="FF0000"/>
                        </a:solidFill>
                        <a:latin typeface="Arial"/>
                      </a:endParaRPr>
                    </a:p>
                  </a:txBody>
                  <a:tcPr marL="9908" marR="9908" marT="9908" marB="0" anchor="b">
                    <a:lnL>
                      <a:noFill/>
                    </a:lnL>
                    <a:lnR>
                      <a:noFill/>
                    </a:lnR>
                    <a:lnT>
                      <a:noFill/>
                    </a:lnT>
                    <a:lnB>
                      <a:noFill/>
                    </a:lnB>
                  </a:tcPr>
                </a:tc>
                <a:tc>
                  <a:txBody>
                    <a:bodyPr/>
                    <a:lstStyle/>
                    <a:p>
                      <a:pPr algn="r" fontAlgn="b"/>
                      <a:endParaRPr lang="de-DE" sz="1000" b="0" i="0" u="none" strike="noStrike">
                        <a:solidFill>
                          <a:srgbClr val="FF0000"/>
                        </a:solidFill>
                        <a:latin typeface="Arial"/>
                      </a:endParaRPr>
                    </a:p>
                  </a:txBody>
                  <a:tcPr marL="9908" marR="9908" marT="9908" marB="0" anchor="b">
                    <a:lnL>
                      <a:noFill/>
                    </a:lnL>
                    <a:lnR>
                      <a:noFill/>
                    </a:lnR>
                    <a:lnT>
                      <a:noFill/>
                    </a:lnT>
                    <a:lnB>
                      <a:noFill/>
                    </a:lnB>
                  </a:tcPr>
                </a:tc>
                <a:tc>
                  <a:txBody>
                    <a:bodyPr/>
                    <a:lstStyle/>
                    <a:p>
                      <a:pPr algn="r" fontAlgn="b"/>
                      <a:endParaRPr lang="de-DE" sz="1000" b="0" i="1" u="none" strike="noStrike">
                        <a:solidFill>
                          <a:srgbClr val="FF0000"/>
                        </a:solidFill>
                        <a:latin typeface="Arial"/>
                      </a:endParaRPr>
                    </a:p>
                  </a:txBody>
                  <a:tcPr marL="9908" marR="9908" marT="9908" marB="0" anchor="b">
                    <a:lnL>
                      <a:noFill/>
                    </a:lnL>
                    <a:lnR>
                      <a:noFill/>
                    </a:lnR>
                    <a:lnT>
                      <a:noFill/>
                    </a:lnT>
                    <a:lnB>
                      <a:noFill/>
                    </a:lnB>
                  </a:tcPr>
                </a:tc>
                <a:tc>
                  <a:txBody>
                    <a:bodyPr/>
                    <a:lstStyle/>
                    <a:p>
                      <a:pPr algn="r" fontAlgn="b"/>
                      <a:endParaRPr lang="de-DE" sz="1000" b="0" i="0" u="none" strike="noStrike">
                        <a:solidFill>
                          <a:srgbClr val="FF0000"/>
                        </a:solidFill>
                        <a:latin typeface="Arial"/>
                      </a:endParaRPr>
                    </a:p>
                  </a:txBody>
                  <a:tcPr marL="9908" marR="9908" marT="9908" marB="0" anchor="b">
                    <a:lnL>
                      <a:noFill/>
                    </a:lnL>
                    <a:lnR>
                      <a:noFill/>
                    </a:lnR>
                    <a:lnT>
                      <a:noFill/>
                    </a:lnT>
                    <a:lnB>
                      <a:noFill/>
                    </a:lnB>
                  </a:tcPr>
                </a:tc>
              </a:tr>
              <a:tr h="317027">
                <a:tc>
                  <a:txBody>
                    <a:bodyPr/>
                    <a:lstStyle/>
                    <a:p>
                      <a:pPr algn="l" fontAlgn="b"/>
                      <a:endParaRPr lang="de-DE" sz="1000" b="0" i="0" u="none" strike="noStrike">
                        <a:solidFill>
                          <a:srgbClr val="000000"/>
                        </a:solidFill>
                        <a:latin typeface="Arial"/>
                      </a:endParaRPr>
                    </a:p>
                  </a:txBody>
                  <a:tcPr marL="9908" marR="9908" marT="9908" marB="0" anchor="b">
                    <a:lnL>
                      <a:noFill/>
                    </a:lnL>
                    <a:lnR>
                      <a:noFill/>
                    </a:lnR>
                    <a:lnT>
                      <a:noFill/>
                    </a:lnT>
                    <a:lnB>
                      <a:noFill/>
                    </a:lnB>
                  </a:tcPr>
                </a:tc>
                <a:tc>
                  <a:txBody>
                    <a:bodyPr/>
                    <a:lstStyle/>
                    <a:p>
                      <a:pPr algn="l" fontAlgn="b"/>
                      <a:r>
                        <a:rPr lang="de-DE" sz="1000" b="0" i="0" u="none" strike="noStrike">
                          <a:solidFill>
                            <a:srgbClr val="000000"/>
                          </a:solidFill>
                          <a:latin typeface="Arial"/>
                        </a:rPr>
                        <a:t>Nicht durch Eigenkapital gedeckter Fehlbetrag</a:t>
                      </a:r>
                    </a:p>
                  </a:txBody>
                  <a:tcPr marL="9908" marR="9908" marT="9908" marB="0" anchor="b">
                    <a:lnL>
                      <a:noFill/>
                    </a:lnL>
                    <a:lnR>
                      <a:noFill/>
                    </a:lnR>
                    <a:lnT>
                      <a:noFill/>
                    </a:lnT>
                    <a:lnB>
                      <a:noFill/>
                    </a:lnB>
                  </a:tcPr>
                </a:tc>
                <a:tc>
                  <a:txBody>
                    <a:bodyPr/>
                    <a:lstStyle/>
                    <a:p>
                      <a:pPr algn="l" fontAlgn="b"/>
                      <a:endParaRPr lang="de-DE" sz="1000" b="0" i="0" u="none" strike="noStrike">
                        <a:solidFill>
                          <a:srgbClr val="000000"/>
                        </a:solidFill>
                        <a:latin typeface="Arial"/>
                      </a:endParaRPr>
                    </a:p>
                  </a:txBody>
                  <a:tcPr marL="9908" marR="9908" marT="9908" marB="0" anchor="b">
                    <a:lnL>
                      <a:noFill/>
                    </a:lnL>
                    <a:lnR>
                      <a:noFill/>
                    </a:lnR>
                    <a:lnT>
                      <a:noFill/>
                    </a:lnT>
                    <a:lnB>
                      <a:noFill/>
                    </a:lnB>
                  </a:tcPr>
                </a:tc>
                <a:tc>
                  <a:txBody>
                    <a:bodyPr/>
                    <a:lstStyle/>
                    <a:p>
                      <a:pPr algn="r" fontAlgn="b"/>
                      <a:r>
                        <a:rPr lang="de-DE" sz="1000" b="0" i="0" u="none" strike="noStrike">
                          <a:solidFill>
                            <a:srgbClr val="FF0000"/>
                          </a:solidFill>
                          <a:latin typeface="Arial"/>
                        </a:rPr>
                        <a:t>3.158,43</a:t>
                      </a:r>
                    </a:p>
                  </a:txBody>
                  <a:tcPr marL="9908" marR="9908" marT="9908" marB="0" anchor="b">
                    <a:lnL>
                      <a:noFill/>
                    </a:lnL>
                    <a:lnR>
                      <a:noFill/>
                    </a:lnR>
                    <a:lnT>
                      <a:noFill/>
                    </a:lnT>
                    <a:lnB>
                      <a:noFill/>
                    </a:lnB>
                  </a:tcPr>
                </a:tc>
                <a:tc>
                  <a:txBody>
                    <a:bodyPr/>
                    <a:lstStyle/>
                    <a:p>
                      <a:pPr algn="r" fontAlgn="b"/>
                      <a:r>
                        <a:rPr lang="de-DE" sz="1000" b="0" i="0" u="none" strike="noStrike">
                          <a:solidFill>
                            <a:srgbClr val="FF0000"/>
                          </a:solidFill>
                          <a:latin typeface="Arial"/>
                        </a:rPr>
                        <a:t>43,62</a:t>
                      </a:r>
                    </a:p>
                  </a:txBody>
                  <a:tcPr marL="9908" marR="9908" marT="9908" marB="0" anchor="b">
                    <a:lnL>
                      <a:noFill/>
                    </a:lnL>
                    <a:lnR>
                      <a:noFill/>
                    </a:lnR>
                    <a:lnT>
                      <a:noFill/>
                    </a:lnT>
                    <a:lnB>
                      <a:noFill/>
                    </a:lnB>
                  </a:tcPr>
                </a:tc>
                <a:tc>
                  <a:txBody>
                    <a:bodyPr/>
                    <a:lstStyle/>
                    <a:p>
                      <a:pPr algn="r" fontAlgn="b"/>
                      <a:r>
                        <a:rPr lang="de-DE" sz="1000" b="0" i="0" u="none" strike="noStrike" dirty="0">
                          <a:solidFill>
                            <a:srgbClr val="FF0000"/>
                          </a:solidFill>
                          <a:latin typeface="Arial"/>
                        </a:rPr>
                        <a:t>1.136,00</a:t>
                      </a:r>
                    </a:p>
                  </a:txBody>
                  <a:tcPr marL="9908" marR="9908" marT="9908" marB="0" anchor="b">
                    <a:lnL>
                      <a:noFill/>
                    </a:lnL>
                    <a:lnR>
                      <a:noFill/>
                    </a:lnR>
                    <a:lnT>
                      <a:noFill/>
                    </a:lnT>
                    <a:lnB>
                      <a:noFill/>
                    </a:lnB>
                  </a:tcPr>
                </a:tc>
                <a:tc>
                  <a:txBody>
                    <a:bodyPr/>
                    <a:lstStyle/>
                    <a:p>
                      <a:pPr algn="r" fontAlgn="b"/>
                      <a:r>
                        <a:rPr lang="de-DE" sz="1000" b="0" i="0" u="none" strike="noStrike">
                          <a:solidFill>
                            <a:srgbClr val="FF0000"/>
                          </a:solidFill>
                          <a:latin typeface="Arial"/>
                        </a:rPr>
                        <a:t>5,06</a:t>
                      </a:r>
                    </a:p>
                  </a:txBody>
                  <a:tcPr marL="9908" marR="9908" marT="9908" marB="0" anchor="b">
                    <a:lnL>
                      <a:noFill/>
                    </a:lnL>
                    <a:lnR>
                      <a:noFill/>
                    </a:lnR>
                    <a:lnT>
                      <a:noFill/>
                    </a:lnT>
                    <a:lnB>
                      <a:noFill/>
                    </a:lnB>
                  </a:tcPr>
                </a:tc>
                <a:tc>
                  <a:txBody>
                    <a:bodyPr/>
                    <a:lstStyle/>
                    <a:p>
                      <a:pPr algn="r" fontAlgn="b"/>
                      <a:endParaRPr lang="de-DE" sz="1000" b="0" i="1" u="none" strike="noStrike">
                        <a:solidFill>
                          <a:srgbClr val="FF0000"/>
                        </a:solidFill>
                        <a:latin typeface="Arial"/>
                      </a:endParaRPr>
                    </a:p>
                  </a:txBody>
                  <a:tcPr marL="9908" marR="9908" marT="9908" marB="0" anchor="b">
                    <a:lnL>
                      <a:noFill/>
                    </a:lnL>
                    <a:lnR>
                      <a:noFill/>
                    </a:lnR>
                    <a:lnT>
                      <a:noFill/>
                    </a:lnT>
                    <a:lnB>
                      <a:noFill/>
                    </a:lnB>
                  </a:tcPr>
                </a:tc>
                <a:tc>
                  <a:txBody>
                    <a:bodyPr/>
                    <a:lstStyle/>
                    <a:p>
                      <a:pPr algn="r" fontAlgn="b"/>
                      <a:endParaRPr lang="de-DE" sz="1000" b="0" i="0" u="none" strike="noStrike">
                        <a:solidFill>
                          <a:srgbClr val="FF0000"/>
                        </a:solidFill>
                        <a:latin typeface="Arial"/>
                      </a:endParaRPr>
                    </a:p>
                  </a:txBody>
                  <a:tcPr marL="9908" marR="9908" marT="9908" marB="0" anchor="b">
                    <a:lnL>
                      <a:noFill/>
                    </a:lnL>
                    <a:lnR>
                      <a:noFill/>
                    </a:lnR>
                    <a:lnT>
                      <a:noFill/>
                    </a:lnT>
                    <a:lnB>
                      <a:noFill/>
                    </a:lnB>
                  </a:tcPr>
                </a:tc>
              </a:tr>
              <a:tr h="168421">
                <a:tc>
                  <a:txBody>
                    <a:bodyPr/>
                    <a:lstStyle/>
                    <a:p>
                      <a:pPr algn="l" fontAlgn="b"/>
                      <a:endParaRPr lang="de-DE" sz="1000" b="0" i="0" u="none" strike="noStrike">
                        <a:solidFill>
                          <a:srgbClr val="000000"/>
                        </a:solidFill>
                        <a:latin typeface="Arial"/>
                      </a:endParaRPr>
                    </a:p>
                  </a:txBody>
                  <a:tcPr marL="9908" marR="9908" marT="9908" marB="0" anchor="b">
                    <a:lnL>
                      <a:noFill/>
                    </a:lnL>
                    <a:lnR>
                      <a:noFill/>
                    </a:lnR>
                    <a:lnT>
                      <a:noFill/>
                    </a:lnT>
                    <a:lnB>
                      <a:noFill/>
                    </a:lnB>
                  </a:tcPr>
                </a:tc>
                <a:tc>
                  <a:txBody>
                    <a:bodyPr/>
                    <a:lstStyle/>
                    <a:p>
                      <a:pPr algn="l" fontAlgn="b"/>
                      <a:endParaRPr lang="de-DE" sz="1000" b="0" i="0" u="none" strike="noStrike">
                        <a:solidFill>
                          <a:srgbClr val="000000"/>
                        </a:solidFill>
                        <a:latin typeface="Arial"/>
                      </a:endParaRPr>
                    </a:p>
                  </a:txBody>
                  <a:tcPr marL="9908" marR="9908" marT="9908" marB="0" anchor="b">
                    <a:lnL>
                      <a:noFill/>
                    </a:lnL>
                    <a:lnR>
                      <a:noFill/>
                    </a:lnR>
                    <a:lnT>
                      <a:noFill/>
                    </a:lnT>
                    <a:lnB>
                      <a:noFill/>
                    </a:lnB>
                  </a:tcPr>
                </a:tc>
                <a:tc>
                  <a:txBody>
                    <a:bodyPr/>
                    <a:lstStyle/>
                    <a:p>
                      <a:pPr algn="l" fontAlgn="b"/>
                      <a:endParaRPr lang="de-DE" sz="1000" b="0" i="0" u="none" strike="noStrike">
                        <a:solidFill>
                          <a:srgbClr val="000000"/>
                        </a:solidFill>
                        <a:latin typeface="Arial"/>
                      </a:endParaRPr>
                    </a:p>
                  </a:txBody>
                  <a:tcPr marL="9908" marR="9908" marT="9908" marB="0" anchor="b">
                    <a:lnL>
                      <a:noFill/>
                    </a:lnL>
                    <a:lnR>
                      <a:noFill/>
                    </a:lnR>
                    <a:lnT>
                      <a:noFill/>
                    </a:lnT>
                    <a:lnB>
                      <a:noFill/>
                    </a:lnB>
                  </a:tcPr>
                </a:tc>
                <a:tc>
                  <a:txBody>
                    <a:bodyPr/>
                    <a:lstStyle/>
                    <a:p>
                      <a:pPr algn="r" fontAlgn="b"/>
                      <a:endParaRPr lang="de-DE" sz="1000" b="0" i="0" u="none" strike="noStrike">
                        <a:solidFill>
                          <a:srgbClr val="FF0000"/>
                        </a:solidFill>
                        <a:latin typeface="Arial"/>
                      </a:endParaRPr>
                    </a:p>
                  </a:txBody>
                  <a:tcPr marL="9908" marR="9908" marT="9908" marB="0" anchor="b">
                    <a:lnL>
                      <a:noFill/>
                    </a:lnL>
                    <a:lnR>
                      <a:noFill/>
                    </a:lnR>
                    <a:lnT>
                      <a:noFill/>
                    </a:lnT>
                    <a:lnB>
                      <a:noFill/>
                    </a:lnB>
                  </a:tcPr>
                </a:tc>
                <a:tc>
                  <a:txBody>
                    <a:bodyPr/>
                    <a:lstStyle/>
                    <a:p>
                      <a:pPr algn="r" fontAlgn="b"/>
                      <a:endParaRPr lang="de-DE" sz="1000" b="0" i="0" u="none" strike="noStrike">
                        <a:solidFill>
                          <a:srgbClr val="FF0000"/>
                        </a:solidFill>
                        <a:latin typeface="Arial"/>
                      </a:endParaRPr>
                    </a:p>
                  </a:txBody>
                  <a:tcPr marL="9908" marR="9908" marT="9908" marB="0" anchor="b">
                    <a:lnL>
                      <a:noFill/>
                    </a:lnL>
                    <a:lnR>
                      <a:noFill/>
                    </a:lnR>
                    <a:lnT>
                      <a:noFill/>
                    </a:lnT>
                    <a:lnB>
                      <a:noFill/>
                    </a:lnB>
                  </a:tcPr>
                </a:tc>
                <a:tc>
                  <a:txBody>
                    <a:bodyPr/>
                    <a:lstStyle/>
                    <a:p>
                      <a:pPr algn="r" fontAlgn="b"/>
                      <a:endParaRPr lang="de-DE" sz="1000" b="0" i="0" u="none" strike="noStrike" dirty="0">
                        <a:solidFill>
                          <a:srgbClr val="FF0000"/>
                        </a:solidFill>
                        <a:latin typeface="Arial"/>
                      </a:endParaRPr>
                    </a:p>
                  </a:txBody>
                  <a:tcPr marL="9908" marR="9908" marT="9908" marB="0" anchor="b">
                    <a:lnL>
                      <a:noFill/>
                    </a:lnL>
                    <a:lnR>
                      <a:noFill/>
                    </a:lnR>
                    <a:lnT>
                      <a:noFill/>
                    </a:lnT>
                    <a:lnB>
                      <a:noFill/>
                    </a:lnB>
                  </a:tcPr>
                </a:tc>
                <a:tc>
                  <a:txBody>
                    <a:bodyPr/>
                    <a:lstStyle/>
                    <a:p>
                      <a:pPr algn="r" fontAlgn="b"/>
                      <a:endParaRPr lang="de-DE" sz="1000" b="0" i="0" u="none" strike="noStrike" dirty="0">
                        <a:solidFill>
                          <a:srgbClr val="FF0000"/>
                        </a:solidFill>
                        <a:latin typeface="Arial"/>
                      </a:endParaRPr>
                    </a:p>
                  </a:txBody>
                  <a:tcPr marL="9908" marR="9908" marT="9908" marB="0" anchor="b">
                    <a:lnL>
                      <a:noFill/>
                    </a:lnL>
                    <a:lnR>
                      <a:noFill/>
                    </a:lnR>
                    <a:lnT>
                      <a:noFill/>
                    </a:lnT>
                    <a:lnB>
                      <a:noFill/>
                    </a:lnB>
                  </a:tcPr>
                </a:tc>
                <a:tc>
                  <a:txBody>
                    <a:bodyPr/>
                    <a:lstStyle/>
                    <a:p>
                      <a:pPr algn="r" fontAlgn="b"/>
                      <a:endParaRPr lang="de-DE" sz="1000" b="0" i="1" u="none" strike="noStrike">
                        <a:solidFill>
                          <a:srgbClr val="FF0000"/>
                        </a:solidFill>
                        <a:latin typeface="Arial"/>
                      </a:endParaRPr>
                    </a:p>
                  </a:txBody>
                  <a:tcPr marL="9908" marR="9908" marT="9908" marB="0" anchor="b">
                    <a:lnL>
                      <a:noFill/>
                    </a:lnL>
                    <a:lnR>
                      <a:noFill/>
                    </a:lnR>
                    <a:lnT>
                      <a:noFill/>
                    </a:lnT>
                    <a:lnB>
                      <a:noFill/>
                    </a:lnB>
                  </a:tcPr>
                </a:tc>
                <a:tc>
                  <a:txBody>
                    <a:bodyPr/>
                    <a:lstStyle/>
                    <a:p>
                      <a:pPr algn="r" fontAlgn="b"/>
                      <a:endParaRPr lang="de-DE" sz="1000" b="0" i="0" u="none" strike="noStrike">
                        <a:solidFill>
                          <a:srgbClr val="FF0000"/>
                        </a:solidFill>
                        <a:latin typeface="Arial"/>
                      </a:endParaRPr>
                    </a:p>
                  </a:txBody>
                  <a:tcPr marL="9908" marR="9908" marT="9908" marB="0" anchor="b">
                    <a:lnL>
                      <a:noFill/>
                    </a:lnL>
                    <a:lnR>
                      <a:noFill/>
                    </a:lnR>
                    <a:lnT>
                      <a:noFill/>
                    </a:lnT>
                    <a:lnB>
                      <a:noFill/>
                    </a:lnB>
                  </a:tcPr>
                </a:tc>
              </a:tr>
              <a:tr h="209635">
                <a:tc gridSpan="2">
                  <a:txBody>
                    <a:bodyPr/>
                    <a:lstStyle/>
                    <a:p>
                      <a:pPr algn="l" fontAlgn="b"/>
                      <a:r>
                        <a:rPr lang="de-DE" sz="1000" b="0" i="0" u="none" strike="noStrike">
                          <a:solidFill>
                            <a:srgbClr val="000000"/>
                          </a:solidFill>
                          <a:latin typeface="Arial"/>
                        </a:rPr>
                        <a:t>Fremdkapital</a:t>
                      </a:r>
                    </a:p>
                  </a:txBody>
                  <a:tcPr marL="9908" marR="9908" marT="9908" marB="0" anchor="b">
                    <a:lnL>
                      <a:noFill/>
                    </a:lnL>
                    <a:lnR>
                      <a:noFill/>
                    </a:lnR>
                    <a:lnT>
                      <a:noFill/>
                    </a:lnT>
                    <a:lnB>
                      <a:noFill/>
                    </a:lnB>
                  </a:tcPr>
                </a:tc>
                <a:tc hMerge="1">
                  <a:txBody>
                    <a:bodyPr/>
                    <a:lstStyle/>
                    <a:p>
                      <a:endParaRPr lang="de-DE"/>
                    </a:p>
                  </a:txBody>
                  <a:tcPr/>
                </a:tc>
                <a:tc>
                  <a:txBody>
                    <a:bodyPr/>
                    <a:lstStyle/>
                    <a:p>
                      <a:pPr algn="l" fontAlgn="b"/>
                      <a:endParaRPr lang="de-DE" sz="1000" b="0" i="0" u="none" strike="noStrike">
                        <a:solidFill>
                          <a:srgbClr val="000000"/>
                        </a:solidFill>
                        <a:latin typeface="Arial"/>
                      </a:endParaRPr>
                    </a:p>
                  </a:txBody>
                  <a:tcPr marL="9908" marR="9908" marT="9908" marB="0" anchor="b">
                    <a:lnL>
                      <a:noFill/>
                    </a:lnL>
                    <a:lnR>
                      <a:noFill/>
                    </a:lnR>
                    <a:lnT>
                      <a:noFill/>
                    </a:lnT>
                    <a:lnB>
                      <a:noFill/>
                    </a:lnB>
                  </a:tcPr>
                </a:tc>
                <a:tc>
                  <a:txBody>
                    <a:bodyPr/>
                    <a:lstStyle/>
                    <a:p>
                      <a:pPr algn="r" fontAlgn="b"/>
                      <a:r>
                        <a:rPr lang="de-DE" sz="1000" b="0" i="0" u="none" strike="noStrike">
                          <a:solidFill>
                            <a:srgbClr val="FF0000"/>
                          </a:solidFill>
                          <a:latin typeface="Arial"/>
                        </a:rPr>
                        <a:t>7.240,95</a:t>
                      </a:r>
                    </a:p>
                  </a:txBody>
                  <a:tcPr marL="9908" marR="9908" marT="9908" marB="0" anchor="b">
                    <a:lnL>
                      <a:noFill/>
                    </a:lnL>
                    <a:lnR>
                      <a:noFill/>
                    </a:lnR>
                    <a:lnT>
                      <a:noFill/>
                    </a:lnT>
                    <a:lnB>
                      <a:noFill/>
                    </a:lnB>
                  </a:tcPr>
                </a:tc>
                <a:tc>
                  <a:txBody>
                    <a:bodyPr/>
                    <a:lstStyle/>
                    <a:p>
                      <a:pPr algn="r" fontAlgn="b"/>
                      <a:r>
                        <a:rPr lang="de-DE" sz="1000" b="0" i="0" u="none" strike="noStrike">
                          <a:solidFill>
                            <a:srgbClr val="FF0000"/>
                          </a:solidFill>
                          <a:latin typeface="Arial"/>
                        </a:rPr>
                        <a:t>100,00</a:t>
                      </a:r>
                    </a:p>
                  </a:txBody>
                  <a:tcPr marL="9908" marR="9908" marT="9908" marB="0" anchor="b">
                    <a:lnL>
                      <a:noFill/>
                    </a:lnL>
                    <a:lnR>
                      <a:noFill/>
                    </a:lnR>
                    <a:lnT>
                      <a:noFill/>
                    </a:lnT>
                    <a:lnB>
                      <a:noFill/>
                    </a:lnB>
                  </a:tcPr>
                </a:tc>
                <a:tc>
                  <a:txBody>
                    <a:bodyPr/>
                    <a:lstStyle/>
                    <a:p>
                      <a:pPr algn="r" fontAlgn="b"/>
                      <a:r>
                        <a:rPr lang="de-DE" sz="1000" b="0" i="0" u="none" strike="noStrike">
                          <a:solidFill>
                            <a:srgbClr val="FF0000"/>
                          </a:solidFill>
                          <a:latin typeface="Arial"/>
                        </a:rPr>
                        <a:t>22.456,18</a:t>
                      </a:r>
                    </a:p>
                  </a:txBody>
                  <a:tcPr marL="9908" marR="9908" marT="9908" marB="0" anchor="b">
                    <a:lnL>
                      <a:noFill/>
                    </a:lnL>
                    <a:lnR>
                      <a:noFill/>
                    </a:lnR>
                    <a:lnT>
                      <a:noFill/>
                    </a:lnT>
                    <a:lnB>
                      <a:noFill/>
                    </a:lnB>
                  </a:tcPr>
                </a:tc>
                <a:tc>
                  <a:txBody>
                    <a:bodyPr/>
                    <a:lstStyle/>
                    <a:p>
                      <a:pPr algn="r" fontAlgn="b"/>
                      <a:r>
                        <a:rPr lang="de-DE" sz="1000" b="0" i="0" u="none" strike="noStrike" dirty="0">
                          <a:solidFill>
                            <a:srgbClr val="FF0000"/>
                          </a:solidFill>
                          <a:latin typeface="Arial"/>
                        </a:rPr>
                        <a:t>100,00</a:t>
                      </a:r>
                    </a:p>
                  </a:txBody>
                  <a:tcPr marL="9908" marR="9908" marT="9908" marB="0" anchor="b">
                    <a:lnL>
                      <a:noFill/>
                    </a:lnL>
                    <a:lnR>
                      <a:noFill/>
                    </a:lnR>
                    <a:lnT>
                      <a:noFill/>
                    </a:lnT>
                    <a:lnB>
                      <a:noFill/>
                    </a:lnB>
                  </a:tcPr>
                </a:tc>
                <a:tc>
                  <a:txBody>
                    <a:bodyPr/>
                    <a:lstStyle/>
                    <a:p>
                      <a:pPr algn="r" fontAlgn="b"/>
                      <a:r>
                        <a:rPr lang="de-DE" sz="1000" b="0" i="1" u="none" strike="noStrike">
                          <a:solidFill>
                            <a:srgbClr val="FF0000"/>
                          </a:solidFill>
                          <a:latin typeface="Arial"/>
                        </a:rPr>
                        <a:t>-15.215,23</a:t>
                      </a:r>
                    </a:p>
                  </a:txBody>
                  <a:tcPr marL="9908" marR="9908" marT="9908" marB="0" anchor="b">
                    <a:lnL>
                      <a:noFill/>
                    </a:lnL>
                    <a:lnR>
                      <a:noFill/>
                    </a:lnR>
                    <a:lnT>
                      <a:noFill/>
                    </a:lnT>
                    <a:lnB>
                      <a:noFill/>
                    </a:lnB>
                  </a:tcPr>
                </a:tc>
                <a:tc>
                  <a:txBody>
                    <a:bodyPr/>
                    <a:lstStyle/>
                    <a:p>
                      <a:pPr algn="r" fontAlgn="b"/>
                      <a:r>
                        <a:rPr lang="de-DE" sz="1000" b="0" i="0" u="none" strike="noStrike">
                          <a:solidFill>
                            <a:srgbClr val="FF0000"/>
                          </a:solidFill>
                          <a:latin typeface="Arial"/>
                        </a:rPr>
                        <a:t>100,00</a:t>
                      </a:r>
                    </a:p>
                  </a:txBody>
                  <a:tcPr marL="9908" marR="9908" marT="9908" marB="0" anchor="b">
                    <a:lnL>
                      <a:noFill/>
                    </a:lnL>
                    <a:lnR>
                      <a:noFill/>
                    </a:lnR>
                    <a:lnT>
                      <a:noFill/>
                    </a:lnT>
                    <a:lnB>
                      <a:noFill/>
                    </a:lnB>
                  </a:tcPr>
                </a:tc>
              </a:tr>
              <a:tr h="168421">
                <a:tc>
                  <a:txBody>
                    <a:bodyPr/>
                    <a:lstStyle/>
                    <a:p>
                      <a:pPr algn="l" fontAlgn="b"/>
                      <a:endParaRPr lang="de-DE" sz="1000" b="0" i="0" u="none" strike="noStrike">
                        <a:solidFill>
                          <a:srgbClr val="000000"/>
                        </a:solidFill>
                        <a:latin typeface="Arial"/>
                      </a:endParaRPr>
                    </a:p>
                  </a:txBody>
                  <a:tcPr marL="9908" marR="9908" marT="9908" marB="0" anchor="b">
                    <a:lnL>
                      <a:noFill/>
                    </a:lnL>
                    <a:lnR>
                      <a:noFill/>
                    </a:lnR>
                    <a:lnT>
                      <a:noFill/>
                    </a:lnT>
                    <a:lnB>
                      <a:noFill/>
                    </a:lnB>
                  </a:tcPr>
                </a:tc>
                <a:tc>
                  <a:txBody>
                    <a:bodyPr/>
                    <a:lstStyle/>
                    <a:p>
                      <a:pPr algn="l" fontAlgn="b"/>
                      <a:r>
                        <a:rPr lang="de-DE" sz="1000" b="0" i="0" u="none" strike="noStrike">
                          <a:solidFill>
                            <a:srgbClr val="000000"/>
                          </a:solidFill>
                          <a:latin typeface="Arial"/>
                        </a:rPr>
                        <a:t>Kurzfristiges Fremdkapital</a:t>
                      </a:r>
                    </a:p>
                  </a:txBody>
                  <a:tcPr marL="9908" marR="9908" marT="9908" marB="0" anchor="b">
                    <a:lnL>
                      <a:noFill/>
                    </a:lnL>
                    <a:lnR>
                      <a:noFill/>
                    </a:lnR>
                    <a:lnT>
                      <a:noFill/>
                    </a:lnT>
                    <a:lnB>
                      <a:noFill/>
                    </a:lnB>
                  </a:tcPr>
                </a:tc>
                <a:tc>
                  <a:txBody>
                    <a:bodyPr/>
                    <a:lstStyle/>
                    <a:p>
                      <a:pPr algn="l" fontAlgn="b"/>
                      <a:endParaRPr lang="de-DE" sz="1000" b="0" i="0" u="none" strike="noStrike">
                        <a:solidFill>
                          <a:srgbClr val="000000"/>
                        </a:solidFill>
                        <a:latin typeface="Arial"/>
                      </a:endParaRPr>
                    </a:p>
                  </a:txBody>
                  <a:tcPr marL="9908" marR="9908" marT="9908" marB="0" anchor="b">
                    <a:lnL>
                      <a:noFill/>
                    </a:lnL>
                    <a:lnR>
                      <a:noFill/>
                    </a:lnR>
                    <a:lnT>
                      <a:noFill/>
                    </a:lnT>
                    <a:lnB>
                      <a:noFill/>
                    </a:lnB>
                  </a:tcPr>
                </a:tc>
                <a:tc>
                  <a:txBody>
                    <a:bodyPr/>
                    <a:lstStyle/>
                    <a:p>
                      <a:pPr algn="r" fontAlgn="b"/>
                      <a:r>
                        <a:rPr lang="de-DE" sz="1000" b="0" i="0" u="none" strike="noStrike">
                          <a:solidFill>
                            <a:srgbClr val="FF0000"/>
                          </a:solidFill>
                          <a:latin typeface="Arial"/>
                        </a:rPr>
                        <a:t>-909,15</a:t>
                      </a:r>
                    </a:p>
                  </a:txBody>
                  <a:tcPr marL="9908" marR="9908" marT="9908" marB="0" anchor="b">
                    <a:lnL>
                      <a:noFill/>
                    </a:lnL>
                    <a:lnR>
                      <a:noFill/>
                    </a:lnR>
                    <a:lnT>
                      <a:noFill/>
                    </a:lnT>
                    <a:lnB>
                      <a:noFill/>
                    </a:lnB>
                  </a:tcPr>
                </a:tc>
                <a:tc>
                  <a:txBody>
                    <a:bodyPr/>
                    <a:lstStyle/>
                    <a:p>
                      <a:pPr algn="r" fontAlgn="b"/>
                      <a:r>
                        <a:rPr lang="de-DE" sz="1000" b="0" i="0" u="none" strike="noStrike">
                          <a:solidFill>
                            <a:srgbClr val="FF0000"/>
                          </a:solidFill>
                          <a:latin typeface="Arial"/>
                        </a:rPr>
                        <a:t>-12,56</a:t>
                      </a:r>
                    </a:p>
                  </a:txBody>
                  <a:tcPr marL="9908" marR="9908" marT="9908" marB="0" anchor="b">
                    <a:lnL>
                      <a:noFill/>
                    </a:lnL>
                    <a:lnR>
                      <a:noFill/>
                    </a:lnR>
                    <a:lnT>
                      <a:noFill/>
                    </a:lnT>
                    <a:lnB>
                      <a:noFill/>
                    </a:lnB>
                  </a:tcPr>
                </a:tc>
                <a:tc>
                  <a:txBody>
                    <a:bodyPr/>
                    <a:lstStyle/>
                    <a:p>
                      <a:pPr algn="r" fontAlgn="b"/>
                      <a:r>
                        <a:rPr lang="de-DE" sz="1000" b="0" i="0" u="none" strike="noStrike">
                          <a:solidFill>
                            <a:srgbClr val="FF0000"/>
                          </a:solidFill>
                          <a:latin typeface="Arial"/>
                        </a:rPr>
                        <a:t>10.279,18</a:t>
                      </a:r>
                    </a:p>
                  </a:txBody>
                  <a:tcPr marL="9908" marR="9908" marT="9908" marB="0" anchor="b">
                    <a:lnL>
                      <a:noFill/>
                    </a:lnL>
                    <a:lnR>
                      <a:noFill/>
                    </a:lnR>
                    <a:lnT>
                      <a:noFill/>
                    </a:lnT>
                    <a:lnB>
                      <a:noFill/>
                    </a:lnB>
                  </a:tcPr>
                </a:tc>
                <a:tc>
                  <a:txBody>
                    <a:bodyPr/>
                    <a:lstStyle/>
                    <a:p>
                      <a:pPr algn="r" fontAlgn="b"/>
                      <a:r>
                        <a:rPr lang="de-DE" sz="1000" b="0" i="0" u="none" strike="noStrike">
                          <a:solidFill>
                            <a:srgbClr val="FF0000"/>
                          </a:solidFill>
                          <a:latin typeface="Arial"/>
                        </a:rPr>
                        <a:t>45,77</a:t>
                      </a:r>
                    </a:p>
                  </a:txBody>
                  <a:tcPr marL="9908" marR="9908" marT="9908" marB="0" anchor="b">
                    <a:lnL>
                      <a:noFill/>
                    </a:lnL>
                    <a:lnR>
                      <a:noFill/>
                    </a:lnR>
                    <a:lnT>
                      <a:noFill/>
                    </a:lnT>
                    <a:lnB>
                      <a:noFill/>
                    </a:lnB>
                  </a:tcPr>
                </a:tc>
                <a:tc>
                  <a:txBody>
                    <a:bodyPr/>
                    <a:lstStyle/>
                    <a:p>
                      <a:pPr algn="r" fontAlgn="b"/>
                      <a:r>
                        <a:rPr lang="de-DE" sz="1000" b="0" i="1" u="none" strike="noStrike" dirty="0">
                          <a:solidFill>
                            <a:srgbClr val="FF0000"/>
                          </a:solidFill>
                          <a:latin typeface="Arial"/>
                        </a:rPr>
                        <a:t>-11.188,33</a:t>
                      </a:r>
                    </a:p>
                  </a:txBody>
                  <a:tcPr marL="9908" marR="9908" marT="9908" marB="0" anchor="b">
                    <a:lnL>
                      <a:noFill/>
                    </a:lnL>
                    <a:lnR>
                      <a:noFill/>
                    </a:lnR>
                    <a:lnT>
                      <a:noFill/>
                    </a:lnT>
                    <a:lnB>
                      <a:noFill/>
                    </a:lnB>
                  </a:tcPr>
                </a:tc>
                <a:tc>
                  <a:txBody>
                    <a:bodyPr/>
                    <a:lstStyle/>
                    <a:p>
                      <a:pPr algn="r" fontAlgn="b"/>
                      <a:r>
                        <a:rPr lang="de-DE" sz="1000" b="0" i="0" u="none" strike="noStrike">
                          <a:solidFill>
                            <a:srgbClr val="FF0000"/>
                          </a:solidFill>
                          <a:latin typeface="Arial"/>
                        </a:rPr>
                        <a:t>-108,84</a:t>
                      </a:r>
                    </a:p>
                  </a:txBody>
                  <a:tcPr marL="9908" marR="9908" marT="9908" marB="0" anchor="b">
                    <a:lnL>
                      <a:noFill/>
                    </a:lnL>
                    <a:lnR>
                      <a:noFill/>
                    </a:lnR>
                    <a:lnT>
                      <a:noFill/>
                    </a:lnT>
                    <a:lnB>
                      <a:noFill/>
                    </a:lnB>
                  </a:tcPr>
                </a:tc>
              </a:tr>
              <a:tr h="168421">
                <a:tc>
                  <a:txBody>
                    <a:bodyPr/>
                    <a:lstStyle/>
                    <a:p>
                      <a:pPr algn="l" fontAlgn="b"/>
                      <a:endParaRPr lang="de-DE" sz="1000" b="0" i="0" u="none" strike="noStrike">
                        <a:solidFill>
                          <a:srgbClr val="000000"/>
                        </a:solidFill>
                        <a:latin typeface="Arial"/>
                      </a:endParaRPr>
                    </a:p>
                  </a:txBody>
                  <a:tcPr marL="9908" marR="9908" marT="9908" marB="0" anchor="b">
                    <a:lnL>
                      <a:noFill/>
                    </a:lnL>
                    <a:lnR>
                      <a:noFill/>
                    </a:lnR>
                    <a:lnT>
                      <a:noFill/>
                    </a:lnT>
                    <a:lnB>
                      <a:noFill/>
                    </a:lnB>
                  </a:tcPr>
                </a:tc>
                <a:tc>
                  <a:txBody>
                    <a:bodyPr/>
                    <a:lstStyle/>
                    <a:p>
                      <a:pPr algn="l" fontAlgn="b"/>
                      <a:r>
                        <a:rPr lang="de-DE" sz="1000" b="0" i="0" u="none" strike="noStrike">
                          <a:solidFill>
                            <a:srgbClr val="000000"/>
                          </a:solidFill>
                          <a:latin typeface="Arial"/>
                        </a:rPr>
                        <a:t>sonstige Rückstellungen</a:t>
                      </a:r>
                    </a:p>
                  </a:txBody>
                  <a:tcPr marL="9908" marR="9908" marT="9908" marB="0" anchor="b">
                    <a:lnL>
                      <a:noFill/>
                    </a:lnL>
                    <a:lnR>
                      <a:noFill/>
                    </a:lnR>
                    <a:lnT>
                      <a:noFill/>
                    </a:lnT>
                    <a:lnB>
                      <a:noFill/>
                    </a:lnB>
                  </a:tcPr>
                </a:tc>
                <a:tc>
                  <a:txBody>
                    <a:bodyPr/>
                    <a:lstStyle/>
                    <a:p>
                      <a:pPr algn="l" fontAlgn="b"/>
                      <a:endParaRPr lang="de-DE" sz="1000" b="0" i="0" u="none" strike="noStrike">
                        <a:solidFill>
                          <a:srgbClr val="000000"/>
                        </a:solidFill>
                        <a:latin typeface="Arial"/>
                      </a:endParaRPr>
                    </a:p>
                  </a:txBody>
                  <a:tcPr marL="9908" marR="9908" marT="9908" marB="0" anchor="b">
                    <a:lnL>
                      <a:noFill/>
                    </a:lnL>
                    <a:lnR>
                      <a:noFill/>
                    </a:lnR>
                    <a:lnT>
                      <a:noFill/>
                    </a:lnT>
                    <a:lnB>
                      <a:noFill/>
                    </a:lnB>
                  </a:tcPr>
                </a:tc>
                <a:tc>
                  <a:txBody>
                    <a:bodyPr/>
                    <a:lstStyle/>
                    <a:p>
                      <a:pPr algn="r" fontAlgn="b"/>
                      <a:r>
                        <a:rPr lang="de-DE" sz="1000" b="0" i="0" u="none" strike="noStrike">
                          <a:solidFill>
                            <a:srgbClr val="FF0000"/>
                          </a:solidFill>
                          <a:latin typeface="Arial"/>
                        </a:rPr>
                        <a:t>0,00</a:t>
                      </a:r>
                    </a:p>
                  </a:txBody>
                  <a:tcPr marL="9908" marR="9908" marT="9908" marB="0" anchor="b">
                    <a:lnL>
                      <a:noFill/>
                    </a:lnL>
                    <a:lnR>
                      <a:noFill/>
                    </a:lnR>
                    <a:lnT>
                      <a:noFill/>
                    </a:lnT>
                    <a:lnB>
                      <a:noFill/>
                    </a:lnB>
                  </a:tcPr>
                </a:tc>
                <a:tc>
                  <a:txBody>
                    <a:bodyPr/>
                    <a:lstStyle/>
                    <a:p>
                      <a:pPr algn="r" fontAlgn="b"/>
                      <a:r>
                        <a:rPr lang="de-DE" sz="1000" b="0" i="0" u="none" strike="noStrike">
                          <a:solidFill>
                            <a:srgbClr val="FF0000"/>
                          </a:solidFill>
                          <a:latin typeface="Arial"/>
                        </a:rPr>
                        <a:t>0,00</a:t>
                      </a:r>
                    </a:p>
                  </a:txBody>
                  <a:tcPr marL="9908" marR="9908" marT="9908" marB="0" anchor="b">
                    <a:lnL>
                      <a:noFill/>
                    </a:lnL>
                    <a:lnR>
                      <a:noFill/>
                    </a:lnR>
                    <a:lnT>
                      <a:noFill/>
                    </a:lnT>
                    <a:lnB>
                      <a:noFill/>
                    </a:lnB>
                  </a:tcPr>
                </a:tc>
                <a:tc>
                  <a:txBody>
                    <a:bodyPr/>
                    <a:lstStyle/>
                    <a:p>
                      <a:pPr algn="r" fontAlgn="b"/>
                      <a:r>
                        <a:rPr lang="de-DE" sz="1000" b="0" i="0" u="none" strike="noStrike">
                          <a:solidFill>
                            <a:srgbClr val="FF0000"/>
                          </a:solidFill>
                          <a:latin typeface="Arial"/>
                        </a:rPr>
                        <a:t>900,00</a:t>
                      </a:r>
                    </a:p>
                  </a:txBody>
                  <a:tcPr marL="9908" marR="9908" marT="9908" marB="0" anchor="b">
                    <a:lnL>
                      <a:noFill/>
                    </a:lnL>
                    <a:lnR>
                      <a:noFill/>
                    </a:lnR>
                    <a:lnT>
                      <a:noFill/>
                    </a:lnT>
                    <a:lnB>
                      <a:noFill/>
                    </a:lnB>
                  </a:tcPr>
                </a:tc>
                <a:tc>
                  <a:txBody>
                    <a:bodyPr/>
                    <a:lstStyle/>
                    <a:p>
                      <a:pPr algn="r" fontAlgn="b"/>
                      <a:r>
                        <a:rPr lang="de-DE" sz="1000" b="0" i="0" u="none" strike="noStrike">
                          <a:solidFill>
                            <a:srgbClr val="FF0000"/>
                          </a:solidFill>
                          <a:latin typeface="Arial"/>
                        </a:rPr>
                        <a:t>4,01</a:t>
                      </a:r>
                    </a:p>
                  </a:txBody>
                  <a:tcPr marL="9908" marR="9908" marT="9908" marB="0" anchor="b">
                    <a:lnL>
                      <a:noFill/>
                    </a:lnL>
                    <a:lnR>
                      <a:noFill/>
                    </a:lnR>
                    <a:lnT>
                      <a:noFill/>
                    </a:lnT>
                    <a:lnB>
                      <a:noFill/>
                    </a:lnB>
                  </a:tcPr>
                </a:tc>
                <a:tc>
                  <a:txBody>
                    <a:bodyPr/>
                    <a:lstStyle/>
                    <a:p>
                      <a:pPr algn="r" fontAlgn="b"/>
                      <a:r>
                        <a:rPr lang="de-DE" sz="1000" b="0" i="1" u="none" strike="noStrike" dirty="0">
                          <a:solidFill>
                            <a:srgbClr val="FF0000"/>
                          </a:solidFill>
                          <a:latin typeface="Arial"/>
                        </a:rPr>
                        <a:t>-900,00</a:t>
                      </a:r>
                    </a:p>
                  </a:txBody>
                  <a:tcPr marL="9908" marR="9908" marT="9908" marB="0" anchor="b">
                    <a:lnL>
                      <a:noFill/>
                    </a:lnL>
                    <a:lnR>
                      <a:noFill/>
                    </a:lnR>
                    <a:lnT>
                      <a:noFill/>
                    </a:lnT>
                    <a:lnB>
                      <a:noFill/>
                    </a:lnB>
                  </a:tcPr>
                </a:tc>
                <a:tc>
                  <a:txBody>
                    <a:bodyPr/>
                    <a:lstStyle/>
                    <a:p>
                      <a:pPr algn="r" fontAlgn="b"/>
                      <a:r>
                        <a:rPr lang="de-DE" sz="1000" b="0" i="0" u="none" strike="noStrike">
                          <a:solidFill>
                            <a:srgbClr val="FF0000"/>
                          </a:solidFill>
                          <a:latin typeface="Arial"/>
                        </a:rPr>
                        <a:t>-100,00</a:t>
                      </a:r>
                    </a:p>
                  </a:txBody>
                  <a:tcPr marL="9908" marR="9908" marT="9908" marB="0" anchor="b">
                    <a:lnL>
                      <a:noFill/>
                    </a:lnL>
                    <a:lnR>
                      <a:noFill/>
                    </a:lnR>
                    <a:lnT>
                      <a:noFill/>
                    </a:lnT>
                    <a:lnB>
                      <a:noFill/>
                    </a:lnB>
                  </a:tcPr>
                </a:tc>
              </a:tr>
              <a:tr h="307121">
                <a:tc>
                  <a:txBody>
                    <a:bodyPr/>
                    <a:lstStyle/>
                    <a:p>
                      <a:pPr algn="l" fontAlgn="b"/>
                      <a:endParaRPr lang="de-DE" sz="1000" b="0" i="0" u="none" strike="noStrike">
                        <a:solidFill>
                          <a:srgbClr val="000000"/>
                        </a:solidFill>
                        <a:latin typeface="Arial"/>
                      </a:endParaRPr>
                    </a:p>
                  </a:txBody>
                  <a:tcPr marL="9908" marR="9908" marT="9908" marB="0" anchor="b">
                    <a:lnL>
                      <a:noFill/>
                    </a:lnL>
                    <a:lnR>
                      <a:noFill/>
                    </a:lnR>
                    <a:lnT>
                      <a:noFill/>
                    </a:lnT>
                    <a:lnB>
                      <a:noFill/>
                    </a:lnB>
                  </a:tcPr>
                </a:tc>
                <a:tc>
                  <a:txBody>
                    <a:bodyPr/>
                    <a:lstStyle/>
                    <a:p>
                      <a:pPr algn="l" fontAlgn="b"/>
                      <a:r>
                        <a:rPr lang="de-DE" sz="1000" b="0" i="0" u="none" strike="noStrike" dirty="0">
                          <a:solidFill>
                            <a:schemeClr val="tx1"/>
                          </a:solidFill>
                          <a:latin typeface="Arial"/>
                        </a:rPr>
                        <a:t>kurzfristige Verbindlichkeiten</a:t>
                      </a:r>
                    </a:p>
                  </a:txBody>
                  <a:tcPr marL="9908" marR="9908" marT="9908" marB="0" anchor="b">
                    <a:lnL>
                      <a:noFill/>
                    </a:lnL>
                    <a:lnR>
                      <a:noFill/>
                    </a:lnR>
                    <a:lnT>
                      <a:noFill/>
                    </a:lnT>
                    <a:lnB>
                      <a:noFill/>
                    </a:lnB>
                  </a:tcPr>
                </a:tc>
                <a:tc>
                  <a:txBody>
                    <a:bodyPr/>
                    <a:lstStyle/>
                    <a:p>
                      <a:pPr algn="l" fontAlgn="b"/>
                      <a:endParaRPr lang="de-DE" sz="1000" b="0" i="0" u="none" strike="noStrike">
                        <a:solidFill>
                          <a:srgbClr val="000000"/>
                        </a:solidFill>
                        <a:latin typeface="Arial"/>
                      </a:endParaRPr>
                    </a:p>
                  </a:txBody>
                  <a:tcPr marL="9908" marR="9908" marT="9908" marB="0" anchor="b">
                    <a:lnL>
                      <a:noFill/>
                    </a:lnL>
                    <a:lnR>
                      <a:noFill/>
                    </a:lnR>
                    <a:lnT>
                      <a:noFill/>
                    </a:lnT>
                    <a:lnB>
                      <a:noFill/>
                    </a:lnB>
                  </a:tcPr>
                </a:tc>
                <a:tc>
                  <a:txBody>
                    <a:bodyPr/>
                    <a:lstStyle/>
                    <a:p>
                      <a:pPr algn="r" fontAlgn="b"/>
                      <a:r>
                        <a:rPr lang="de-DE" sz="1000" b="0" i="0" u="none" strike="noStrike">
                          <a:solidFill>
                            <a:srgbClr val="FF0000"/>
                          </a:solidFill>
                          <a:latin typeface="Arial"/>
                        </a:rPr>
                        <a:t>-909,15</a:t>
                      </a:r>
                    </a:p>
                  </a:txBody>
                  <a:tcPr marL="9908" marR="9908" marT="9908" marB="0" anchor="b">
                    <a:lnL>
                      <a:noFill/>
                    </a:lnL>
                    <a:lnR>
                      <a:noFill/>
                    </a:lnR>
                    <a:lnT>
                      <a:noFill/>
                    </a:lnT>
                    <a:lnB>
                      <a:noFill/>
                    </a:lnB>
                  </a:tcPr>
                </a:tc>
                <a:tc>
                  <a:txBody>
                    <a:bodyPr/>
                    <a:lstStyle/>
                    <a:p>
                      <a:pPr algn="r" fontAlgn="b"/>
                      <a:r>
                        <a:rPr lang="de-DE" sz="1000" b="0" i="0" u="none" strike="noStrike">
                          <a:solidFill>
                            <a:srgbClr val="FF0000"/>
                          </a:solidFill>
                          <a:latin typeface="Arial"/>
                        </a:rPr>
                        <a:t>-12,56</a:t>
                      </a:r>
                    </a:p>
                  </a:txBody>
                  <a:tcPr marL="9908" marR="9908" marT="9908" marB="0" anchor="b">
                    <a:lnL>
                      <a:noFill/>
                    </a:lnL>
                    <a:lnR>
                      <a:noFill/>
                    </a:lnR>
                    <a:lnT>
                      <a:noFill/>
                    </a:lnT>
                    <a:lnB>
                      <a:noFill/>
                    </a:lnB>
                  </a:tcPr>
                </a:tc>
                <a:tc>
                  <a:txBody>
                    <a:bodyPr/>
                    <a:lstStyle/>
                    <a:p>
                      <a:pPr algn="r" fontAlgn="b"/>
                      <a:r>
                        <a:rPr lang="de-DE" sz="1000" b="0" i="0" u="none" strike="noStrike">
                          <a:solidFill>
                            <a:srgbClr val="FF0000"/>
                          </a:solidFill>
                          <a:latin typeface="Arial"/>
                        </a:rPr>
                        <a:t>9.379,18</a:t>
                      </a:r>
                    </a:p>
                  </a:txBody>
                  <a:tcPr marL="9908" marR="9908" marT="9908" marB="0" anchor="b">
                    <a:lnL>
                      <a:noFill/>
                    </a:lnL>
                    <a:lnR>
                      <a:noFill/>
                    </a:lnR>
                    <a:lnT>
                      <a:noFill/>
                    </a:lnT>
                    <a:lnB>
                      <a:noFill/>
                    </a:lnB>
                  </a:tcPr>
                </a:tc>
                <a:tc>
                  <a:txBody>
                    <a:bodyPr/>
                    <a:lstStyle/>
                    <a:p>
                      <a:pPr algn="r" fontAlgn="b"/>
                      <a:r>
                        <a:rPr lang="de-DE" sz="1000" b="0" i="0" u="none" strike="noStrike">
                          <a:solidFill>
                            <a:srgbClr val="FF0000"/>
                          </a:solidFill>
                          <a:latin typeface="Arial"/>
                        </a:rPr>
                        <a:t>41,77</a:t>
                      </a:r>
                    </a:p>
                  </a:txBody>
                  <a:tcPr marL="9908" marR="9908" marT="9908" marB="0" anchor="b">
                    <a:lnL>
                      <a:noFill/>
                    </a:lnL>
                    <a:lnR>
                      <a:noFill/>
                    </a:lnR>
                    <a:lnT>
                      <a:noFill/>
                    </a:lnT>
                    <a:lnB>
                      <a:noFill/>
                    </a:lnB>
                  </a:tcPr>
                </a:tc>
                <a:tc>
                  <a:txBody>
                    <a:bodyPr/>
                    <a:lstStyle/>
                    <a:p>
                      <a:pPr algn="r" fontAlgn="b"/>
                      <a:r>
                        <a:rPr lang="de-DE" sz="1000" b="0" i="1" u="none" strike="noStrike" dirty="0">
                          <a:solidFill>
                            <a:srgbClr val="FF0000"/>
                          </a:solidFill>
                          <a:latin typeface="Arial"/>
                        </a:rPr>
                        <a:t>-10.288,33</a:t>
                      </a:r>
                    </a:p>
                  </a:txBody>
                  <a:tcPr marL="9908" marR="9908" marT="9908" marB="0" anchor="b">
                    <a:lnL>
                      <a:noFill/>
                    </a:lnL>
                    <a:lnR>
                      <a:noFill/>
                    </a:lnR>
                    <a:lnT>
                      <a:noFill/>
                    </a:lnT>
                    <a:lnB>
                      <a:noFill/>
                    </a:lnB>
                  </a:tcPr>
                </a:tc>
                <a:tc>
                  <a:txBody>
                    <a:bodyPr/>
                    <a:lstStyle/>
                    <a:p>
                      <a:pPr algn="r" fontAlgn="b"/>
                      <a:r>
                        <a:rPr lang="de-DE" sz="1000" b="0" i="0" u="none" strike="noStrike">
                          <a:solidFill>
                            <a:srgbClr val="FF0000"/>
                          </a:solidFill>
                          <a:latin typeface="Arial"/>
                        </a:rPr>
                        <a:t>-109,69</a:t>
                      </a:r>
                    </a:p>
                  </a:txBody>
                  <a:tcPr marL="9908" marR="9908" marT="9908" marB="0" anchor="b">
                    <a:lnL>
                      <a:noFill/>
                    </a:lnL>
                    <a:lnR>
                      <a:noFill/>
                    </a:lnR>
                    <a:lnT>
                      <a:noFill/>
                    </a:lnT>
                    <a:lnB>
                      <a:noFill/>
                    </a:lnB>
                  </a:tcPr>
                </a:tc>
              </a:tr>
              <a:tr h="168421">
                <a:tc>
                  <a:txBody>
                    <a:bodyPr/>
                    <a:lstStyle/>
                    <a:p>
                      <a:pPr algn="l" fontAlgn="b"/>
                      <a:endParaRPr lang="de-DE" sz="1000" b="0" i="0" u="none" strike="noStrike">
                        <a:solidFill>
                          <a:srgbClr val="000000"/>
                        </a:solidFill>
                        <a:latin typeface="Arial"/>
                      </a:endParaRPr>
                    </a:p>
                  </a:txBody>
                  <a:tcPr marL="9908" marR="9908" marT="9908" marB="0" anchor="b">
                    <a:lnL>
                      <a:noFill/>
                    </a:lnL>
                    <a:lnR>
                      <a:noFill/>
                    </a:lnR>
                    <a:lnT>
                      <a:noFill/>
                    </a:lnT>
                    <a:lnB>
                      <a:noFill/>
                    </a:lnB>
                  </a:tcPr>
                </a:tc>
                <a:tc>
                  <a:txBody>
                    <a:bodyPr/>
                    <a:lstStyle/>
                    <a:p>
                      <a:pPr algn="l" fontAlgn="b"/>
                      <a:endParaRPr lang="de-DE" sz="1000" b="0" i="0" u="none" strike="noStrike">
                        <a:solidFill>
                          <a:srgbClr val="000000"/>
                        </a:solidFill>
                        <a:latin typeface="Arial"/>
                      </a:endParaRPr>
                    </a:p>
                  </a:txBody>
                  <a:tcPr marL="9908" marR="9908" marT="9908" marB="0" anchor="b">
                    <a:lnL>
                      <a:noFill/>
                    </a:lnL>
                    <a:lnR>
                      <a:noFill/>
                    </a:lnR>
                    <a:lnT>
                      <a:noFill/>
                    </a:lnT>
                    <a:lnB>
                      <a:noFill/>
                    </a:lnB>
                  </a:tcPr>
                </a:tc>
                <a:tc>
                  <a:txBody>
                    <a:bodyPr/>
                    <a:lstStyle/>
                    <a:p>
                      <a:pPr algn="l" fontAlgn="b"/>
                      <a:endParaRPr lang="de-DE" sz="1000" b="0" i="0" u="none" strike="noStrike">
                        <a:solidFill>
                          <a:srgbClr val="000000"/>
                        </a:solidFill>
                        <a:latin typeface="Arial"/>
                      </a:endParaRPr>
                    </a:p>
                  </a:txBody>
                  <a:tcPr marL="9908" marR="9908" marT="9908" marB="0" anchor="b">
                    <a:lnL>
                      <a:noFill/>
                    </a:lnL>
                    <a:lnR>
                      <a:noFill/>
                    </a:lnR>
                    <a:lnT>
                      <a:noFill/>
                    </a:lnT>
                    <a:lnB>
                      <a:noFill/>
                    </a:lnB>
                  </a:tcPr>
                </a:tc>
                <a:tc>
                  <a:txBody>
                    <a:bodyPr/>
                    <a:lstStyle/>
                    <a:p>
                      <a:pPr algn="r" fontAlgn="b"/>
                      <a:endParaRPr lang="de-DE" sz="1000" b="0" i="0" u="none" strike="noStrike">
                        <a:solidFill>
                          <a:srgbClr val="FF0000"/>
                        </a:solidFill>
                        <a:latin typeface="Arial"/>
                      </a:endParaRPr>
                    </a:p>
                  </a:txBody>
                  <a:tcPr marL="9908" marR="9908" marT="9908" marB="0" anchor="b">
                    <a:lnL>
                      <a:noFill/>
                    </a:lnL>
                    <a:lnR>
                      <a:noFill/>
                    </a:lnR>
                    <a:lnT>
                      <a:noFill/>
                    </a:lnT>
                    <a:lnB>
                      <a:noFill/>
                    </a:lnB>
                  </a:tcPr>
                </a:tc>
                <a:tc>
                  <a:txBody>
                    <a:bodyPr/>
                    <a:lstStyle/>
                    <a:p>
                      <a:pPr algn="r" fontAlgn="b"/>
                      <a:endParaRPr lang="de-DE" sz="1000" b="0" i="0" u="none" strike="noStrike">
                        <a:solidFill>
                          <a:srgbClr val="FF0000"/>
                        </a:solidFill>
                        <a:latin typeface="Arial"/>
                      </a:endParaRPr>
                    </a:p>
                  </a:txBody>
                  <a:tcPr marL="9908" marR="9908" marT="9908" marB="0" anchor="b">
                    <a:lnL>
                      <a:noFill/>
                    </a:lnL>
                    <a:lnR>
                      <a:noFill/>
                    </a:lnR>
                    <a:lnT>
                      <a:noFill/>
                    </a:lnT>
                    <a:lnB>
                      <a:noFill/>
                    </a:lnB>
                  </a:tcPr>
                </a:tc>
                <a:tc>
                  <a:txBody>
                    <a:bodyPr/>
                    <a:lstStyle/>
                    <a:p>
                      <a:pPr algn="r" fontAlgn="b"/>
                      <a:endParaRPr lang="de-DE" sz="1000" b="0" i="0" u="none" strike="noStrike">
                        <a:solidFill>
                          <a:srgbClr val="FF0000"/>
                        </a:solidFill>
                        <a:latin typeface="Arial"/>
                      </a:endParaRPr>
                    </a:p>
                  </a:txBody>
                  <a:tcPr marL="9908" marR="9908" marT="9908" marB="0" anchor="b">
                    <a:lnL>
                      <a:noFill/>
                    </a:lnL>
                    <a:lnR>
                      <a:noFill/>
                    </a:lnR>
                    <a:lnT>
                      <a:noFill/>
                    </a:lnT>
                    <a:lnB>
                      <a:noFill/>
                    </a:lnB>
                  </a:tcPr>
                </a:tc>
                <a:tc>
                  <a:txBody>
                    <a:bodyPr/>
                    <a:lstStyle/>
                    <a:p>
                      <a:pPr algn="r" fontAlgn="b"/>
                      <a:endParaRPr lang="de-DE" sz="1000" b="0" i="0" u="none" strike="noStrike">
                        <a:solidFill>
                          <a:srgbClr val="FF0000"/>
                        </a:solidFill>
                        <a:latin typeface="Arial"/>
                      </a:endParaRPr>
                    </a:p>
                  </a:txBody>
                  <a:tcPr marL="9908" marR="9908" marT="9908" marB="0" anchor="b">
                    <a:lnL>
                      <a:noFill/>
                    </a:lnL>
                    <a:lnR>
                      <a:noFill/>
                    </a:lnR>
                    <a:lnT>
                      <a:noFill/>
                    </a:lnT>
                    <a:lnB>
                      <a:noFill/>
                    </a:lnB>
                  </a:tcPr>
                </a:tc>
                <a:tc>
                  <a:txBody>
                    <a:bodyPr/>
                    <a:lstStyle/>
                    <a:p>
                      <a:pPr algn="r" fontAlgn="b"/>
                      <a:endParaRPr lang="de-DE" sz="1000" b="0" i="1" u="none" strike="noStrike" dirty="0">
                        <a:solidFill>
                          <a:srgbClr val="FF0000"/>
                        </a:solidFill>
                        <a:latin typeface="Arial"/>
                      </a:endParaRPr>
                    </a:p>
                  </a:txBody>
                  <a:tcPr marL="9908" marR="9908" marT="9908" marB="0" anchor="b">
                    <a:lnL>
                      <a:noFill/>
                    </a:lnL>
                    <a:lnR>
                      <a:noFill/>
                    </a:lnR>
                    <a:lnT>
                      <a:noFill/>
                    </a:lnT>
                    <a:lnB>
                      <a:noFill/>
                    </a:lnB>
                  </a:tcPr>
                </a:tc>
                <a:tc>
                  <a:txBody>
                    <a:bodyPr/>
                    <a:lstStyle/>
                    <a:p>
                      <a:pPr algn="r" fontAlgn="b"/>
                      <a:endParaRPr lang="de-DE" sz="1000" b="0" i="0" u="none" strike="noStrike">
                        <a:solidFill>
                          <a:srgbClr val="FF0000"/>
                        </a:solidFill>
                        <a:latin typeface="Arial"/>
                      </a:endParaRPr>
                    </a:p>
                  </a:txBody>
                  <a:tcPr marL="9908" marR="9908" marT="9908" marB="0" anchor="b">
                    <a:lnL>
                      <a:noFill/>
                    </a:lnL>
                    <a:lnR>
                      <a:noFill/>
                    </a:lnR>
                    <a:lnT>
                      <a:noFill/>
                    </a:lnT>
                    <a:lnB>
                      <a:noFill/>
                    </a:lnB>
                  </a:tcPr>
                </a:tc>
              </a:tr>
              <a:tr h="168421">
                <a:tc>
                  <a:txBody>
                    <a:bodyPr/>
                    <a:lstStyle/>
                    <a:p>
                      <a:pPr algn="l" fontAlgn="b"/>
                      <a:endParaRPr lang="de-DE" sz="1000" b="0" i="0" u="none" strike="noStrike">
                        <a:solidFill>
                          <a:srgbClr val="000000"/>
                        </a:solidFill>
                        <a:latin typeface="Arial"/>
                      </a:endParaRPr>
                    </a:p>
                  </a:txBody>
                  <a:tcPr marL="9908" marR="9908" marT="9908" marB="0" anchor="b">
                    <a:lnL>
                      <a:noFill/>
                    </a:lnL>
                    <a:lnR>
                      <a:noFill/>
                    </a:lnR>
                    <a:lnT>
                      <a:noFill/>
                    </a:lnT>
                    <a:lnB>
                      <a:noFill/>
                    </a:lnB>
                  </a:tcPr>
                </a:tc>
                <a:tc>
                  <a:txBody>
                    <a:bodyPr/>
                    <a:lstStyle/>
                    <a:p>
                      <a:pPr algn="l" fontAlgn="b"/>
                      <a:r>
                        <a:rPr lang="de-DE" sz="1000" b="0" i="0" u="none" strike="noStrike">
                          <a:solidFill>
                            <a:srgbClr val="000000"/>
                          </a:solidFill>
                          <a:latin typeface="Arial"/>
                        </a:rPr>
                        <a:t>Langfristiges Fremdkapital</a:t>
                      </a:r>
                    </a:p>
                  </a:txBody>
                  <a:tcPr marL="9908" marR="9908" marT="9908" marB="0" anchor="b">
                    <a:lnL>
                      <a:noFill/>
                    </a:lnL>
                    <a:lnR>
                      <a:noFill/>
                    </a:lnR>
                    <a:lnT>
                      <a:noFill/>
                    </a:lnT>
                    <a:lnB>
                      <a:noFill/>
                    </a:lnB>
                  </a:tcPr>
                </a:tc>
                <a:tc>
                  <a:txBody>
                    <a:bodyPr/>
                    <a:lstStyle/>
                    <a:p>
                      <a:pPr algn="l" fontAlgn="b"/>
                      <a:endParaRPr lang="de-DE" sz="1000" b="0" i="0" u="none" strike="noStrike">
                        <a:solidFill>
                          <a:srgbClr val="000000"/>
                        </a:solidFill>
                        <a:latin typeface="Arial"/>
                      </a:endParaRPr>
                    </a:p>
                  </a:txBody>
                  <a:tcPr marL="9908" marR="9908" marT="9908" marB="0" anchor="b">
                    <a:lnL>
                      <a:noFill/>
                    </a:lnL>
                    <a:lnR>
                      <a:noFill/>
                    </a:lnR>
                    <a:lnT>
                      <a:noFill/>
                    </a:lnT>
                    <a:lnB>
                      <a:noFill/>
                    </a:lnB>
                  </a:tcPr>
                </a:tc>
                <a:tc>
                  <a:txBody>
                    <a:bodyPr/>
                    <a:lstStyle/>
                    <a:p>
                      <a:pPr algn="r" fontAlgn="b"/>
                      <a:r>
                        <a:rPr lang="de-DE" sz="1000" b="0" i="0" u="none" strike="noStrike">
                          <a:solidFill>
                            <a:srgbClr val="FF0000"/>
                          </a:solidFill>
                          <a:latin typeface="Arial"/>
                        </a:rPr>
                        <a:t>8.150,10</a:t>
                      </a:r>
                    </a:p>
                  </a:txBody>
                  <a:tcPr marL="9908" marR="9908" marT="9908" marB="0" anchor="b">
                    <a:lnL>
                      <a:noFill/>
                    </a:lnL>
                    <a:lnR>
                      <a:noFill/>
                    </a:lnR>
                    <a:lnT>
                      <a:noFill/>
                    </a:lnT>
                    <a:lnB>
                      <a:noFill/>
                    </a:lnB>
                  </a:tcPr>
                </a:tc>
                <a:tc>
                  <a:txBody>
                    <a:bodyPr/>
                    <a:lstStyle/>
                    <a:p>
                      <a:pPr algn="r" fontAlgn="b"/>
                      <a:r>
                        <a:rPr lang="de-DE" sz="1000" b="0" i="0" u="none" strike="noStrike">
                          <a:solidFill>
                            <a:srgbClr val="FF0000"/>
                          </a:solidFill>
                          <a:latin typeface="Arial"/>
                        </a:rPr>
                        <a:t>112,56</a:t>
                      </a:r>
                    </a:p>
                  </a:txBody>
                  <a:tcPr marL="9908" marR="9908" marT="9908" marB="0" anchor="b">
                    <a:lnL>
                      <a:noFill/>
                    </a:lnL>
                    <a:lnR>
                      <a:noFill/>
                    </a:lnR>
                    <a:lnT>
                      <a:noFill/>
                    </a:lnT>
                    <a:lnB>
                      <a:noFill/>
                    </a:lnB>
                  </a:tcPr>
                </a:tc>
                <a:tc>
                  <a:txBody>
                    <a:bodyPr/>
                    <a:lstStyle/>
                    <a:p>
                      <a:pPr algn="r" fontAlgn="b"/>
                      <a:r>
                        <a:rPr lang="de-DE" sz="1000" b="0" i="0" u="none" strike="noStrike">
                          <a:solidFill>
                            <a:srgbClr val="FF0000"/>
                          </a:solidFill>
                          <a:latin typeface="Arial"/>
                        </a:rPr>
                        <a:t>12.177,00</a:t>
                      </a:r>
                    </a:p>
                  </a:txBody>
                  <a:tcPr marL="9908" marR="9908" marT="9908" marB="0" anchor="b">
                    <a:lnL>
                      <a:noFill/>
                    </a:lnL>
                    <a:lnR>
                      <a:noFill/>
                    </a:lnR>
                    <a:lnT>
                      <a:noFill/>
                    </a:lnT>
                    <a:lnB>
                      <a:noFill/>
                    </a:lnB>
                  </a:tcPr>
                </a:tc>
                <a:tc>
                  <a:txBody>
                    <a:bodyPr/>
                    <a:lstStyle/>
                    <a:p>
                      <a:pPr algn="r" fontAlgn="b"/>
                      <a:r>
                        <a:rPr lang="de-DE" sz="1000" b="0" i="0" u="none" strike="noStrike">
                          <a:solidFill>
                            <a:srgbClr val="FF0000"/>
                          </a:solidFill>
                          <a:latin typeface="Arial"/>
                        </a:rPr>
                        <a:t>54,23</a:t>
                      </a:r>
                    </a:p>
                  </a:txBody>
                  <a:tcPr marL="9908" marR="9908" marT="9908" marB="0" anchor="b">
                    <a:lnL>
                      <a:noFill/>
                    </a:lnL>
                    <a:lnR>
                      <a:noFill/>
                    </a:lnR>
                    <a:lnT>
                      <a:noFill/>
                    </a:lnT>
                    <a:lnB>
                      <a:noFill/>
                    </a:lnB>
                  </a:tcPr>
                </a:tc>
                <a:tc>
                  <a:txBody>
                    <a:bodyPr/>
                    <a:lstStyle/>
                    <a:p>
                      <a:pPr algn="r" fontAlgn="b"/>
                      <a:r>
                        <a:rPr lang="de-DE" sz="1000" b="0" i="1" u="none" strike="noStrike" dirty="0">
                          <a:solidFill>
                            <a:srgbClr val="FF0000"/>
                          </a:solidFill>
                          <a:latin typeface="Arial"/>
                        </a:rPr>
                        <a:t>-4.026,90</a:t>
                      </a:r>
                    </a:p>
                  </a:txBody>
                  <a:tcPr marL="9908" marR="9908" marT="9908" marB="0" anchor="b">
                    <a:lnL>
                      <a:noFill/>
                    </a:lnL>
                    <a:lnR>
                      <a:noFill/>
                    </a:lnR>
                    <a:lnT>
                      <a:noFill/>
                    </a:lnT>
                    <a:lnB>
                      <a:noFill/>
                    </a:lnB>
                  </a:tcPr>
                </a:tc>
                <a:tc>
                  <a:txBody>
                    <a:bodyPr/>
                    <a:lstStyle/>
                    <a:p>
                      <a:pPr algn="r" fontAlgn="b"/>
                      <a:r>
                        <a:rPr lang="de-DE" sz="1000" b="0" i="0" u="none" strike="noStrike">
                          <a:solidFill>
                            <a:srgbClr val="FF0000"/>
                          </a:solidFill>
                          <a:latin typeface="Arial"/>
                        </a:rPr>
                        <a:t>-33,07</a:t>
                      </a:r>
                    </a:p>
                  </a:txBody>
                  <a:tcPr marL="9908" marR="9908" marT="9908" marB="0" anchor="b">
                    <a:lnL>
                      <a:noFill/>
                    </a:lnL>
                    <a:lnR>
                      <a:noFill/>
                    </a:lnR>
                    <a:lnT>
                      <a:noFill/>
                    </a:lnT>
                    <a:lnB>
                      <a:noFill/>
                    </a:lnB>
                  </a:tcPr>
                </a:tc>
              </a:tr>
              <a:tr h="209635">
                <a:tc>
                  <a:txBody>
                    <a:bodyPr/>
                    <a:lstStyle/>
                    <a:p>
                      <a:pPr algn="l" fontAlgn="b"/>
                      <a:endParaRPr lang="de-DE" sz="1000" b="0" i="0" u="none" strike="noStrike">
                        <a:solidFill>
                          <a:srgbClr val="000000"/>
                        </a:solidFill>
                        <a:latin typeface="Arial"/>
                      </a:endParaRPr>
                    </a:p>
                  </a:txBody>
                  <a:tcPr marL="9908" marR="9908" marT="9908" marB="0" anchor="b">
                    <a:lnL>
                      <a:noFill/>
                    </a:lnL>
                    <a:lnR>
                      <a:noFill/>
                    </a:lnR>
                    <a:lnT>
                      <a:noFill/>
                    </a:lnT>
                    <a:lnB>
                      <a:noFill/>
                    </a:lnB>
                  </a:tcPr>
                </a:tc>
                <a:tc>
                  <a:txBody>
                    <a:bodyPr/>
                    <a:lstStyle/>
                    <a:p>
                      <a:pPr algn="l" fontAlgn="b"/>
                      <a:r>
                        <a:rPr lang="de-DE" sz="1000" b="0" i="0" u="none" strike="noStrike">
                          <a:solidFill>
                            <a:srgbClr val="000000"/>
                          </a:solidFill>
                          <a:latin typeface="Arial"/>
                        </a:rPr>
                        <a:t>langfristige Verbindlichkeiten</a:t>
                      </a:r>
                    </a:p>
                  </a:txBody>
                  <a:tcPr marL="9908" marR="9908" marT="9908" marB="0" anchor="b">
                    <a:lnL>
                      <a:noFill/>
                    </a:lnL>
                    <a:lnR>
                      <a:noFill/>
                    </a:lnR>
                    <a:lnT>
                      <a:noFill/>
                    </a:lnT>
                    <a:lnB>
                      <a:noFill/>
                    </a:lnB>
                  </a:tcPr>
                </a:tc>
                <a:tc>
                  <a:txBody>
                    <a:bodyPr/>
                    <a:lstStyle/>
                    <a:p>
                      <a:pPr algn="l" fontAlgn="b"/>
                      <a:endParaRPr lang="de-DE" sz="1000" b="0" i="0" u="none" strike="noStrike">
                        <a:solidFill>
                          <a:srgbClr val="000000"/>
                        </a:solidFill>
                        <a:latin typeface="Arial"/>
                      </a:endParaRPr>
                    </a:p>
                  </a:txBody>
                  <a:tcPr marL="9908" marR="9908" marT="9908" marB="0" anchor="b">
                    <a:lnL>
                      <a:noFill/>
                    </a:lnL>
                    <a:lnR>
                      <a:noFill/>
                    </a:lnR>
                    <a:lnT>
                      <a:noFill/>
                    </a:lnT>
                    <a:lnB>
                      <a:noFill/>
                    </a:lnB>
                  </a:tcPr>
                </a:tc>
                <a:tc>
                  <a:txBody>
                    <a:bodyPr/>
                    <a:lstStyle/>
                    <a:p>
                      <a:pPr algn="r" fontAlgn="b"/>
                      <a:r>
                        <a:rPr lang="de-DE" sz="1000" b="0" i="0" u="none" strike="noStrike">
                          <a:solidFill>
                            <a:srgbClr val="FF0000"/>
                          </a:solidFill>
                          <a:latin typeface="Arial"/>
                        </a:rPr>
                        <a:t>8.150,10</a:t>
                      </a:r>
                    </a:p>
                  </a:txBody>
                  <a:tcPr marL="9908" marR="9908" marT="9908" marB="0" anchor="b">
                    <a:lnL>
                      <a:noFill/>
                    </a:lnL>
                    <a:lnR>
                      <a:noFill/>
                    </a:lnR>
                    <a:lnT>
                      <a:noFill/>
                    </a:lnT>
                    <a:lnB>
                      <a:noFill/>
                    </a:lnB>
                  </a:tcPr>
                </a:tc>
                <a:tc>
                  <a:txBody>
                    <a:bodyPr/>
                    <a:lstStyle/>
                    <a:p>
                      <a:pPr algn="r" fontAlgn="b"/>
                      <a:r>
                        <a:rPr lang="de-DE" sz="1000" b="0" i="0" u="none" strike="noStrike">
                          <a:solidFill>
                            <a:srgbClr val="FF0000"/>
                          </a:solidFill>
                          <a:latin typeface="Arial"/>
                        </a:rPr>
                        <a:t>112,56</a:t>
                      </a:r>
                    </a:p>
                  </a:txBody>
                  <a:tcPr marL="9908" marR="9908" marT="9908" marB="0" anchor="b">
                    <a:lnL>
                      <a:noFill/>
                    </a:lnL>
                    <a:lnR>
                      <a:noFill/>
                    </a:lnR>
                    <a:lnT>
                      <a:noFill/>
                    </a:lnT>
                    <a:lnB>
                      <a:noFill/>
                    </a:lnB>
                  </a:tcPr>
                </a:tc>
                <a:tc>
                  <a:txBody>
                    <a:bodyPr/>
                    <a:lstStyle/>
                    <a:p>
                      <a:pPr algn="r" fontAlgn="b"/>
                      <a:r>
                        <a:rPr lang="de-DE" sz="1000" b="0" i="0" u="none" strike="noStrike">
                          <a:solidFill>
                            <a:srgbClr val="FF0000"/>
                          </a:solidFill>
                          <a:latin typeface="Arial"/>
                        </a:rPr>
                        <a:t>12.177,00</a:t>
                      </a:r>
                    </a:p>
                  </a:txBody>
                  <a:tcPr marL="9908" marR="9908" marT="9908" marB="0" anchor="b">
                    <a:lnL>
                      <a:noFill/>
                    </a:lnL>
                    <a:lnR>
                      <a:noFill/>
                    </a:lnR>
                    <a:lnT>
                      <a:noFill/>
                    </a:lnT>
                    <a:lnB>
                      <a:noFill/>
                    </a:lnB>
                  </a:tcPr>
                </a:tc>
                <a:tc>
                  <a:txBody>
                    <a:bodyPr/>
                    <a:lstStyle/>
                    <a:p>
                      <a:pPr algn="r" fontAlgn="b"/>
                      <a:r>
                        <a:rPr lang="de-DE" sz="1000" b="0" i="0" u="none" strike="noStrike">
                          <a:solidFill>
                            <a:srgbClr val="FF0000"/>
                          </a:solidFill>
                          <a:latin typeface="Arial"/>
                        </a:rPr>
                        <a:t>54,23</a:t>
                      </a:r>
                    </a:p>
                  </a:txBody>
                  <a:tcPr marL="9908" marR="9908" marT="9908" marB="0" anchor="b">
                    <a:lnL>
                      <a:noFill/>
                    </a:lnL>
                    <a:lnR>
                      <a:noFill/>
                    </a:lnR>
                    <a:lnT>
                      <a:noFill/>
                    </a:lnT>
                    <a:lnB>
                      <a:noFill/>
                    </a:lnB>
                  </a:tcPr>
                </a:tc>
                <a:tc>
                  <a:txBody>
                    <a:bodyPr/>
                    <a:lstStyle/>
                    <a:p>
                      <a:pPr algn="r" fontAlgn="b"/>
                      <a:r>
                        <a:rPr lang="de-DE" sz="1000" b="0" i="1" u="none" strike="noStrike" dirty="0">
                          <a:solidFill>
                            <a:srgbClr val="FF0000"/>
                          </a:solidFill>
                          <a:latin typeface="Arial"/>
                        </a:rPr>
                        <a:t>-4.026,90</a:t>
                      </a:r>
                    </a:p>
                  </a:txBody>
                  <a:tcPr marL="9908" marR="9908" marT="9908" marB="0" anchor="b">
                    <a:lnL>
                      <a:noFill/>
                    </a:lnL>
                    <a:lnR>
                      <a:noFill/>
                    </a:lnR>
                    <a:lnT>
                      <a:noFill/>
                    </a:lnT>
                    <a:lnB>
                      <a:noFill/>
                    </a:lnB>
                  </a:tcPr>
                </a:tc>
                <a:tc>
                  <a:txBody>
                    <a:bodyPr/>
                    <a:lstStyle/>
                    <a:p>
                      <a:pPr algn="r" fontAlgn="b"/>
                      <a:r>
                        <a:rPr lang="de-DE" sz="1000" b="0" i="0" u="none" strike="noStrike">
                          <a:solidFill>
                            <a:srgbClr val="FF0000"/>
                          </a:solidFill>
                          <a:latin typeface="Arial"/>
                        </a:rPr>
                        <a:t>-33,07</a:t>
                      </a:r>
                    </a:p>
                  </a:txBody>
                  <a:tcPr marL="9908" marR="9908" marT="9908" marB="0" anchor="b">
                    <a:lnL>
                      <a:noFill/>
                    </a:lnL>
                    <a:lnR>
                      <a:noFill/>
                    </a:lnR>
                    <a:lnT>
                      <a:noFill/>
                    </a:lnT>
                    <a:lnB>
                      <a:noFill/>
                    </a:lnB>
                  </a:tcPr>
                </a:tc>
              </a:tr>
              <a:tr h="209635">
                <a:tc>
                  <a:txBody>
                    <a:bodyPr/>
                    <a:lstStyle/>
                    <a:p>
                      <a:pPr algn="l" fontAlgn="b"/>
                      <a:endParaRPr lang="de-DE" sz="1000" b="0" i="0" u="none" strike="noStrike">
                        <a:solidFill>
                          <a:srgbClr val="000000"/>
                        </a:solidFill>
                        <a:latin typeface="Arial"/>
                      </a:endParaRPr>
                    </a:p>
                  </a:txBody>
                  <a:tcPr marL="9908" marR="9908" marT="9908" marB="0" anchor="b">
                    <a:lnL>
                      <a:noFill/>
                    </a:lnL>
                    <a:lnR>
                      <a:noFill/>
                    </a:lnR>
                    <a:lnT>
                      <a:noFill/>
                    </a:lnT>
                    <a:lnB>
                      <a:noFill/>
                    </a:lnB>
                  </a:tcPr>
                </a:tc>
                <a:tc>
                  <a:txBody>
                    <a:bodyPr/>
                    <a:lstStyle/>
                    <a:p>
                      <a:pPr algn="l" fontAlgn="b"/>
                      <a:endParaRPr lang="de-DE" sz="1000" b="0" i="0" u="none" strike="noStrike">
                        <a:solidFill>
                          <a:srgbClr val="000000"/>
                        </a:solidFill>
                        <a:latin typeface="Arial"/>
                      </a:endParaRPr>
                    </a:p>
                  </a:txBody>
                  <a:tcPr marL="9908" marR="9908" marT="9908" marB="0" anchor="b">
                    <a:lnL>
                      <a:noFill/>
                    </a:lnL>
                    <a:lnR>
                      <a:noFill/>
                    </a:lnR>
                    <a:lnT>
                      <a:noFill/>
                    </a:lnT>
                    <a:lnB>
                      <a:noFill/>
                    </a:lnB>
                  </a:tcPr>
                </a:tc>
                <a:tc>
                  <a:txBody>
                    <a:bodyPr/>
                    <a:lstStyle/>
                    <a:p>
                      <a:pPr algn="l" fontAlgn="b"/>
                      <a:endParaRPr lang="de-DE" sz="1000" b="0" i="0" u="none" strike="noStrike">
                        <a:solidFill>
                          <a:srgbClr val="000000"/>
                        </a:solidFill>
                        <a:latin typeface="Arial"/>
                      </a:endParaRPr>
                    </a:p>
                  </a:txBody>
                  <a:tcPr marL="9908" marR="9908" marT="9908" marB="0" anchor="b">
                    <a:lnL>
                      <a:noFill/>
                    </a:lnL>
                    <a:lnR>
                      <a:noFill/>
                    </a:lnR>
                    <a:lnT>
                      <a:noFill/>
                    </a:lnT>
                    <a:lnB>
                      <a:noFill/>
                    </a:lnB>
                  </a:tcPr>
                </a:tc>
                <a:tc>
                  <a:txBody>
                    <a:bodyPr/>
                    <a:lstStyle/>
                    <a:p>
                      <a:pPr algn="r" fontAlgn="b"/>
                      <a:endParaRPr lang="de-DE" sz="1000" b="0" i="0" u="none" strike="noStrike">
                        <a:solidFill>
                          <a:srgbClr val="FF0000"/>
                        </a:solidFill>
                        <a:latin typeface="Arial"/>
                      </a:endParaRPr>
                    </a:p>
                  </a:txBody>
                  <a:tcPr marL="9908" marR="9908" marT="9908" marB="0" anchor="b">
                    <a:lnL>
                      <a:noFill/>
                    </a:lnL>
                    <a:lnR>
                      <a:noFill/>
                    </a:lnR>
                    <a:lnT>
                      <a:noFill/>
                    </a:lnT>
                    <a:lnB>
                      <a:noFill/>
                    </a:lnB>
                  </a:tcPr>
                </a:tc>
                <a:tc>
                  <a:txBody>
                    <a:bodyPr/>
                    <a:lstStyle/>
                    <a:p>
                      <a:pPr algn="r" fontAlgn="b"/>
                      <a:endParaRPr lang="de-DE" sz="1000" b="0" i="0" u="none" strike="noStrike">
                        <a:solidFill>
                          <a:srgbClr val="FF0000"/>
                        </a:solidFill>
                        <a:latin typeface="Arial"/>
                      </a:endParaRPr>
                    </a:p>
                  </a:txBody>
                  <a:tcPr marL="9908" marR="9908" marT="9908" marB="0" anchor="b">
                    <a:lnL>
                      <a:noFill/>
                    </a:lnL>
                    <a:lnR>
                      <a:noFill/>
                    </a:lnR>
                    <a:lnT>
                      <a:noFill/>
                    </a:lnT>
                    <a:lnB>
                      <a:noFill/>
                    </a:lnB>
                  </a:tcPr>
                </a:tc>
                <a:tc>
                  <a:txBody>
                    <a:bodyPr/>
                    <a:lstStyle/>
                    <a:p>
                      <a:pPr algn="r" fontAlgn="b"/>
                      <a:endParaRPr lang="de-DE" sz="1000" b="0" i="0" u="none" strike="noStrike">
                        <a:solidFill>
                          <a:srgbClr val="FF0000"/>
                        </a:solidFill>
                        <a:latin typeface="Arial"/>
                      </a:endParaRPr>
                    </a:p>
                  </a:txBody>
                  <a:tcPr marL="9908" marR="9908" marT="9908" marB="0" anchor="b">
                    <a:lnL>
                      <a:noFill/>
                    </a:lnL>
                    <a:lnR>
                      <a:noFill/>
                    </a:lnR>
                    <a:lnT>
                      <a:noFill/>
                    </a:lnT>
                    <a:lnB>
                      <a:noFill/>
                    </a:lnB>
                  </a:tcPr>
                </a:tc>
                <a:tc>
                  <a:txBody>
                    <a:bodyPr/>
                    <a:lstStyle/>
                    <a:p>
                      <a:pPr algn="r" fontAlgn="b"/>
                      <a:endParaRPr lang="de-DE" sz="1000" b="0" i="0" u="none" strike="noStrike">
                        <a:solidFill>
                          <a:srgbClr val="FF0000"/>
                        </a:solidFill>
                        <a:latin typeface="Arial"/>
                      </a:endParaRPr>
                    </a:p>
                  </a:txBody>
                  <a:tcPr marL="9908" marR="9908" marT="9908" marB="0" anchor="b">
                    <a:lnL>
                      <a:noFill/>
                    </a:lnL>
                    <a:lnR>
                      <a:noFill/>
                    </a:lnR>
                    <a:lnT>
                      <a:noFill/>
                    </a:lnT>
                    <a:lnB>
                      <a:noFill/>
                    </a:lnB>
                  </a:tcPr>
                </a:tc>
                <a:tc>
                  <a:txBody>
                    <a:bodyPr/>
                    <a:lstStyle/>
                    <a:p>
                      <a:pPr algn="r" fontAlgn="b"/>
                      <a:endParaRPr lang="de-DE" sz="1000" b="0" i="1" u="none" strike="noStrike" dirty="0">
                        <a:solidFill>
                          <a:srgbClr val="FF0000"/>
                        </a:solidFill>
                        <a:latin typeface="Arial"/>
                      </a:endParaRPr>
                    </a:p>
                  </a:txBody>
                  <a:tcPr marL="9908" marR="9908" marT="9908" marB="0" anchor="b">
                    <a:lnL>
                      <a:noFill/>
                    </a:lnL>
                    <a:lnR>
                      <a:noFill/>
                    </a:lnR>
                    <a:lnT>
                      <a:noFill/>
                    </a:lnT>
                    <a:lnB>
                      <a:noFill/>
                    </a:lnB>
                  </a:tcPr>
                </a:tc>
                <a:tc>
                  <a:txBody>
                    <a:bodyPr/>
                    <a:lstStyle/>
                    <a:p>
                      <a:pPr algn="r" fontAlgn="b"/>
                      <a:endParaRPr lang="de-DE" sz="1000" b="0" i="0" u="none" strike="noStrike" dirty="0">
                        <a:solidFill>
                          <a:srgbClr val="FF0000"/>
                        </a:solidFill>
                        <a:latin typeface="Arial"/>
                      </a:endParaRPr>
                    </a:p>
                  </a:txBody>
                  <a:tcPr marL="9908" marR="9908" marT="9908" marB="0" anchor="b">
                    <a:lnL>
                      <a:noFill/>
                    </a:lnL>
                    <a:lnR>
                      <a:noFill/>
                    </a:lnR>
                    <a:lnT>
                      <a:noFill/>
                    </a:lnT>
                    <a:lnB>
                      <a:noFill/>
                    </a:lnB>
                  </a:tcPr>
                </a:tc>
              </a:tr>
              <a:tr h="209635">
                <a:tc gridSpan="2">
                  <a:txBody>
                    <a:bodyPr/>
                    <a:lstStyle/>
                    <a:p>
                      <a:pPr algn="l" fontAlgn="b"/>
                      <a:r>
                        <a:rPr lang="de-DE" sz="1000" b="0" i="0" u="none" strike="noStrike">
                          <a:solidFill>
                            <a:srgbClr val="000000"/>
                          </a:solidFill>
                          <a:latin typeface="Arial"/>
                        </a:rPr>
                        <a:t>Gesamtkapital</a:t>
                      </a:r>
                    </a:p>
                  </a:txBody>
                  <a:tcPr marL="9908" marR="9908" marT="9908" marB="0" anchor="b">
                    <a:lnL>
                      <a:noFill/>
                    </a:lnL>
                    <a:lnR>
                      <a:noFill/>
                    </a:lnR>
                    <a:lnT>
                      <a:noFill/>
                    </a:lnT>
                    <a:lnB>
                      <a:noFill/>
                    </a:lnB>
                  </a:tcPr>
                </a:tc>
                <a:tc hMerge="1">
                  <a:txBody>
                    <a:bodyPr/>
                    <a:lstStyle/>
                    <a:p>
                      <a:endParaRPr lang="de-DE"/>
                    </a:p>
                  </a:txBody>
                  <a:tcPr/>
                </a:tc>
                <a:tc>
                  <a:txBody>
                    <a:bodyPr/>
                    <a:lstStyle/>
                    <a:p>
                      <a:pPr algn="l" fontAlgn="b"/>
                      <a:endParaRPr lang="de-DE" sz="1000" b="0" i="0" u="none" strike="noStrike">
                        <a:solidFill>
                          <a:srgbClr val="000000"/>
                        </a:solidFill>
                        <a:latin typeface="Arial"/>
                      </a:endParaRPr>
                    </a:p>
                  </a:txBody>
                  <a:tcPr marL="9908" marR="9908" marT="9908" marB="0" anchor="b">
                    <a:lnL>
                      <a:noFill/>
                    </a:lnL>
                    <a:lnR>
                      <a:noFill/>
                    </a:lnR>
                    <a:lnT>
                      <a:noFill/>
                    </a:lnT>
                    <a:lnB>
                      <a:noFill/>
                    </a:lnB>
                  </a:tcPr>
                </a:tc>
                <a:tc>
                  <a:txBody>
                    <a:bodyPr/>
                    <a:lstStyle/>
                    <a:p>
                      <a:pPr algn="r" fontAlgn="b"/>
                      <a:r>
                        <a:rPr lang="de-DE" sz="1000" b="0" i="0" u="none" strike="noStrike">
                          <a:solidFill>
                            <a:srgbClr val="FF0000"/>
                          </a:solidFill>
                          <a:latin typeface="Arial"/>
                        </a:rPr>
                        <a:t>7.240,95</a:t>
                      </a:r>
                    </a:p>
                  </a:txBody>
                  <a:tcPr marL="9908" marR="9908" marT="9908" marB="0" anchor="b">
                    <a:lnL>
                      <a:noFill/>
                    </a:lnL>
                    <a:lnR>
                      <a:noFill/>
                    </a:lnR>
                    <a:lnT>
                      <a:noFill/>
                    </a:lnT>
                    <a:lnB>
                      <a:noFill/>
                    </a:lnB>
                  </a:tcPr>
                </a:tc>
                <a:tc>
                  <a:txBody>
                    <a:bodyPr/>
                    <a:lstStyle/>
                    <a:p>
                      <a:pPr algn="r" fontAlgn="b"/>
                      <a:r>
                        <a:rPr lang="de-DE" sz="1000" b="0" i="0" u="none" strike="noStrike">
                          <a:solidFill>
                            <a:srgbClr val="FF0000"/>
                          </a:solidFill>
                          <a:latin typeface="Arial"/>
                        </a:rPr>
                        <a:t>100,00</a:t>
                      </a:r>
                    </a:p>
                  </a:txBody>
                  <a:tcPr marL="9908" marR="9908" marT="9908" marB="0" anchor="b">
                    <a:lnL>
                      <a:noFill/>
                    </a:lnL>
                    <a:lnR>
                      <a:noFill/>
                    </a:lnR>
                    <a:lnT>
                      <a:noFill/>
                    </a:lnT>
                    <a:lnB>
                      <a:noFill/>
                    </a:lnB>
                  </a:tcPr>
                </a:tc>
                <a:tc>
                  <a:txBody>
                    <a:bodyPr/>
                    <a:lstStyle/>
                    <a:p>
                      <a:pPr algn="r" fontAlgn="b"/>
                      <a:r>
                        <a:rPr lang="de-DE" sz="1000" b="0" i="0" u="none" strike="noStrike">
                          <a:solidFill>
                            <a:srgbClr val="FF0000"/>
                          </a:solidFill>
                          <a:latin typeface="Arial"/>
                        </a:rPr>
                        <a:t>22.456,18</a:t>
                      </a:r>
                    </a:p>
                  </a:txBody>
                  <a:tcPr marL="9908" marR="9908" marT="9908" marB="0" anchor="b">
                    <a:lnL>
                      <a:noFill/>
                    </a:lnL>
                    <a:lnR>
                      <a:noFill/>
                    </a:lnR>
                    <a:lnT>
                      <a:noFill/>
                    </a:lnT>
                    <a:lnB>
                      <a:noFill/>
                    </a:lnB>
                  </a:tcPr>
                </a:tc>
                <a:tc>
                  <a:txBody>
                    <a:bodyPr/>
                    <a:lstStyle/>
                    <a:p>
                      <a:pPr algn="r" fontAlgn="b"/>
                      <a:r>
                        <a:rPr lang="de-DE" sz="1000" b="0" i="0" u="none" strike="noStrike">
                          <a:solidFill>
                            <a:srgbClr val="FF0000"/>
                          </a:solidFill>
                          <a:latin typeface="Arial"/>
                        </a:rPr>
                        <a:t>100,00</a:t>
                      </a:r>
                    </a:p>
                  </a:txBody>
                  <a:tcPr marL="9908" marR="9908" marT="9908" marB="0" anchor="b">
                    <a:lnL>
                      <a:noFill/>
                    </a:lnL>
                    <a:lnR>
                      <a:noFill/>
                    </a:lnR>
                    <a:lnT>
                      <a:noFill/>
                    </a:lnT>
                    <a:lnB>
                      <a:noFill/>
                    </a:lnB>
                  </a:tcPr>
                </a:tc>
                <a:tc>
                  <a:txBody>
                    <a:bodyPr/>
                    <a:lstStyle/>
                    <a:p>
                      <a:pPr algn="r" fontAlgn="b"/>
                      <a:r>
                        <a:rPr lang="de-DE" sz="1000" b="0" i="1" u="none" strike="noStrike">
                          <a:solidFill>
                            <a:srgbClr val="FF0000"/>
                          </a:solidFill>
                          <a:latin typeface="Arial"/>
                        </a:rPr>
                        <a:t>-15.215,23</a:t>
                      </a:r>
                    </a:p>
                  </a:txBody>
                  <a:tcPr marL="9908" marR="9908" marT="9908" marB="0" anchor="b">
                    <a:lnL>
                      <a:noFill/>
                    </a:lnL>
                    <a:lnR>
                      <a:noFill/>
                    </a:lnR>
                    <a:lnT>
                      <a:noFill/>
                    </a:lnT>
                    <a:lnB>
                      <a:noFill/>
                    </a:lnB>
                  </a:tcPr>
                </a:tc>
                <a:tc>
                  <a:txBody>
                    <a:bodyPr/>
                    <a:lstStyle/>
                    <a:p>
                      <a:pPr algn="r" fontAlgn="b"/>
                      <a:r>
                        <a:rPr lang="de-DE" sz="1000" b="0" i="0" u="none" strike="noStrike" dirty="0">
                          <a:solidFill>
                            <a:srgbClr val="FF0000"/>
                          </a:solidFill>
                          <a:latin typeface="Arial"/>
                        </a:rPr>
                        <a:t>100,00</a:t>
                      </a:r>
                    </a:p>
                  </a:txBody>
                  <a:tcPr marL="9908" marR="9908" marT="9908" marB="0" anchor="b">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Standarddesign">
  <a:themeElements>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andarddesign">
      <a:majorFont>
        <a:latin typeface="Arial"/>
        <a:ea typeface=""/>
        <a:cs typeface="Arial"/>
      </a:majorFont>
      <a:minorFont>
        <a:latin typeface="Arial"/>
        <a:ea typeface=""/>
        <a:cs typeface="Arial"/>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rd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rd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rd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rd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rd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rd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rd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rd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rd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2265</Words>
  <Application>Microsoft PowerPoint</Application>
  <PresentationFormat>Bildschirmpräsentation (4:3)</PresentationFormat>
  <Paragraphs>1416</Paragraphs>
  <Slides>27</Slides>
  <Notes>27</Notes>
  <HiddenSlides>0</HiddenSlides>
  <MMClips>0</MMClips>
  <ScaleCrop>false</ScaleCrop>
  <HeadingPairs>
    <vt:vector size="4" baseType="variant">
      <vt:variant>
        <vt:lpstr>Design</vt:lpstr>
      </vt:variant>
      <vt:variant>
        <vt:i4>1</vt:i4>
      </vt:variant>
      <vt:variant>
        <vt:lpstr>Folientitel</vt:lpstr>
      </vt:variant>
      <vt:variant>
        <vt:i4>27</vt:i4>
      </vt:variant>
    </vt:vector>
  </HeadingPairs>
  <TitlesOfParts>
    <vt:vector size="28" baseType="lpstr">
      <vt:lpstr>Standarddesign</vt:lpstr>
      <vt:lpstr>Folie 1</vt:lpstr>
      <vt:lpstr>Folie 2</vt:lpstr>
      <vt:lpstr>Folie 3</vt:lpstr>
      <vt:lpstr>Folie 4</vt:lpstr>
      <vt:lpstr>Folie 5</vt:lpstr>
      <vt:lpstr>Folie 6</vt:lpstr>
      <vt:lpstr>Folie 7</vt:lpstr>
      <vt:lpstr>Folie 8</vt:lpstr>
      <vt:lpstr>Folie 9</vt:lpstr>
      <vt:lpstr>Folie 10</vt:lpstr>
      <vt:lpstr>Folie 11</vt:lpstr>
      <vt:lpstr>Folie 12</vt:lpstr>
      <vt:lpstr>Folie 13</vt:lpstr>
      <vt:lpstr>Folie 14</vt:lpstr>
      <vt:lpstr>Folie 15</vt:lpstr>
      <vt:lpstr>Folie 16</vt:lpstr>
      <vt:lpstr>Folie 17</vt:lpstr>
      <vt:lpstr>Folie 18</vt:lpstr>
      <vt:lpstr>Folie 19</vt:lpstr>
      <vt:lpstr>Folie 20</vt:lpstr>
      <vt:lpstr>Folie 21</vt:lpstr>
      <vt:lpstr>Folie 22</vt:lpstr>
      <vt:lpstr>Folie 23</vt:lpstr>
      <vt:lpstr>Folie 24</vt:lpstr>
      <vt:lpstr>Folie 25</vt:lpstr>
      <vt:lpstr>Folie 26</vt:lpstr>
      <vt:lpstr>Folie 27</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Mue</dc:creator>
  <cp:lastModifiedBy>Mue7</cp:lastModifiedBy>
  <cp:revision>541</cp:revision>
  <cp:lastPrinted>2012-06-10T19:47:56Z</cp:lastPrinted>
  <dcterms:created xsi:type="dcterms:W3CDTF">2012-05-12T12:20:39Z</dcterms:created>
  <dcterms:modified xsi:type="dcterms:W3CDTF">2015-12-29T17:53:38Z</dcterms:modified>
</cp:coreProperties>
</file>